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90"/>
  </p:notesMasterIdLst>
  <p:sldIdLst>
    <p:sldId id="258" r:id="rId2"/>
    <p:sldId id="398" r:id="rId3"/>
    <p:sldId id="404" r:id="rId4"/>
    <p:sldId id="458" r:id="rId5"/>
    <p:sldId id="402" r:id="rId6"/>
    <p:sldId id="392" r:id="rId7"/>
    <p:sldId id="259" r:id="rId8"/>
    <p:sldId id="403" r:id="rId9"/>
    <p:sldId id="401" r:id="rId10"/>
    <p:sldId id="437" r:id="rId11"/>
    <p:sldId id="400" r:id="rId12"/>
    <p:sldId id="438" r:id="rId13"/>
    <p:sldId id="426" r:id="rId14"/>
    <p:sldId id="399" r:id="rId15"/>
    <p:sldId id="405" r:id="rId16"/>
    <p:sldId id="473" r:id="rId17"/>
    <p:sldId id="428" r:id="rId18"/>
    <p:sldId id="407" r:id="rId19"/>
    <p:sldId id="452" r:id="rId20"/>
    <p:sldId id="455" r:id="rId21"/>
    <p:sldId id="411" r:id="rId22"/>
    <p:sldId id="456" r:id="rId23"/>
    <p:sldId id="413" r:id="rId24"/>
    <p:sldId id="414" r:id="rId25"/>
    <p:sldId id="432" r:id="rId26"/>
    <p:sldId id="447" r:id="rId27"/>
    <p:sldId id="448" r:id="rId28"/>
    <p:sldId id="1117" r:id="rId29"/>
    <p:sldId id="500" r:id="rId30"/>
    <p:sldId id="457" r:id="rId31"/>
    <p:sldId id="338" r:id="rId32"/>
    <p:sldId id="289" r:id="rId33"/>
    <p:sldId id="308" r:id="rId34"/>
    <p:sldId id="475" r:id="rId35"/>
    <p:sldId id="286" r:id="rId36"/>
    <p:sldId id="326" r:id="rId37"/>
    <p:sldId id="325" r:id="rId38"/>
    <p:sldId id="354" r:id="rId39"/>
    <p:sldId id="367" r:id="rId40"/>
    <p:sldId id="370" r:id="rId41"/>
    <p:sldId id="371" r:id="rId42"/>
    <p:sldId id="368" r:id="rId43"/>
    <p:sldId id="372" r:id="rId44"/>
    <p:sldId id="373" r:id="rId45"/>
    <p:sldId id="369" r:id="rId46"/>
    <p:sldId id="374" r:id="rId47"/>
    <p:sldId id="375" r:id="rId48"/>
    <p:sldId id="359" r:id="rId49"/>
    <p:sldId id="376" r:id="rId50"/>
    <p:sldId id="1118" r:id="rId51"/>
    <p:sldId id="1119" r:id="rId52"/>
    <p:sldId id="439" r:id="rId53"/>
    <p:sldId id="442" r:id="rId54"/>
    <p:sldId id="443" r:id="rId55"/>
    <p:sldId id="444" r:id="rId56"/>
    <p:sldId id="445" r:id="rId57"/>
    <p:sldId id="1120" r:id="rId58"/>
    <p:sldId id="1121" r:id="rId59"/>
    <p:sldId id="1122" r:id="rId60"/>
    <p:sldId id="344" r:id="rId61"/>
    <p:sldId id="498" r:id="rId62"/>
    <p:sldId id="499" r:id="rId63"/>
    <p:sldId id="484" r:id="rId64"/>
    <p:sldId id="482" r:id="rId65"/>
    <p:sldId id="483" r:id="rId66"/>
    <p:sldId id="486" r:id="rId67"/>
    <p:sldId id="487" r:id="rId68"/>
    <p:sldId id="485" r:id="rId69"/>
    <p:sldId id="488" r:id="rId70"/>
    <p:sldId id="489" r:id="rId71"/>
    <p:sldId id="490" r:id="rId72"/>
    <p:sldId id="492" r:id="rId73"/>
    <p:sldId id="493" r:id="rId74"/>
    <p:sldId id="494" r:id="rId75"/>
    <p:sldId id="495" r:id="rId76"/>
    <p:sldId id="496" r:id="rId77"/>
    <p:sldId id="497" r:id="rId78"/>
    <p:sldId id="418" r:id="rId79"/>
    <p:sldId id="450" r:id="rId80"/>
    <p:sldId id="419" r:id="rId81"/>
    <p:sldId id="421" r:id="rId82"/>
    <p:sldId id="422" r:id="rId83"/>
    <p:sldId id="990" r:id="rId84"/>
    <p:sldId id="424" r:id="rId85"/>
    <p:sldId id="423" r:id="rId86"/>
    <p:sldId id="451" r:id="rId87"/>
    <p:sldId id="297" r:id="rId88"/>
    <p:sldId id="1123" r:id="rId8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0337FF"/>
    <a:srgbClr val="8C1515"/>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1485"/>
    <p:restoredTop sz="66346" autoAdjust="0"/>
  </p:normalViewPr>
  <p:slideViewPr>
    <p:cSldViewPr snapToGrid="0">
      <p:cViewPr varScale="1">
        <p:scale>
          <a:sx n="77" d="100"/>
          <a:sy n="77" d="100"/>
        </p:scale>
        <p:origin x="432" y="184"/>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notesMaster" Target="notesMasters/notesMaster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viewProps" Target="view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charts/_rels/chart1.xml.rels><?xml version="1.0" encoding="UTF-8" standalone="yes"?>
<Relationships xmlns="http://schemas.openxmlformats.org/package/2006/relationships"><Relationship Id="rId3" Type="http://schemas.openxmlformats.org/officeDocument/2006/relationships/oleObject" Target="Workbook2"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40137246760979"/>
          <c:y val="9.2775935519091801E-2"/>
          <c:w val="0.47216834061125201"/>
          <c:h val="0.73992238246194997"/>
        </c:manualLayout>
      </c:layout>
      <c:pieChart>
        <c:varyColors val="1"/>
        <c:ser>
          <c:idx val="0"/>
          <c:order val="0"/>
          <c:dPt>
            <c:idx val="0"/>
            <c:bubble3D val="0"/>
            <c:spPr>
              <a:solidFill>
                <a:schemeClr val="accent1"/>
              </a:solidFill>
              <a:ln w="19050">
                <a:solidFill>
                  <a:schemeClr val="lt1"/>
                </a:solidFill>
              </a:ln>
              <a:effectLst/>
            </c:spPr>
            <c:extLst>
              <c:ext xmlns:c16="http://schemas.microsoft.com/office/drawing/2014/chart" uri="{C3380CC4-5D6E-409C-BE32-E72D297353CC}">
                <c16:uniqueId val="{00000001-3F31-204C-BB5D-7231A0593138}"/>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3F31-204C-BB5D-7231A0593138}"/>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3F31-204C-BB5D-7231A0593138}"/>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3F31-204C-BB5D-7231A0593138}"/>
              </c:ext>
            </c:extLst>
          </c:dPt>
          <c:dLbls>
            <c:dLbl>
              <c:idx val="0"/>
              <c:layout>
                <c:manualLayout>
                  <c:x val="-9.1718552250104907E-3"/>
                  <c:y val="-5.5016919952214201E-2"/>
                </c:manualLayout>
              </c:layout>
              <c:tx>
                <c:rich>
                  <a:bodyPr/>
                  <a:lstStyle/>
                  <a:p>
                    <a:fld id="{EB22EC9C-B36A-1E4D-A602-F5ED54A5F951}" type="CATEGORYNAME">
                      <a:rPr lang="en-US" smtClean="0"/>
                      <a:pPr/>
                      <a:t>[CATEGORY NAME]</a:t>
                    </a:fld>
                    <a:endParaRPr lang="en-US" dirty="0"/>
                  </a:p>
                  <a:p>
                    <a:r>
                      <a:rPr lang="en-US" dirty="0"/>
                      <a:t>45%</a:t>
                    </a:r>
                  </a:p>
                </c:rich>
              </c:tx>
              <c:dLblPos val="bestFit"/>
              <c:showLegendKey val="0"/>
              <c:showVal val="0"/>
              <c:showCatName val="1"/>
              <c:showSerName val="0"/>
              <c:showPercent val="0"/>
              <c:showBubbleSize val="0"/>
              <c:extLst>
                <c:ext xmlns:c15="http://schemas.microsoft.com/office/drawing/2012/chart" uri="{CE6537A1-D6FC-4f65-9D91-7224C49458BB}">
                  <c15:layout>
                    <c:manualLayout>
                      <c:w val="0.22177762076506599"/>
                      <c:h val="0.16167666527215299"/>
                    </c:manualLayout>
                  </c15:layout>
                  <c15:dlblFieldTable/>
                  <c15:showDataLabelsRange val="0"/>
                </c:ext>
                <c:ext xmlns:c16="http://schemas.microsoft.com/office/drawing/2014/chart" uri="{C3380CC4-5D6E-409C-BE32-E72D297353CC}">
                  <c16:uniqueId val="{00000001-3F31-204C-BB5D-7231A0593138}"/>
                </c:ext>
              </c:extLst>
            </c:dLbl>
            <c:dLbl>
              <c:idx val="1"/>
              <c:layout>
                <c:manualLayout>
                  <c:x val="4.69552106593033E-3"/>
                  <c:y val="-1.48122476794423E-2"/>
                </c:manualLayout>
              </c:layout>
              <c:tx>
                <c:rich>
                  <a:bodyPr/>
                  <a:lstStyle/>
                  <a:p>
                    <a:fld id="{BC674F10-DF5A-F349-81CA-5F8DC4FFDAED}" type="CATEGORYNAME">
                      <a:rPr lang="en-US" smtClean="0"/>
                      <a:pPr/>
                      <a:t>[CATEGORY NAME]</a:t>
                    </a:fld>
                    <a:endParaRPr lang="en-US" dirty="0"/>
                  </a:p>
                  <a:p>
                    <a:r>
                      <a:rPr lang="en-US" dirty="0"/>
                      <a:t>15%</a:t>
                    </a:r>
                  </a:p>
                </c:rich>
              </c:tx>
              <c:dLblPos val="bestFit"/>
              <c:showLegendKey val="0"/>
              <c:showVal val="0"/>
              <c:showCatName val="1"/>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3F31-204C-BB5D-7231A0593138}"/>
                </c:ext>
              </c:extLst>
            </c:dLbl>
            <c:dLbl>
              <c:idx val="2"/>
              <c:layout>
                <c:manualLayout>
                  <c:x val="-1.4412996416559701E-2"/>
                  <c:y val="2.96244953588846E-2"/>
                </c:manualLayout>
              </c:layout>
              <c:tx>
                <c:rich>
                  <a:bodyPr/>
                  <a:lstStyle/>
                  <a:p>
                    <a:fld id="{1C759E57-440D-6441-B61C-B431DE4FF794}" type="CATEGORYNAME">
                      <a:rPr lang="en-US" smtClean="0"/>
                      <a:pPr/>
                      <a:t>[CATEGORY NAME]</a:t>
                    </a:fld>
                    <a:endParaRPr lang="en-US" dirty="0"/>
                  </a:p>
                  <a:p>
                    <a:r>
                      <a:rPr lang="en-US" dirty="0"/>
                      <a:t>30%</a:t>
                    </a:r>
                  </a:p>
                </c:rich>
              </c:tx>
              <c:dLblPos val="bestFit"/>
              <c:showLegendKey val="0"/>
              <c:showVal val="0"/>
              <c:showCatName val="1"/>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5-3F31-204C-BB5D-7231A0593138}"/>
                </c:ext>
              </c:extLst>
            </c:dLbl>
            <c:dLbl>
              <c:idx val="3"/>
              <c:layout>
                <c:manualLayout>
                  <c:x val="-4.1066206826395604E-3"/>
                  <c:y val="1.66616959273817E-7"/>
                </c:manualLayout>
              </c:layout>
              <c:tx>
                <c:rich>
                  <a:bodyPr/>
                  <a:lstStyle/>
                  <a:p>
                    <a:fld id="{D71F00D0-79A4-304F-89B0-58C6D6D6AA19}" type="CATEGORYNAME">
                      <a:rPr lang="en-US" smtClean="0"/>
                      <a:pPr/>
                      <a:t>[CATEGORY NAME]</a:t>
                    </a:fld>
                    <a:endParaRPr lang="en-US" dirty="0"/>
                  </a:p>
                  <a:p>
                    <a:r>
                      <a:rPr lang="en-US" dirty="0"/>
                      <a:t>10%</a:t>
                    </a:r>
                  </a:p>
                </c:rich>
              </c:tx>
              <c:dLblPos val="bestFit"/>
              <c:showLegendKey val="0"/>
              <c:showVal val="0"/>
              <c:showCatName val="1"/>
              <c:showSerName val="0"/>
              <c:showPercent val="0"/>
              <c:showBubbleSize val="0"/>
              <c:extLst>
                <c:ext xmlns:c15="http://schemas.microsoft.com/office/drawing/2012/chart" uri="{CE6537A1-D6FC-4f65-9D91-7224C49458BB}">
                  <c15:layout>
                    <c:manualLayout>
                      <c:w val="0.29501580236498698"/>
                      <c:h val="0.238577530256254"/>
                    </c:manualLayout>
                  </c15:layout>
                  <c15:dlblFieldTable/>
                  <c15:showDataLabelsRange val="0"/>
                </c:ext>
                <c:ext xmlns:c16="http://schemas.microsoft.com/office/drawing/2014/chart" uri="{C3380CC4-5D6E-409C-BE32-E72D297353CC}">
                  <c16:uniqueId val="{00000007-3F31-204C-BB5D-7231A0593138}"/>
                </c:ext>
              </c:extLst>
            </c:dLbl>
            <c:spPr>
              <a:noFill/>
              <a:ln>
                <a:noFill/>
              </a:ln>
              <a:effectLst/>
            </c:spPr>
            <c:txPr>
              <a:bodyPr rot="0" spcFirstLastPara="1" vertOverflow="ellipsis" vert="horz" wrap="square" anchor="ctr" anchorCtr="1"/>
              <a:lstStyle/>
              <a:p>
                <a:pPr>
                  <a:defRPr sz="24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1"/>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Sheet1!$D$5:$D$8</c:f>
              <c:strCache>
                <c:ptCount val="4"/>
                <c:pt idx="0">
                  <c:v>Assignments</c:v>
                </c:pt>
                <c:pt idx="1">
                  <c:v>Midterm</c:v>
                </c:pt>
                <c:pt idx="2">
                  <c:v>Final</c:v>
                </c:pt>
                <c:pt idx="3">
                  <c:v>Section Participation</c:v>
                </c:pt>
              </c:strCache>
            </c:strRef>
          </c:cat>
          <c:val>
            <c:numRef>
              <c:f>Sheet1!$E$5:$E$8</c:f>
              <c:numCache>
                <c:formatCode>General</c:formatCode>
                <c:ptCount val="4"/>
                <c:pt idx="0">
                  <c:v>45</c:v>
                </c:pt>
                <c:pt idx="1">
                  <c:v>15</c:v>
                </c:pt>
                <c:pt idx="2">
                  <c:v>30</c:v>
                </c:pt>
                <c:pt idx="3">
                  <c:v>10</c:v>
                </c:pt>
              </c:numCache>
            </c:numRef>
          </c:val>
          <c:extLst>
            <c:ext xmlns:c16="http://schemas.microsoft.com/office/drawing/2014/chart" uri="{C3380CC4-5D6E-409C-BE32-E72D297353CC}">
              <c16:uniqueId val="{00000008-3F31-204C-BB5D-7231A0593138}"/>
            </c:ext>
          </c:extLst>
        </c:ser>
        <c:dLbls>
          <c:dLblPos val="outEnd"/>
          <c:showLegendKey val="0"/>
          <c:showVal val="1"/>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sz="2400"/>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E89EE27-DB01-B340-9F62-6D06982A8566}" type="datetimeFigureOut">
              <a:rPr lang="en-US" smtClean="0"/>
              <a:t>4/2/18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F70C917-C062-F348-A2C6-E8664B36AAFB}" type="slidenum">
              <a:rPr lang="en-US" smtClean="0"/>
              <a:t>‹#›</a:t>
            </a:fld>
            <a:endParaRPr lang="en-US"/>
          </a:p>
        </p:txBody>
      </p:sp>
    </p:spTree>
    <p:extLst>
      <p:ext uri="{BB962C8B-B14F-4D97-AF65-F5344CB8AC3E}">
        <p14:creationId xmlns:p14="http://schemas.microsoft.com/office/powerpoint/2010/main" val="2552017074"/>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5A6C62C-AF94-8B42-AF39-302D6D4E3459}" type="slidenum">
              <a:rPr lang="en-US"/>
              <a:pPr/>
              <a:t>5</a:t>
            </a:fld>
            <a:endParaRPr lang="en-US"/>
          </a:p>
        </p:txBody>
      </p:sp>
      <p:sp>
        <p:nvSpPr>
          <p:cNvPr id="452610" name="Rectangle 2"/>
          <p:cNvSpPr>
            <a:spLocks noGrp="1" noRot="1" noChangeAspect="1" noChangeArrowheads="1"/>
          </p:cNvSpPr>
          <p:nvPr>
            <p:ph type="sldImg"/>
          </p:nvPr>
        </p:nvSpPr>
        <p:spPr bwMode="auto">
          <a:xfrm>
            <a:off x="1127125" y="711200"/>
            <a:ext cx="4603750" cy="3454400"/>
          </a:xfrm>
          <a:prstGeom prst="rect">
            <a:avLst/>
          </a:prstGeom>
          <a:solidFill>
            <a:srgbClr val="FFFFFF"/>
          </a:solidFill>
          <a:ln>
            <a:solidFill>
              <a:srgbClr val="000000"/>
            </a:solidFill>
            <a:miter lim="800000"/>
            <a:headEnd/>
            <a:tailEnd/>
          </a:ln>
        </p:spPr>
      </p:sp>
      <p:sp>
        <p:nvSpPr>
          <p:cNvPr id="452611" name="Rectangle 3"/>
          <p:cNvSpPr>
            <a:spLocks noGrp="1" noChangeArrowheads="1"/>
          </p:cNvSpPr>
          <p:nvPr>
            <p:ph type="body" idx="1"/>
          </p:nvPr>
        </p:nvSpPr>
        <p:spPr bwMode="auto">
          <a:xfrm>
            <a:off x="914400" y="4368800"/>
            <a:ext cx="5029200" cy="4064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dirty="0"/>
          </a:p>
        </p:txBody>
      </p:sp>
    </p:spTree>
    <p:extLst>
      <p:ext uri="{BB962C8B-B14F-4D97-AF65-F5344CB8AC3E}">
        <p14:creationId xmlns:p14="http://schemas.microsoft.com/office/powerpoint/2010/main" val="18815859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EAEFC596-E209-D64B-A8AE-82763F5912FD}" type="slidenum">
              <a:rPr lang="en-US" altLang="en-US"/>
              <a:pPr/>
              <a:t>19</a:t>
            </a:fld>
            <a:endParaRPr lang="en-US" altLang="en-US"/>
          </a:p>
        </p:txBody>
      </p:sp>
      <p:sp>
        <p:nvSpPr>
          <p:cNvPr id="116737" name="Text Box 1"/>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sp>
      <p:sp>
        <p:nvSpPr>
          <p:cNvPr id="116738" name="Text Box 2"/>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5395167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46802942-AB1B-6C4A-918A-406454FD1B39}" type="slidenum">
              <a:rPr lang="en-US"/>
              <a:pPr/>
              <a:t>20</a:t>
            </a:fld>
            <a:endParaRPr lang="en-US"/>
          </a:p>
        </p:txBody>
      </p:sp>
      <p:sp>
        <p:nvSpPr>
          <p:cNvPr id="155649" name="Text Box 1"/>
          <p:cNvSpPr txBox="1">
            <a:spLocks noGrp="1" noRot="1" noChangeAspect="1" noChangeArrowheads="1"/>
          </p:cNvSpPr>
          <p:nvPr>
            <p:ph type="sldImg"/>
          </p:nvPr>
        </p:nvSpPr>
        <p:spPr bwMode="auto">
          <a:xfrm>
            <a:off x="1143000" y="693738"/>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sp>
      <p:sp>
        <p:nvSpPr>
          <p:cNvPr id="155650" name="Text Box 2"/>
          <p:cNvSpPr txBox="1">
            <a:spLocks noGrp="1" noChangeArrowheads="1"/>
          </p:cNvSpPr>
          <p:nvPr>
            <p:ph type="body" idx="1"/>
          </p:nvPr>
        </p:nvSpPr>
        <p:spPr bwMode="auto">
          <a:xfrm>
            <a:off x="686360" y="4342535"/>
            <a:ext cx="5486681" cy="4114511"/>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Tree>
    <p:extLst>
      <p:ext uri="{BB962C8B-B14F-4D97-AF65-F5344CB8AC3E}">
        <p14:creationId xmlns:p14="http://schemas.microsoft.com/office/powerpoint/2010/main" val="18365934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6CB97694-387A-3446-BA4E-49A76F7185DF}" type="slidenum">
              <a:rPr lang="en-US" altLang="en-US"/>
              <a:pPr/>
              <a:t>21</a:t>
            </a:fld>
            <a:endParaRPr lang="en-US" altLang="en-US"/>
          </a:p>
        </p:txBody>
      </p:sp>
      <p:sp>
        <p:nvSpPr>
          <p:cNvPr id="106497" name="Text Box 1"/>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sp>
      <p:sp>
        <p:nvSpPr>
          <p:cNvPr id="106498" name="Text Box 2"/>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18370823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6CB97694-387A-3446-BA4E-49A76F7185DF}" type="slidenum">
              <a:rPr lang="en-US" altLang="en-US"/>
              <a:pPr/>
              <a:t>22</a:t>
            </a:fld>
            <a:endParaRPr lang="en-US" altLang="en-US"/>
          </a:p>
        </p:txBody>
      </p:sp>
      <p:sp>
        <p:nvSpPr>
          <p:cNvPr id="106497" name="Text Box 1"/>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sp>
      <p:sp>
        <p:nvSpPr>
          <p:cNvPr id="106498" name="Text Box 2"/>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r>
              <a:rPr lang="en-US" altLang="en-US" dirty="0"/>
              <a:t>Estimated 700,000</a:t>
            </a:r>
            <a:r>
              <a:rPr lang="en-US" altLang="en-US" baseline="0" dirty="0"/>
              <a:t> deaths from fame malaria and TB drugs in 2013:</a:t>
            </a:r>
          </a:p>
          <a:p>
            <a:r>
              <a:rPr lang="en-US" sz="1200" dirty="0"/>
              <a:t>http://</a:t>
            </a:r>
            <a:r>
              <a:rPr lang="en-US" sz="1200" dirty="0" err="1"/>
              <a:t>www.un.org</a:t>
            </a:r>
            <a:r>
              <a:rPr lang="en-US" sz="1200" dirty="0"/>
              <a:t>/</a:t>
            </a:r>
            <a:r>
              <a:rPr lang="en-US" sz="1200" dirty="0" err="1"/>
              <a:t>africarenewal</a:t>
            </a:r>
            <a:r>
              <a:rPr lang="en-US" sz="1200" dirty="0"/>
              <a:t>/magazine/may-2013/counterfeit-drugs-raise-africa%E2%80%99s-temperature</a:t>
            </a:r>
          </a:p>
          <a:p>
            <a:endParaRPr lang="en-US" altLang="en-US" sz="1200" dirty="0"/>
          </a:p>
          <a:p>
            <a:r>
              <a:rPr lang="en-US" altLang="en-US" sz="1200" dirty="0"/>
              <a:t>Bright Simmons from Ghana made an application which let people verify if their medication was authentic</a:t>
            </a:r>
            <a:endParaRPr lang="en-US" altLang="en-US" dirty="0"/>
          </a:p>
        </p:txBody>
      </p:sp>
    </p:spTree>
    <p:extLst>
      <p:ext uri="{BB962C8B-B14F-4D97-AF65-F5344CB8AC3E}">
        <p14:creationId xmlns:p14="http://schemas.microsoft.com/office/powerpoint/2010/main" val="16716230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84C87C5D-9974-EC47-94C8-2199ECD59DC4}" type="slidenum">
              <a:rPr lang="en-US" altLang="en-US"/>
              <a:pPr/>
              <a:t>23</a:t>
            </a:fld>
            <a:endParaRPr lang="en-US" altLang="en-US"/>
          </a:p>
        </p:txBody>
      </p:sp>
      <p:sp>
        <p:nvSpPr>
          <p:cNvPr id="110593" name="Text Box 1"/>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sp>
      <p:sp>
        <p:nvSpPr>
          <p:cNvPr id="110594" name="Text Box 2"/>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13508593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60CF5D7B-2551-AE47-BA04-2BA74DA19AED}" type="slidenum">
              <a:rPr lang="en-US" altLang="en-US"/>
              <a:pPr/>
              <a:t>24</a:t>
            </a:fld>
            <a:endParaRPr lang="en-US" altLang="en-US"/>
          </a:p>
        </p:txBody>
      </p:sp>
      <p:sp>
        <p:nvSpPr>
          <p:cNvPr id="111617" name="Text Box 1"/>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sp>
      <p:sp>
        <p:nvSpPr>
          <p:cNvPr id="111618" name="Text Box 2"/>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4888910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46802942-AB1B-6C4A-918A-406454FD1B39}" type="slidenum">
              <a:rPr lang="en-US"/>
              <a:pPr/>
              <a:t>25</a:t>
            </a:fld>
            <a:endParaRPr lang="en-US"/>
          </a:p>
        </p:txBody>
      </p:sp>
      <p:sp>
        <p:nvSpPr>
          <p:cNvPr id="155649" name="Text Box 1"/>
          <p:cNvSpPr txBox="1">
            <a:spLocks noGrp="1" noRot="1" noChangeAspect="1" noChangeArrowheads="1"/>
          </p:cNvSpPr>
          <p:nvPr>
            <p:ph type="sldImg"/>
          </p:nvPr>
        </p:nvSpPr>
        <p:spPr bwMode="auto">
          <a:xfrm>
            <a:off x="1143000" y="693738"/>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sp>
      <p:sp>
        <p:nvSpPr>
          <p:cNvPr id="155650" name="Text Box 2"/>
          <p:cNvSpPr txBox="1">
            <a:spLocks noGrp="1" noChangeArrowheads="1"/>
          </p:cNvSpPr>
          <p:nvPr>
            <p:ph type="body" idx="1"/>
          </p:nvPr>
        </p:nvSpPr>
        <p:spPr bwMode="auto">
          <a:xfrm>
            <a:off x="686360" y="4342535"/>
            <a:ext cx="5486681" cy="4114511"/>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Tree>
    <p:extLst>
      <p:ext uri="{BB962C8B-B14F-4D97-AF65-F5344CB8AC3E}">
        <p14:creationId xmlns:p14="http://schemas.microsoft.com/office/powerpoint/2010/main" val="5788997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teach software</a:t>
            </a:r>
            <a:r>
              <a:rPr lang="en-US" baseline="0" dirty="0"/>
              <a:t> engineering principles. Much larger than just programming.</a:t>
            </a:r>
          </a:p>
          <a:p>
            <a:r>
              <a:rPr lang="en-US" baseline="0" dirty="0"/>
              <a:t>Mechanics of the language are nothing compared to the principles.</a:t>
            </a:r>
          </a:p>
          <a:p>
            <a:r>
              <a:rPr lang="en-US" baseline="0" dirty="0"/>
              <a:t>You are going to learn the principles by programming in Java</a:t>
            </a:r>
            <a:endParaRPr lang="en-US" dirty="0"/>
          </a:p>
        </p:txBody>
      </p:sp>
      <p:sp>
        <p:nvSpPr>
          <p:cNvPr id="4" name="Slide Number Placeholder 3"/>
          <p:cNvSpPr>
            <a:spLocks noGrp="1"/>
          </p:cNvSpPr>
          <p:nvPr>
            <p:ph type="sldNum" sz="quarter" idx="10"/>
          </p:nvPr>
        </p:nvSpPr>
        <p:spPr/>
        <p:txBody>
          <a:bodyPr/>
          <a:lstStyle/>
          <a:p>
            <a:fld id="{4F70C917-C062-F348-A2C6-E8664B36AAFB}" type="slidenum">
              <a:rPr lang="en-US" smtClean="0"/>
              <a:t>29</a:t>
            </a:fld>
            <a:endParaRPr lang="en-US"/>
          </a:p>
        </p:txBody>
      </p:sp>
    </p:spTree>
    <p:extLst>
      <p:ext uri="{BB962C8B-B14F-4D97-AF65-F5344CB8AC3E}">
        <p14:creationId xmlns:p14="http://schemas.microsoft.com/office/powerpoint/2010/main" val="3405484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a:t>
            </a:r>
            <a:r>
              <a:rPr lang="en-US" baseline="0" dirty="0"/>
              <a:t> want all of you to be successful</a:t>
            </a:r>
          </a:p>
          <a:p>
            <a:r>
              <a:rPr lang="en-US" baseline="0" dirty="0"/>
              <a:t>That</a:t>
            </a:r>
            <a:r>
              <a:rPr lang="fr-FR" baseline="0" dirty="0"/>
              <a:t>’</a:t>
            </a:r>
            <a:r>
              <a:rPr lang="en-US" baseline="0" dirty="0"/>
              <a:t>s why we have such a large course staff</a:t>
            </a:r>
          </a:p>
          <a:p>
            <a:r>
              <a:rPr lang="en-US" dirty="0"/>
              <a:t>And</a:t>
            </a:r>
            <a:r>
              <a:rPr lang="en-US" baseline="0" dirty="0"/>
              <a:t> its not like it</a:t>
            </a:r>
            <a:r>
              <a:rPr lang="fr-FR" baseline="0" dirty="0"/>
              <a:t>’</a:t>
            </a:r>
            <a:r>
              <a:rPr lang="en-US" baseline="0" dirty="0"/>
              <a:t>s a </a:t>
            </a:r>
            <a:r>
              <a:rPr lang="en-US" baseline="0" dirty="0" err="1"/>
              <a:t>ya-ya</a:t>
            </a:r>
            <a:r>
              <a:rPr lang="en-US" baseline="0" dirty="0"/>
              <a:t> course where we all hold hands and sing </a:t>
            </a:r>
            <a:r>
              <a:rPr lang="en-US" baseline="0" dirty="0" err="1"/>
              <a:t>koombaya</a:t>
            </a:r>
            <a:r>
              <a:rPr lang="en-US" baseline="0" dirty="0"/>
              <a:t>. Its real material.</a:t>
            </a:r>
          </a:p>
          <a:p>
            <a:r>
              <a:rPr lang="en-US" baseline="0" dirty="0"/>
              <a:t>But over years and years and years we have been working on our material so that everyone gets through…</a:t>
            </a:r>
          </a:p>
          <a:p>
            <a:r>
              <a:rPr lang="en-US" dirty="0"/>
              <a:t>Not competing against anyone but yourself</a:t>
            </a:r>
          </a:p>
        </p:txBody>
      </p:sp>
      <p:sp>
        <p:nvSpPr>
          <p:cNvPr id="4" name="Slide Number Placeholder 3"/>
          <p:cNvSpPr>
            <a:spLocks noGrp="1"/>
          </p:cNvSpPr>
          <p:nvPr>
            <p:ph type="sldNum" sz="quarter" idx="10"/>
          </p:nvPr>
        </p:nvSpPr>
        <p:spPr/>
        <p:txBody>
          <a:bodyPr/>
          <a:lstStyle/>
          <a:p>
            <a:fld id="{4F70C917-C062-F348-A2C6-E8664B36AAFB}" type="slidenum">
              <a:rPr lang="en-US" smtClean="0"/>
              <a:t>30</a:t>
            </a:fld>
            <a:endParaRPr lang="en-US"/>
          </a:p>
        </p:txBody>
      </p:sp>
    </p:spTree>
    <p:extLst>
      <p:ext uri="{BB962C8B-B14F-4D97-AF65-F5344CB8AC3E}">
        <p14:creationId xmlns:p14="http://schemas.microsoft.com/office/powerpoint/2010/main" val="10084846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4206043-85BE-C94B-8CA2-FE12BF3AC477}" type="slidenum">
              <a:rPr lang="en-US"/>
              <a:pPr/>
              <a:t>32</a:t>
            </a:fld>
            <a:endParaRPr lang="en-US"/>
          </a:p>
        </p:txBody>
      </p:sp>
      <p:sp>
        <p:nvSpPr>
          <p:cNvPr id="501762" name="Rectangle 2"/>
          <p:cNvSpPr>
            <a:spLocks noGrp="1" noRot="1" noChangeAspect="1" noChangeArrowheads="1"/>
          </p:cNvSpPr>
          <p:nvPr>
            <p:ph type="sldImg"/>
          </p:nvPr>
        </p:nvSpPr>
        <p:spPr bwMode="auto">
          <a:xfrm>
            <a:off x="1127125" y="711200"/>
            <a:ext cx="4603750" cy="3454400"/>
          </a:xfrm>
          <a:prstGeom prst="rect">
            <a:avLst/>
          </a:prstGeom>
          <a:solidFill>
            <a:srgbClr val="FFFFFF"/>
          </a:solidFill>
          <a:ln>
            <a:solidFill>
              <a:srgbClr val="000000"/>
            </a:solidFill>
            <a:miter lim="800000"/>
            <a:headEnd/>
            <a:tailEnd/>
          </a:ln>
          <a:extLst>
            <a:ext uri="{FAA26D3D-D897-4be2-8F04-BA451C77F1D7}">
              <ma14:placeholderFlag xmlns="" xmlns:ma14="http://schemas.microsoft.com/office/mac/drawingml/2011/main" val="1"/>
            </a:ext>
          </a:extLst>
        </p:spPr>
      </p:sp>
      <p:sp>
        <p:nvSpPr>
          <p:cNvPr id="501763" name="Rectangle 3"/>
          <p:cNvSpPr>
            <a:spLocks noGrp="1" noChangeArrowheads="1"/>
          </p:cNvSpPr>
          <p:nvPr>
            <p:ph type="body" idx="1"/>
          </p:nvPr>
        </p:nvSpPr>
        <p:spPr bwMode="auto">
          <a:xfrm>
            <a:off x="914400" y="4368800"/>
            <a:ext cx="5029200" cy="4064000"/>
          </a:xfrm>
          <a:prstGeom prst="rect">
            <a:avLst/>
          </a:prstGeom>
          <a:solidFill>
            <a:srgbClr val="FFFFFF"/>
          </a:solidFill>
          <a:ln>
            <a:solidFill>
              <a:srgbClr val="000000"/>
            </a:solidFill>
            <a:miter lim="800000"/>
            <a:headEnd/>
            <a:tailEnd/>
          </a:ln>
          <a:extLst>
            <a:ext uri="{FAA26D3D-D897-4be2-8F04-BA451C77F1D7}">
              <ma14:placeholderFlag xmlns="" xmlns:ma14="http://schemas.microsoft.com/office/mac/drawingml/2011/main" val="1"/>
            </a:ext>
          </a:extLst>
        </p:spPr>
        <p:txBody>
          <a:bodyPr/>
          <a:lstStyle/>
          <a:p>
            <a:r>
              <a:rPr lang="en-US" dirty="0"/>
              <a:t>He looks like an old </a:t>
            </a:r>
            <a:r>
              <a:rPr lang="en-US" dirty="0" err="1"/>
              <a:t>machintosh</a:t>
            </a:r>
            <a:r>
              <a:rPr lang="en-US" dirty="0"/>
              <a:t> machine.</a:t>
            </a:r>
          </a:p>
          <a:p>
            <a:r>
              <a:rPr lang="en-US" dirty="0" err="1"/>
              <a:t>Hes</a:t>
            </a:r>
            <a:r>
              <a:rPr lang="en-US" dirty="0"/>
              <a:t> got legs… one sticks out the back. That</a:t>
            </a:r>
            <a:r>
              <a:rPr lang="fr-FR" dirty="0"/>
              <a:t>’</a:t>
            </a:r>
            <a:r>
              <a:rPr lang="en-US" dirty="0"/>
              <a:t>s just the way it is.</a:t>
            </a:r>
          </a:p>
        </p:txBody>
      </p:sp>
    </p:spTree>
    <p:extLst>
      <p:ext uri="{BB962C8B-B14F-4D97-AF65-F5344CB8AC3E}">
        <p14:creationId xmlns:p14="http://schemas.microsoft.com/office/powerpoint/2010/main" val="14795948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46802942-AB1B-6C4A-918A-406454FD1B39}" type="slidenum">
              <a:rPr lang="en-US"/>
              <a:pPr/>
              <a:t>6</a:t>
            </a:fld>
            <a:endParaRPr lang="en-US"/>
          </a:p>
        </p:txBody>
      </p:sp>
      <p:sp>
        <p:nvSpPr>
          <p:cNvPr id="155649" name="Text Box 1"/>
          <p:cNvSpPr txBox="1">
            <a:spLocks noGrp="1" noRot="1" noChangeAspect="1" noChangeArrowheads="1"/>
          </p:cNvSpPr>
          <p:nvPr>
            <p:ph type="sldImg"/>
          </p:nvPr>
        </p:nvSpPr>
        <p:spPr bwMode="auto">
          <a:xfrm>
            <a:off x="1143000" y="693738"/>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sp>
      <p:sp>
        <p:nvSpPr>
          <p:cNvPr id="155650" name="Text Box 2"/>
          <p:cNvSpPr txBox="1">
            <a:spLocks noGrp="1" noChangeArrowheads="1"/>
          </p:cNvSpPr>
          <p:nvPr>
            <p:ph type="body" idx="1"/>
          </p:nvPr>
        </p:nvSpPr>
        <p:spPr bwMode="auto">
          <a:xfrm>
            <a:off x="686360" y="4342535"/>
            <a:ext cx="5486681" cy="4114511"/>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Tree>
    <p:extLst>
      <p:ext uri="{BB962C8B-B14F-4D97-AF65-F5344CB8AC3E}">
        <p14:creationId xmlns:p14="http://schemas.microsoft.com/office/powerpoint/2010/main" val="181016711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4206043-85BE-C94B-8CA2-FE12BF3AC477}" type="slidenum">
              <a:rPr lang="en-US"/>
              <a:pPr/>
              <a:t>33</a:t>
            </a:fld>
            <a:endParaRPr lang="en-US"/>
          </a:p>
        </p:txBody>
      </p:sp>
      <p:sp>
        <p:nvSpPr>
          <p:cNvPr id="501762" name="Rectangle 2"/>
          <p:cNvSpPr>
            <a:spLocks noGrp="1" noRot="1" noChangeAspect="1" noChangeArrowheads="1"/>
          </p:cNvSpPr>
          <p:nvPr>
            <p:ph type="sldImg"/>
          </p:nvPr>
        </p:nvSpPr>
        <p:spPr bwMode="auto">
          <a:xfrm>
            <a:off x="1127125" y="711200"/>
            <a:ext cx="4603750" cy="3454400"/>
          </a:xfrm>
          <a:prstGeom prst="rect">
            <a:avLst/>
          </a:prstGeom>
          <a:solidFill>
            <a:srgbClr val="FFFFFF"/>
          </a:solidFill>
          <a:ln>
            <a:solidFill>
              <a:srgbClr val="000000"/>
            </a:solidFill>
            <a:miter lim="800000"/>
            <a:headEnd/>
            <a:tailEnd/>
          </a:ln>
          <a:extLst>
            <a:ext uri="{FAA26D3D-D897-4be2-8F04-BA451C77F1D7}">
              <ma14:placeholderFlag xmlns="" xmlns:ma14="http://schemas.microsoft.com/office/mac/drawingml/2011/main" val="1"/>
            </a:ext>
          </a:extLst>
        </p:spPr>
      </p:sp>
      <p:sp>
        <p:nvSpPr>
          <p:cNvPr id="501763" name="Rectangle 3"/>
          <p:cNvSpPr>
            <a:spLocks noGrp="1" noChangeArrowheads="1"/>
          </p:cNvSpPr>
          <p:nvPr>
            <p:ph type="body" idx="1"/>
          </p:nvPr>
        </p:nvSpPr>
        <p:spPr bwMode="auto">
          <a:xfrm>
            <a:off x="914400" y="4368800"/>
            <a:ext cx="5029200" cy="4064000"/>
          </a:xfrm>
          <a:prstGeom prst="rect">
            <a:avLst/>
          </a:prstGeom>
          <a:solidFill>
            <a:srgbClr val="FFFFFF"/>
          </a:solidFill>
          <a:ln>
            <a:solidFill>
              <a:srgbClr val="000000"/>
            </a:solidFill>
            <a:miter lim="800000"/>
            <a:headEnd/>
            <a:tailEnd/>
          </a:ln>
          <a:extLst>
            <a:ext uri="{FAA26D3D-D897-4be2-8F04-BA451C77F1D7}">
              <ma14:placeholderFlag xmlns="" xmlns:ma14="http://schemas.microsoft.com/office/mac/drawingml/2011/main" val="1"/>
            </a:ext>
          </a:extLst>
        </p:spPr>
        <p:txBody>
          <a:bodyPr/>
          <a:lstStyle/>
          <a:p>
            <a:r>
              <a:rPr lang="en-US" dirty="0"/>
              <a:t>Tomorrow</a:t>
            </a:r>
            <a:r>
              <a:rPr lang="en-US" baseline="0" dirty="0"/>
              <a:t> you will learn that </a:t>
            </a:r>
            <a:r>
              <a:rPr lang="en-US" baseline="0" dirty="0" err="1"/>
              <a:t>Karel</a:t>
            </a:r>
            <a:r>
              <a:rPr lang="en-US" baseline="0" dirty="0"/>
              <a:t> is actually a very gentle introduction to programming</a:t>
            </a:r>
            <a:endParaRPr lang="en-US" dirty="0"/>
          </a:p>
        </p:txBody>
      </p:sp>
    </p:spTree>
    <p:extLst>
      <p:ext uri="{BB962C8B-B14F-4D97-AF65-F5344CB8AC3E}">
        <p14:creationId xmlns:p14="http://schemas.microsoft.com/office/powerpoint/2010/main" val="18372096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F70C917-C062-F348-A2C6-E8664B36AAFB}" type="slidenum">
              <a:rPr lang="en-US" smtClean="0"/>
              <a:t>34</a:t>
            </a:fld>
            <a:endParaRPr lang="en-US"/>
          </a:p>
        </p:txBody>
      </p:sp>
    </p:spTree>
    <p:extLst>
      <p:ext uri="{BB962C8B-B14F-4D97-AF65-F5344CB8AC3E}">
        <p14:creationId xmlns:p14="http://schemas.microsoft.com/office/powerpoint/2010/main" val="2942784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0BB2F2E-B185-B94E-BF43-8ACBDA84B7E4}" type="slidenum">
              <a:rPr lang="en-US"/>
              <a:pPr/>
              <a:t>35</a:t>
            </a:fld>
            <a:endParaRPr lang="en-US"/>
          </a:p>
        </p:txBody>
      </p:sp>
      <p:sp>
        <p:nvSpPr>
          <p:cNvPr id="503810" name="Rectangle 2"/>
          <p:cNvSpPr>
            <a:spLocks noGrp="1" noRot="1" noChangeAspect="1" noChangeArrowheads="1"/>
          </p:cNvSpPr>
          <p:nvPr>
            <p:ph type="sldImg"/>
          </p:nvPr>
        </p:nvSpPr>
        <p:spPr bwMode="auto">
          <a:xfrm>
            <a:off x="1127125" y="711200"/>
            <a:ext cx="4603750" cy="3454400"/>
          </a:xfrm>
          <a:prstGeom prst="rect">
            <a:avLst/>
          </a:prstGeom>
          <a:solidFill>
            <a:srgbClr val="FFFFFF"/>
          </a:solidFill>
          <a:ln>
            <a:solidFill>
              <a:srgbClr val="000000"/>
            </a:solidFill>
            <a:miter lim="800000"/>
            <a:headEnd/>
            <a:tailEnd/>
          </a:ln>
          <a:extLst>
            <a:ext uri="{FAA26D3D-D897-4be2-8F04-BA451C77F1D7}">
              <ma14:placeholderFlag xmlns="" xmlns:ma14="http://schemas.microsoft.com/office/mac/drawingml/2011/main" val="1"/>
            </a:ext>
          </a:extLst>
        </p:spPr>
      </p:sp>
      <p:sp>
        <p:nvSpPr>
          <p:cNvPr id="503811" name="Rectangle 3"/>
          <p:cNvSpPr>
            <a:spLocks noGrp="1" noChangeArrowheads="1"/>
          </p:cNvSpPr>
          <p:nvPr>
            <p:ph type="body" idx="1"/>
          </p:nvPr>
        </p:nvSpPr>
        <p:spPr bwMode="auto">
          <a:xfrm>
            <a:off x="914400" y="4368800"/>
            <a:ext cx="5029200" cy="4064000"/>
          </a:xfrm>
          <a:prstGeom prst="rect">
            <a:avLst/>
          </a:prstGeom>
          <a:solidFill>
            <a:srgbClr val="FFFFFF"/>
          </a:solidFill>
          <a:ln>
            <a:solidFill>
              <a:srgbClr val="000000"/>
            </a:solidFill>
            <a:miter lim="800000"/>
            <a:headEnd/>
            <a:tailEnd/>
          </a:ln>
          <a:extLst>
            <a:ext uri="{FAA26D3D-D897-4be2-8F04-BA451C77F1D7}">
              <ma14:placeholderFlag xmlns="" xmlns:ma14="http://schemas.microsoft.com/office/mac/drawingml/2011/main" val="1"/>
            </a:ext>
          </a:extLst>
        </p:spPr>
        <p:txBody>
          <a:bodyPr/>
          <a:lstStyle/>
          <a:p>
            <a:r>
              <a:rPr lang="en-US" sz="1200" kern="1200" dirty="0">
                <a:solidFill>
                  <a:schemeClr val="tx1"/>
                </a:solidFill>
                <a:latin typeface="+mn-lt"/>
                <a:ea typeface="+mn-ea"/>
                <a:cs typeface="+mn-cs"/>
              </a:rPr>
              <a:t>To you it might not be exciting but to </a:t>
            </a:r>
            <a:r>
              <a:rPr lang="en-US" sz="1200" kern="1200" dirty="0" err="1">
                <a:solidFill>
                  <a:schemeClr val="tx1"/>
                </a:solidFill>
                <a:latin typeface="+mn-lt"/>
                <a:ea typeface="+mn-ea"/>
                <a:cs typeface="+mn-cs"/>
              </a:rPr>
              <a:t>karel</a:t>
            </a:r>
            <a:r>
              <a:rPr lang="en-US" sz="1200" kern="1200" dirty="0">
                <a:solidFill>
                  <a:schemeClr val="tx1"/>
                </a:solidFill>
                <a:latin typeface="+mn-lt"/>
                <a:ea typeface="+mn-ea"/>
                <a:cs typeface="+mn-cs"/>
              </a:rPr>
              <a:t> its very exciting.</a:t>
            </a:r>
            <a:endParaRPr lang="en-US" dirty="0"/>
          </a:p>
        </p:txBody>
      </p:sp>
    </p:spTree>
    <p:extLst>
      <p:ext uri="{BB962C8B-B14F-4D97-AF65-F5344CB8AC3E}">
        <p14:creationId xmlns:p14="http://schemas.microsoft.com/office/powerpoint/2010/main" val="14621731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E2ABE38-C433-C441-B64B-85D7C250BCF1}" type="slidenum">
              <a:rPr lang="en-US"/>
              <a:pPr/>
              <a:t>36</a:t>
            </a:fld>
            <a:endParaRPr lang="en-US"/>
          </a:p>
        </p:txBody>
      </p:sp>
      <p:sp>
        <p:nvSpPr>
          <p:cNvPr id="505858" name="Rectangle 2"/>
          <p:cNvSpPr>
            <a:spLocks noGrp="1" noRot="1" noChangeAspect="1" noChangeArrowheads="1"/>
          </p:cNvSpPr>
          <p:nvPr>
            <p:ph type="sldImg"/>
          </p:nvPr>
        </p:nvSpPr>
        <p:spPr bwMode="auto">
          <a:xfrm>
            <a:off x="1127125" y="711200"/>
            <a:ext cx="4603750" cy="3454400"/>
          </a:xfrm>
          <a:prstGeom prst="rect">
            <a:avLst/>
          </a:prstGeom>
          <a:solidFill>
            <a:srgbClr val="FFFFFF"/>
          </a:solidFill>
          <a:ln>
            <a:solidFill>
              <a:srgbClr val="000000"/>
            </a:solidFill>
            <a:miter lim="800000"/>
            <a:headEnd/>
            <a:tailEnd/>
          </a:ln>
          <a:extLst>
            <a:ext uri="{FAA26D3D-D897-4be2-8F04-BA451C77F1D7}">
              <ma14:placeholderFlag xmlns="" xmlns:ma14="http://schemas.microsoft.com/office/mac/drawingml/2011/main" val="1"/>
            </a:ext>
          </a:extLst>
        </p:spPr>
      </p:sp>
      <p:sp>
        <p:nvSpPr>
          <p:cNvPr id="505859" name="Rectangle 3"/>
          <p:cNvSpPr>
            <a:spLocks noGrp="1" noChangeArrowheads="1"/>
          </p:cNvSpPr>
          <p:nvPr>
            <p:ph type="body" idx="1"/>
          </p:nvPr>
        </p:nvSpPr>
        <p:spPr bwMode="auto">
          <a:xfrm>
            <a:off x="914400" y="4368800"/>
            <a:ext cx="5029200" cy="4064000"/>
          </a:xfrm>
          <a:prstGeom prst="rect">
            <a:avLst/>
          </a:prstGeom>
          <a:solidFill>
            <a:srgbClr val="FFFFFF"/>
          </a:solidFill>
          <a:ln>
            <a:solidFill>
              <a:srgbClr val="000000"/>
            </a:solidFill>
            <a:miter lim="800000"/>
            <a:headEnd/>
            <a:tailEnd/>
          </a:ln>
          <a:extLst>
            <a:ext uri="{FAA26D3D-D897-4be2-8F04-BA451C77F1D7}">
              <ma14:placeholderFlag xmlns="" xmlns:ma14="http://schemas.microsoft.com/office/mac/drawingml/2011/main" val="1"/>
            </a:ext>
          </a:extLst>
        </p:spPr>
        <p:txBody>
          <a:bodyPr/>
          <a:lstStyle/>
          <a:p>
            <a:endParaRPr lang="en-US"/>
          </a:p>
        </p:txBody>
      </p:sp>
    </p:spTree>
    <p:extLst>
      <p:ext uri="{BB962C8B-B14F-4D97-AF65-F5344CB8AC3E}">
        <p14:creationId xmlns:p14="http://schemas.microsoft.com/office/powerpoint/2010/main" val="108892749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E2ABE38-C433-C441-B64B-85D7C250BCF1}" type="slidenum">
              <a:rPr lang="en-US"/>
              <a:pPr/>
              <a:t>37</a:t>
            </a:fld>
            <a:endParaRPr lang="en-US"/>
          </a:p>
        </p:txBody>
      </p:sp>
      <p:sp>
        <p:nvSpPr>
          <p:cNvPr id="505858" name="Rectangle 2"/>
          <p:cNvSpPr>
            <a:spLocks noGrp="1" noRot="1" noChangeAspect="1" noChangeArrowheads="1"/>
          </p:cNvSpPr>
          <p:nvPr>
            <p:ph type="sldImg"/>
          </p:nvPr>
        </p:nvSpPr>
        <p:spPr bwMode="auto">
          <a:xfrm>
            <a:off x="1127125" y="711200"/>
            <a:ext cx="4603750" cy="3454400"/>
          </a:xfrm>
          <a:prstGeom prst="rect">
            <a:avLst/>
          </a:prstGeom>
          <a:solidFill>
            <a:srgbClr val="FFFFFF"/>
          </a:solidFill>
          <a:ln>
            <a:solidFill>
              <a:srgbClr val="000000"/>
            </a:solidFill>
            <a:miter lim="800000"/>
            <a:headEnd/>
            <a:tailEnd/>
          </a:ln>
          <a:extLst>
            <a:ext uri="{FAA26D3D-D897-4be2-8F04-BA451C77F1D7}">
              <ma14:placeholderFlag xmlns="" xmlns:ma14="http://schemas.microsoft.com/office/mac/drawingml/2011/main" val="1"/>
            </a:ext>
          </a:extLst>
        </p:spPr>
      </p:sp>
      <p:sp>
        <p:nvSpPr>
          <p:cNvPr id="505859" name="Rectangle 3"/>
          <p:cNvSpPr>
            <a:spLocks noGrp="1" noChangeArrowheads="1"/>
          </p:cNvSpPr>
          <p:nvPr>
            <p:ph type="body" idx="1"/>
          </p:nvPr>
        </p:nvSpPr>
        <p:spPr bwMode="auto">
          <a:xfrm>
            <a:off x="914400" y="4368800"/>
            <a:ext cx="5029200" cy="4064000"/>
          </a:xfrm>
          <a:prstGeom prst="rect">
            <a:avLst/>
          </a:prstGeom>
          <a:solidFill>
            <a:srgbClr val="FFFFFF"/>
          </a:solidFill>
          <a:ln>
            <a:solidFill>
              <a:srgbClr val="000000"/>
            </a:solidFill>
            <a:miter lim="800000"/>
            <a:headEnd/>
            <a:tailEnd/>
          </a:ln>
          <a:extLst>
            <a:ext uri="{FAA26D3D-D897-4be2-8F04-BA451C77F1D7}">
              <ma14:placeholderFlag xmlns="" xmlns:ma14="http://schemas.microsoft.com/office/mac/drawingml/2011/main" val="1"/>
            </a:ext>
          </a:extLst>
        </p:spPr>
        <p:txBody>
          <a:bodyPr/>
          <a:lstStyle/>
          <a:p>
            <a:endParaRPr lang="en-US"/>
          </a:p>
        </p:txBody>
      </p:sp>
    </p:spTree>
    <p:extLst>
      <p:ext uri="{BB962C8B-B14F-4D97-AF65-F5344CB8AC3E}">
        <p14:creationId xmlns:p14="http://schemas.microsoft.com/office/powerpoint/2010/main" val="74883595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4206043-85BE-C94B-8CA2-FE12BF3AC477}" type="slidenum">
              <a:rPr lang="en-US"/>
              <a:pPr/>
              <a:t>38</a:t>
            </a:fld>
            <a:endParaRPr lang="en-US"/>
          </a:p>
        </p:txBody>
      </p:sp>
      <p:sp>
        <p:nvSpPr>
          <p:cNvPr id="501762" name="Rectangle 2"/>
          <p:cNvSpPr>
            <a:spLocks noGrp="1" noRot="1" noChangeAspect="1" noChangeArrowheads="1"/>
          </p:cNvSpPr>
          <p:nvPr>
            <p:ph type="sldImg"/>
          </p:nvPr>
        </p:nvSpPr>
        <p:spPr bwMode="auto">
          <a:xfrm>
            <a:off x="1127125" y="711200"/>
            <a:ext cx="4603750" cy="3454400"/>
          </a:xfrm>
          <a:prstGeom prst="rect">
            <a:avLst/>
          </a:prstGeom>
          <a:solidFill>
            <a:srgbClr val="FFFFFF"/>
          </a:solidFill>
          <a:ln>
            <a:solidFill>
              <a:srgbClr val="000000"/>
            </a:solidFill>
            <a:miter lim="800000"/>
            <a:headEnd/>
            <a:tailEnd/>
          </a:ln>
          <a:extLst>
            <a:ext uri="{FAA26D3D-D897-4be2-8F04-BA451C77F1D7}">
              <ma14:placeholderFlag xmlns="" xmlns:ma14="http://schemas.microsoft.com/office/mac/drawingml/2011/main" val="1"/>
            </a:ext>
          </a:extLst>
        </p:spPr>
      </p:sp>
      <p:sp>
        <p:nvSpPr>
          <p:cNvPr id="501763" name="Rectangle 3"/>
          <p:cNvSpPr>
            <a:spLocks noGrp="1" noChangeArrowheads="1"/>
          </p:cNvSpPr>
          <p:nvPr>
            <p:ph type="body" idx="1"/>
          </p:nvPr>
        </p:nvSpPr>
        <p:spPr bwMode="auto">
          <a:xfrm>
            <a:off x="914400" y="4368800"/>
            <a:ext cx="5029200" cy="4064000"/>
          </a:xfrm>
          <a:prstGeom prst="rect">
            <a:avLst/>
          </a:prstGeom>
          <a:solidFill>
            <a:srgbClr val="FFFFFF"/>
          </a:solidFill>
          <a:ln>
            <a:solidFill>
              <a:srgbClr val="000000"/>
            </a:solidFill>
            <a:miter lim="800000"/>
            <a:headEnd/>
            <a:tailEnd/>
          </a:ln>
          <a:extLst>
            <a:ext uri="{FAA26D3D-D897-4be2-8F04-BA451C77F1D7}">
              <ma14:placeholderFlag xmlns="" xmlns:ma14="http://schemas.microsoft.com/office/mac/drawingml/2011/main" val="1"/>
            </a:ext>
          </a:extLst>
        </p:spPr>
        <p:txBody>
          <a:bodyPr/>
          <a:lstStyle/>
          <a:p>
            <a:r>
              <a:rPr lang="en-US" dirty="0"/>
              <a:t>Tomorrow</a:t>
            </a:r>
            <a:r>
              <a:rPr lang="en-US" baseline="0" dirty="0"/>
              <a:t> you will learn that </a:t>
            </a:r>
            <a:r>
              <a:rPr lang="en-US" baseline="0" dirty="0" err="1"/>
              <a:t>Karel</a:t>
            </a:r>
            <a:r>
              <a:rPr lang="en-US" baseline="0" dirty="0"/>
              <a:t> is actually a very gentle introduction to programming</a:t>
            </a:r>
            <a:endParaRPr lang="en-US" dirty="0"/>
          </a:p>
        </p:txBody>
      </p:sp>
    </p:spTree>
    <p:extLst>
      <p:ext uri="{BB962C8B-B14F-4D97-AF65-F5344CB8AC3E}">
        <p14:creationId xmlns:p14="http://schemas.microsoft.com/office/powerpoint/2010/main" val="143179149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5A6C62C-AF94-8B42-AF39-302D6D4E3459}" type="slidenum">
              <a:rPr lang="en-US"/>
              <a:pPr/>
              <a:t>39</a:t>
            </a:fld>
            <a:endParaRPr lang="en-US"/>
          </a:p>
        </p:txBody>
      </p:sp>
      <p:sp>
        <p:nvSpPr>
          <p:cNvPr id="452610" name="Rectangle 2"/>
          <p:cNvSpPr>
            <a:spLocks noGrp="1" noRot="1" noChangeAspect="1" noChangeArrowheads="1"/>
          </p:cNvSpPr>
          <p:nvPr>
            <p:ph type="sldImg"/>
          </p:nvPr>
        </p:nvSpPr>
        <p:spPr bwMode="auto">
          <a:xfrm>
            <a:off x="1127125" y="711200"/>
            <a:ext cx="4603750" cy="3454400"/>
          </a:xfrm>
          <a:prstGeom prst="rect">
            <a:avLst/>
          </a:prstGeom>
          <a:solidFill>
            <a:srgbClr val="FFFFFF"/>
          </a:solidFill>
          <a:ln>
            <a:solidFill>
              <a:srgbClr val="000000"/>
            </a:solidFill>
            <a:miter lim="800000"/>
            <a:headEnd/>
            <a:tailEnd/>
          </a:ln>
        </p:spPr>
      </p:sp>
      <p:sp>
        <p:nvSpPr>
          <p:cNvPr id="452611" name="Rectangle 3"/>
          <p:cNvSpPr>
            <a:spLocks noGrp="1" noChangeArrowheads="1"/>
          </p:cNvSpPr>
          <p:nvPr>
            <p:ph type="body" idx="1"/>
          </p:nvPr>
        </p:nvSpPr>
        <p:spPr bwMode="auto">
          <a:xfrm>
            <a:off x="914400" y="4368800"/>
            <a:ext cx="5029200" cy="4064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extLst>
      <p:ext uri="{BB962C8B-B14F-4D97-AF65-F5344CB8AC3E}">
        <p14:creationId xmlns:p14="http://schemas.microsoft.com/office/powerpoint/2010/main" val="156535821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E2ABE38-C433-C441-B64B-85D7C250BCF1}" type="slidenum">
              <a:rPr lang="en-US"/>
              <a:pPr/>
              <a:t>40</a:t>
            </a:fld>
            <a:endParaRPr lang="en-US"/>
          </a:p>
        </p:txBody>
      </p:sp>
      <p:sp>
        <p:nvSpPr>
          <p:cNvPr id="505858" name="Rectangle 2"/>
          <p:cNvSpPr>
            <a:spLocks noGrp="1" noRot="1" noChangeAspect="1" noChangeArrowheads="1"/>
          </p:cNvSpPr>
          <p:nvPr>
            <p:ph type="sldImg"/>
          </p:nvPr>
        </p:nvSpPr>
        <p:spPr bwMode="auto">
          <a:xfrm>
            <a:off x="1127125" y="711200"/>
            <a:ext cx="4603750" cy="3454400"/>
          </a:xfrm>
          <a:prstGeom prst="rect">
            <a:avLst/>
          </a:prstGeom>
          <a:solidFill>
            <a:srgbClr val="FFFFFF"/>
          </a:solidFill>
          <a:ln>
            <a:solidFill>
              <a:srgbClr val="000000"/>
            </a:solidFill>
            <a:miter lim="800000"/>
            <a:headEnd/>
            <a:tailEnd/>
          </a:ln>
          <a:extLst>
            <a:ext uri="{FAA26D3D-D897-4be2-8F04-BA451C77F1D7}">
              <ma14:placeholderFlag xmlns="" xmlns:ma14="http://schemas.microsoft.com/office/mac/drawingml/2011/main" val="1"/>
            </a:ext>
          </a:extLst>
        </p:spPr>
      </p:sp>
      <p:sp>
        <p:nvSpPr>
          <p:cNvPr id="505859" name="Rectangle 3"/>
          <p:cNvSpPr>
            <a:spLocks noGrp="1" noChangeArrowheads="1"/>
          </p:cNvSpPr>
          <p:nvPr>
            <p:ph type="body" idx="1"/>
          </p:nvPr>
        </p:nvSpPr>
        <p:spPr bwMode="auto">
          <a:xfrm>
            <a:off x="914400" y="4368800"/>
            <a:ext cx="5029200" cy="4064000"/>
          </a:xfrm>
          <a:prstGeom prst="rect">
            <a:avLst/>
          </a:prstGeom>
          <a:solidFill>
            <a:srgbClr val="FFFFFF"/>
          </a:solidFill>
          <a:ln>
            <a:solidFill>
              <a:srgbClr val="000000"/>
            </a:solidFill>
            <a:miter lim="800000"/>
            <a:headEnd/>
            <a:tailEnd/>
          </a:ln>
          <a:extLst>
            <a:ext uri="{FAA26D3D-D897-4be2-8F04-BA451C77F1D7}">
              <ma14:placeholderFlag xmlns="" xmlns:ma14="http://schemas.microsoft.com/office/mac/drawingml/2011/main" val="1"/>
            </a:ext>
          </a:extLst>
        </p:spPr>
        <p:txBody>
          <a:bodyPr/>
          <a:lstStyle/>
          <a:p>
            <a:endParaRPr lang="en-US"/>
          </a:p>
        </p:txBody>
      </p:sp>
    </p:spTree>
    <p:extLst>
      <p:ext uri="{BB962C8B-B14F-4D97-AF65-F5344CB8AC3E}">
        <p14:creationId xmlns:p14="http://schemas.microsoft.com/office/powerpoint/2010/main" val="15337691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E2ABE38-C433-C441-B64B-85D7C250BCF1}" type="slidenum">
              <a:rPr lang="en-US"/>
              <a:pPr/>
              <a:t>41</a:t>
            </a:fld>
            <a:endParaRPr lang="en-US"/>
          </a:p>
        </p:txBody>
      </p:sp>
      <p:sp>
        <p:nvSpPr>
          <p:cNvPr id="505858" name="Rectangle 2"/>
          <p:cNvSpPr>
            <a:spLocks noGrp="1" noRot="1" noChangeAspect="1" noChangeArrowheads="1"/>
          </p:cNvSpPr>
          <p:nvPr>
            <p:ph type="sldImg"/>
          </p:nvPr>
        </p:nvSpPr>
        <p:spPr bwMode="auto">
          <a:xfrm>
            <a:off x="1127125" y="711200"/>
            <a:ext cx="4603750" cy="3454400"/>
          </a:xfrm>
          <a:prstGeom prst="rect">
            <a:avLst/>
          </a:prstGeom>
          <a:solidFill>
            <a:srgbClr val="FFFFFF"/>
          </a:solidFill>
          <a:ln>
            <a:solidFill>
              <a:srgbClr val="000000"/>
            </a:solidFill>
            <a:miter lim="800000"/>
            <a:headEnd/>
            <a:tailEnd/>
          </a:ln>
          <a:extLst>
            <a:ext uri="{FAA26D3D-D897-4be2-8F04-BA451C77F1D7}">
              <ma14:placeholderFlag xmlns="" xmlns:ma14="http://schemas.microsoft.com/office/mac/drawingml/2011/main" val="1"/>
            </a:ext>
          </a:extLst>
        </p:spPr>
      </p:sp>
      <p:sp>
        <p:nvSpPr>
          <p:cNvPr id="505859" name="Rectangle 3"/>
          <p:cNvSpPr>
            <a:spLocks noGrp="1" noChangeArrowheads="1"/>
          </p:cNvSpPr>
          <p:nvPr>
            <p:ph type="body" idx="1"/>
          </p:nvPr>
        </p:nvSpPr>
        <p:spPr bwMode="auto">
          <a:xfrm>
            <a:off x="914400" y="4368800"/>
            <a:ext cx="5029200" cy="4064000"/>
          </a:xfrm>
          <a:prstGeom prst="rect">
            <a:avLst/>
          </a:prstGeom>
          <a:solidFill>
            <a:srgbClr val="FFFFFF"/>
          </a:solidFill>
          <a:ln>
            <a:solidFill>
              <a:srgbClr val="000000"/>
            </a:solidFill>
            <a:miter lim="800000"/>
            <a:headEnd/>
            <a:tailEnd/>
          </a:ln>
          <a:extLst>
            <a:ext uri="{FAA26D3D-D897-4be2-8F04-BA451C77F1D7}">
              <ma14:placeholderFlag xmlns="" xmlns:ma14="http://schemas.microsoft.com/office/mac/drawingml/2011/main" val="1"/>
            </a:ext>
          </a:extLst>
        </p:spPr>
        <p:txBody>
          <a:bodyPr/>
          <a:lstStyle/>
          <a:p>
            <a:endParaRPr lang="en-US"/>
          </a:p>
        </p:txBody>
      </p:sp>
    </p:spTree>
    <p:extLst>
      <p:ext uri="{BB962C8B-B14F-4D97-AF65-F5344CB8AC3E}">
        <p14:creationId xmlns:p14="http://schemas.microsoft.com/office/powerpoint/2010/main" val="82543400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5A6C62C-AF94-8B42-AF39-302D6D4E3459}" type="slidenum">
              <a:rPr lang="en-US"/>
              <a:pPr/>
              <a:t>42</a:t>
            </a:fld>
            <a:endParaRPr lang="en-US"/>
          </a:p>
        </p:txBody>
      </p:sp>
      <p:sp>
        <p:nvSpPr>
          <p:cNvPr id="452610" name="Rectangle 2"/>
          <p:cNvSpPr>
            <a:spLocks noGrp="1" noRot="1" noChangeAspect="1" noChangeArrowheads="1"/>
          </p:cNvSpPr>
          <p:nvPr>
            <p:ph type="sldImg"/>
          </p:nvPr>
        </p:nvSpPr>
        <p:spPr bwMode="auto">
          <a:xfrm>
            <a:off x="1127125" y="711200"/>
            <a:ext cx="4603750" cy="3454400"/>
          </a:xfrm>
          <a:prstGeom prst="rect">
            <a:avLst/>
          </a:prstGeom>
          <a:solidFill>
            <a:srgbClr val="FFFFFF"/>
          </a:solidFill>
          <a:ln>
            <a:solidFill>
              <a:srgbClr val="000000"/>
            </a:solidFill>
            <a:miter lim="800000"/>
            <a:headEnd/>
            <a:tailEnd/>
          </a:ln>
        </p:spPr>
      </p:sp>
      <p:sp>
        <p:nvSpPr>
          <p:cNvPr id="452611" name="Rectangle 3"/>
          <p:cNvSpPr>
            <a:spLocks noGrp="1" noChangeArrowheads="1"/>
          </p:cNvSpPr>
          <p:nvPr>
            <p:ph type="body" idx="1"/>
          </p:nvPr>
        </p:nvSpPr>
        <p:spPr bwMode="auto">
          <a:xfrm>
            <a:off x="914400" y="4368800"/>
            <a:ext cx="5029200" cy="4064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extLst>
      <p:ext uri="{BB962C8B-B14F-4D97-AF65-F5344CB8AC3E}">
        <p14:creationId xmlns:p14="http://schemas.microsoft.com/office/powerpoint/2010/main" val="3249624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5A6C62C-AF94-8B42-AF39-302D6D4E3459}" type="slidenum">
              <a:rPr lang="en-US"/>
              <a:pPr/>
              <a:t>8</a:t>
            </a:fld>
            <a:endParaRPr lang="en-US"/>
          </a:p>
        </p:txBody>
      </p:sp>
      <p:sp>
        <p:nvSpPr>
          <p:cNvPr id="452610" name="Rectangle 2"/>
          <p:cNvSpPr>
            <a:spLocks noGrp="1" noRot="1" noChangeAspect="1" noChangeArrowheads="1"/>
          </p:cNvSpPr>
          <p:nvPr>
            <p:ph type="sldImg"/>
          </p:nvPr>
        </p:nvSpPr>
        <p:spPr bwMode="auto">
          <a:xfrm>
            <a:off x="1127125" y="711200"/>
            <a:ext cx="4603750" cy="3454400"/>
          </a:xfrm>
          <a:prstGeom prst="rect">
            <a:avLst/>
          </a:prstGeom>
          <a:solidFill>
            <a:srgbClr val="FFFFFF"/>
          </a:solidFill>
          <a:ln>
            <a:solidFill>
              <a:srgbClr val="000000"/>
            </a:solidFill>
            <a:miter lim="800000"/>
            <a:headEnd/>
            <a:tailEnd/>
          </a:ln>
        </p:spPr>
      </p:sp>
      <p:sp>
        <p:nvSpPr>
          <p:cNvPr id="452611" name="Rectangle 3"/>
          <p:cNvSpPr>
            <a:spLocks noGrp="1" noChangeArrowheads="1"/>
          </p:cNvSpPr>
          <p:nvPr>
            <p:ph type="body" idx="1"/>
          </p:nvPr>
        </p:nvSpPr>
        <p:spPr bwMode="auto">
          <a:xfrm>
            <a:off x="914400" y="4368800"/>
            <a:ext cx="5029200" cy="4064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dirty="0"/>
          </a:p>
        </p:txBody>
      </p:sp>
    </p:spTree>
    <p:extLst>
      <p:ext uri="{BB962C8B-B14F-4D97-AF65-F5344CB8AC3E}">
        <p14:creationId xmlns:p14="http://schemas.microsoft.com/office/powerpoint/2010/main" val="26660404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E2ABE38-C433-C441-B64B-85D7C250BCF1}" type="slidenum">
              <a:rPr lang="en-US"/>
              <a:pPr/>
              <a:t>43</a:t>
            </a:fld>
            <a:endParaRPr lang="en-US"/>
          </a:p>
        </p:txBody>
      </p:sp>
      <p:sp>
        <p:nvSpPr>
          <p:cNvPr id="505858" name="Rectangle 2"/>
          <p:cNvSpPr>
            <a:spLocks noGrp="1" noRot="1" noChangeAspect="1" noChangeArrowheads="1"/>
          </p:cNvSpPr>
          <p:nvPr>
            <p:ph type="sldImg"/>
          </p:nvPr>
        </p:nvSpPr>
        <p:spPr bwMode="auto">
          <a:xfrm>
            <a:off x="1127125" y="711200"/>
            <a:ext cx="4603750" cy="3454400"/>
          </a:xfrm>
          <a:prstGeom prst="rect">
            <a:avLst/>
          </a:prstGeom>
          <a:solidFill>
            <a:srgbClr val="FFFFFF"/>
          </a:solidFill>
          <a:ln>
            <a:solidFill>
              <a:srgbClr val="000000"/>
            </a:solidFill>
            <a:miter lim="800000"/>
            <a:headEnd/>
            <a:tailEnd/>
          </a:ln>
          <a:extLst>
            <a:ext uri="{FAA26D3D-D897-4be2-8F04-BA451C77F1D7}">
              <ma14:placeholderFlag xmlns="" xmlns:ma14="http://schemas.microsoft.com/office/mac/drawingml/2011/main" val="1"/>
            </a:ext>
          </a:extLst>
        </p:spPr>
      </p:sp>
      <p:sp>
        <p:nvSpPr>
          <p:cNvPr id="505859" name="Rectangle 3"/>
          <p:cNvSpPr>
            <a:spLocks noGrp="1" noChangeArrowheads="1"/>
          </p:cNvSpPr>
          <p:nvPr>
            <p:ph type="body" idx="1"/>
          </p:nvPr>
        </p:nvSpPr>
        <p:spPr bwMode="auto">
          <a:xfrm>
            <a:off x="914400" y="4368800"/>
            <a:ext cx="5029200" cy="4064000"/>
          </a:xfrm>
          <a:prstGeom prst="rect">
            <a:avLst/>
          </a:prstGeom>
          <a:solidFill>
            <a:srgbClr val="FFFFFF"/>
          </a:solidFill>
          <a:ln>
            <a:solidFill>
              <a:srgbClr val="000000"/>
            </a:solidFill>
            <a:miter lim="800000"/>
            <a:headEnd/>
            <a:tailEnd/>
          </a:ln>
          <a:extLst>
            <a:ext uri="{FAA26D3D-D897-4be2-8F04-BA451C77F1D7}">
              <ma14:placeholderFlag xmlns="" xmlns:ma14="http://schemas.microsoft.com/office/mac/drawingml/2011/main" val="1"/>
            </a:ext>
          </a:extLst>
        </p:spPr>
        <p:txBody>
          <a:bodyPr/>
          <a:lstStyle/>
          <a:p>
            <a:endParaRPr lang="en-US"/>
          </a:p>
        </p:txBody>
      </p:sp>
    </p:spTree>
    <p:extLst>
      <p:ext uri="{BB962C8B-B14F-4D97-AF65-F5344CB8AC3E}">
        <p14:creationId xmlns:p14="http://schemas.microsoft.com/office/powerpoint/2010/main" val="59239458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E2ABE38-C433-C441-B64B-85D7C250BCF1}" type="slidenum">
              <a:rPr lang="en-US"/>
              <a:pPr/>
              <a:t>44</a:t>
            </a:fld>
            <a:endParaRPr lang="en-US"/>
          </a:p>
        </p:txBody>
      </p:sp>
      <p:sp>
        <p:nvSpPr>
          <p:cNvPr id="505858" name="Rectangle 2"/>
          <p:cNvSpPr>
            <a:spLocks noGrp="1" noRot="1" noChangeAspect="1" noChangeArrowheads="1"/>
          </p:cNvSpPr>
          <p:nvPr>
            <p:ph type="sldImg"/>
          </p:nvPr>
        </p:nvSpPr>
        <p:spPr bwMode="auto">
          <a:xfrm>
            <a:off x="1127125" y="711200"/>
            <a:ext cx="4603750" cy="3454400"/>
          </a:xfrm>
          <a:prstGeom prst="rect">
            <a:avLst/>
          </a:prstGeom>
          <a:solidFill>
            <a:srgbClr val="FFFFFF"/>
          </a:solidFill>
          <a:ln>
            <a:solidFill>
              <a:srgbClr val="000000"/>
            </a:solidFill>
            <a:miter lim="800000"/>
            <a:headEnd/>
            <a:tailEnd/>
          </a:ln>
          <a:extLst>
            <a:ext uri="{FAA26D3D-D897-4be2-8F04-BA451C77F1D7}">
              <ma14:placeholderFlag xmlns="" xmlns:ma14="http://schemas.microsoft.com/office/mac/drawingml/2011/main" val="1"/>
            </a:ext>
          </a:extLst>
        </p:spPr>
      </p:sp>
      <p:sp>
        <p:nvSpPr>
          <p:cNvPr id="505859" name="Rectangle 3"/>
          <p:cNvSpPr>
            <a:spLocks noGrp="1" noChangeArrowheads="1"/>
          </p:cNvSpPr>
          <p:nvPr>
            <p:ph type="body" idx="1"/>
          </p:nvPr>
        </p:nvSpPr>
        <p:spPr bwMode="auto">
          <a:xfrm>
            <a:off x="914400" y="4368800"/>
            <a:ext cx="5029200" cy="4064000"/>
          </a:xfrm>
          <a:prstGeom prst="rect">
            <a:avLst/>
          </a:prstGeom>
          <a:solidFill>
            <a:srgbClr val="FFFFFF"/>
          </a:solidFill>
          <a:ln>
            <a:solidFill>
              <a:srgbClr val="000000"/>
            </a:solidFill>
            <a:miter lim="800000"/>
            <a:headEnd/>
            <a:tailEnd/>
          </a:ln>
          <a:extLst>
            <a:ext uri="{FAA26D3D-D897-4be2-8F04-BA451C77F1D7}">
              <ma14:placeholderFlag xmlns="" xmlns:ma14="http://schemas.microsoft.com/office/mac/drawingml/2011/main" val="1"/>
            </a:ext>
          </a:extLst>
        </p:spPr>
        <p:txBody>
          <a:bodyPr/>
          <a:lstStyle/>
          <a:p>
            <a:endParaRPr lang="en-US"/>
          </a:p>
        </p:txBody>
      </p:sp>
    </p:spTree>
    <p:extLst>
      <p:ext uri="{BB962C8B-B14F-4D97-AF65-F5344CB8AC3E}">
        <p14:creationId xmlns:p14="http://schemas.microsoft.com/office/powerpoint/2010/main" val="64158579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5A6C62C-AF94-8B42-AF39-302D6D4E3459}" type="slidenum">
              <a:rPr lang="en-US"/>
              <a:pPr/>
              <a:t>45</a:t>
            </a:fld>
            <a:endParaRPr lang="en-US"/>
          </a:p>
        </p:txBody>
      </p:sp>
      <p:sp>
        <p:nvSpPr>
          <p:cNvPr id="452610" name="Rectangle 2"/>
          <p:cNvSpPr>
            <a:spLocks noGrp="1" noRot="1" noChangeAspect="1" noChangeArrowheads="1"/>
          </p:cNvSpPr>
          <p:nvPr>
            <p:ph type="sldImg"/>
          </p:nvPr>
        </p:nvSpPr>
        <p:spPr bwMode="auto">
          <a:xfrm>
            <a:off x="1127125" y="711200"/>
            <a:ext cx="4603750" cy="3454400"/>
          </a:xfrm>
          <a:prstGeom prst="rect">
            <a:avLst/>
          </a:prstGeom>
          <a:solidFill>
            <a:srgbClr val="FFFFFF"/>
          </a:solidFill>
          <a:ln>
            <a:solidFill>
              <a:srgbClr val="000000"/>
            </a:solidFill>
            <a:miter lim="800000"/>
            <a:headEnd/>
            <a:tailEnd/>
          </a:ln>
        </p:spPr>
      </p:sp>
      <p:sp>
        <p:nvSpPr>
          <p:cNvPr id="452611" name="Rectangle 3"/>
          <p:cNvSpPr>
            <a:spLocks noGrp="1" noChangeArrowheads="1"/>
          </p:cNvSpPr>
          <p:nvPr>
            <p:ph type="body" idx="1"/>
          </p:nvPr>
        </p:nvSpPr>
        <p:spPr bwMode="auto">
          <a:xfrm>
            <a:off x="914400" y="4368800"/>
            <a:ext cx="5029200" cy="4064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extLst>
      <p:ext uri="{BB962C8B-B14F-4D97-AF65-F5344CB8AC3E}">
        <p14:creationId xmlns:p14="http://schemas.microsoft.com/office/powerpoint/2010/main" val="61708178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E2ABE38-C433-C441-B64B-85D7C250BCF1}" type="slidenum">
              <a:rPr lang="en-US"/>
              <a:pPr/>
              <a:t>46</a:t>
            </a:fld>
            <a:endParaRPr lang="en-US"/>
          </a:p>
        </p:txBody>
      </p:sp>
      <p:sp>
        <p:nvSpPr>
          <p:cNvPr id="505858" name="Rectangle 2"/>
          <p:cNvSpPr>
            <a:spLocks noGrp="1" noRot="1" noChangeAspect="1" noChangeArrowheads="1"/>
          </p:cNvSpPr>
          <p:nvPr>
            <p:ph type="sldImg"/>
          </p:nvPr>
        </p:nvSpPr>
        <p:spPr bwMode="auto">
          <a:xfrm>
            <a:off x="1127125" y="711200"/>
            <a:ext cx="4603750" cy="3454400"/>
          </a:xfrm>
          <a:prstGeom prst="rect">
            <a:avLst/>
          </a:prstGeom>
          <a:solidFill>
            <a:srgbClr val="FFFFFF"/>
          </a:solidFill>
          <a:ln>
            <a:solidFill>
              <a:srgbClr val="000000"/>
            </a:solidFill>
            <a:miter lim="800000"/>
            <a:headEnd/>
            <a:tailEnd/>
          </a:ln>
          <a:extLst>
            <a:ext uri="{FAA26D3D-D897-4be2-8F04-BA451C77F1D7}">
              <ma14:placeholderFlag xmlns="" xmlns:ma14="http://schemas.microsoft.com/office/mac/drawingml/2011/main" val="1"/>
            </a:ext>
          </a:extLst>
        </p:spPr>
      </p:sp>
      <p:sp>
        <p:nvSpPr>
          <p:cNvPr id="505859" name="Rectangle 3"/>
          <p:cNvSpPr>
            <a:spLocks noGrp="1" noChangeArrowheads="1"/>
          </p:cNvSpPr>
          <p:nvPr>
            <p:ph type="body" idx="1"/>
          </p:nvPr>
        </p:nvSpPr>
        <p:spPr bwMode="auto">
          <a:xfrm>
            <a:off x="914400" y="4368800"/>
            <a:ext cx="5029200" cy="4064000"/>
          </a:xfrm>
          <a:prstGeom prst="rect">
            <a:avLst/>
          </a:prstGeom>
          <a:solidFill>
            <a:srgbClr val="FFFFFF"/>
          </a:solidFill>
          <a:ln>
            <a:solidFill>
              <a:srgbClr val="000000"/>
            </a:solidFill>
            <a:miter lim="800000"/>
            <a:headEnd/>
            <a:tailEnd/>
          </a:ln>
          <a:extLst>
            <a:ext uri="{FAA26D3D-D897-4be2-8F04-BA451C77F1D7}">
              <ma14:placeholderFlag xmlns="" xmlns:ma14="http://schemas.microsoft.com/office/mac/drawingml/2011/main" val="1"/>
            </a:ext>
          </a:extLst>
        </p:spPr>
        <p:txBody>
          <a:bodyPr/>
          <a:lstStyle/>
          <a:p>
            <a:endParaRPr lang="en-US"/>
          </a:p>
        </p:txBody>
      </p:sp>
    </p:spTree>
    <p:extLst>
      <p:ext uri="{BB962C8B-B14F-4D97-AF65-F5344CB8AC3E}">
        <p14:creationId xmlns:p14="http://schemas.microsoft.com/office/powerpoint/2010/main" val="109502913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E2ABE38-C433-C441-B64B-85D7C250BCF1}" type="slidenum">
              <a:rPr lang="en-US"/>
              <a:pPr/>
              <a:t>47</a:t>
            </a:fld>
            <a:endParaRPr lang="en-US"/>
          </a:p>
        </p:txBody>
      </p:sp>
      <p:sp>
        <p:nvSpPr>
          <p:cNvPr id="505858" name="Rectangle 2"/>
          <p:cNvSpPr>
            <a:spLocks noGrp="1" noRot="1" noChangeAspect="1" noChangeArrowheads="1"/>
          </p:cNvSpPr>
          <p:nvPr>
            <p:ph type="sldImg"/>
          </p:nvPr>
        </p:nvSpPr>
        <p:spPr bwMode="auto">
          <a:xfrm>
            <a:off x="1127125" y="711200"/>
            <a:ext cx="4603750" cy="3454400"/>
          </a:xfrm>
          <a:prstGeom prst="rect">
            <a:avLst/>
          </a:prstGeom>
          <a:solidFill>
            <a:srgbClr val="FFFFFF"/>
          </a:solidFill>
          <a:ln>
            <a:solidFill>
              <a:srgbClr val="000000"/>
            </a:solidFill>
            <a:miter lim="800000"/>
            <a:headEnd/>
            <a:tailEnd/>
          </a:ln>
          <a:extLst>
            <a:ext uri="{FAA26D3D-D897-4be2-8F04-BA451C77F1D7}">
              <ma14:placeholderFlag xmlns="" xmlns:ma14="http://schemas.microsoft.com/office/mac/drawingml/2011/main" val="1"/>
            </a:ext>
          </a:extLst>
        </p:spPr>
      </p:sp>
      <p:sp>
        <p:nvSpPr>
          <p:cNvPr id="505859" name="Rectangle 3"/>
          <p:cNvSpPr>
            <a:spLocks noGrp="1" noChangeArrowheads="1"/>
          </p:cNvSpPr>
          <p:nvPr>
            <p:ph type="body" idx="1"/>
          </p:nvPr>
        </p:nvSpPr>
        <p:spPr bwMode="auto">
          <a:xfrm>
            <a:off x="914400" y="4368800"/>
            <a:ext cx="5029200" cy="4064000"/>
          </a:xfrm>
          <a:prstGeom prst="rect">
            <a:avLst/>
          </a:prstGeom>
          <a:solidFill>
            <a:srgbClr val="FFFFFF"/>
          </a:solidFill>
          <a:ln>
            <a:solidFill>
              <a:srgbClr val="000000"/>
            </a:solidFill>
            <a:miter lim="800000"/>
            <a:headEnd/>
            <a:tailEnd/>
          </a:ln>
          <a:extLst>
            <a:ext uri="{FAA26D3D-D897-4be2-8F04-BA451C77F1D7}">
              <ma14:placeholderFlag xmlns="" xmlns:ma14="http://schemas.microsoft.com/office/mac/drawingml/2011/main" val="1"/>
            </a:ext>
          </a:extLst>
        </p:spPr>
        <p:txBody>
          <a:bodyPr/>
          <a:lstStyle/>
          <a:p>
            <a:endParaRPr lang="en-US"/>
          </a:p>
        </p:txBody>
      </p:sp>
    </p:spTree>
    <p:extLst>
      <p:ext uri="{BB962C8B-B14F-4D97-AF65-F5344CB8AC3E}">
        <p14:creationId xmlns:p14="http://schemas.microsoft.com/office/powerpoint/2010/main" val="21976673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5A6C62C-AF94-8B42-AF39-302D6D4E3459}" type="slidenum">
              <a:rPr lang="en-US"/>
              <a:pPr/>
              <a:t>48</a:t>
            </a:fld>
            <a:endParaRPr lang="en-US"/>
          </a:p>
        </p:txBody>
      </p:sp>
      <p:sp>
        <p:nvSpPr>
          <p:cNvPr id="452610" name="Rectangle 2"/>
          <p:cNvSpPr>
            <a:spLocks noGrp="1" noRot="1" noChangeAspect="1" noChangeArrowheads="1"/>
          </p:cNvSpPr>
          <p:nvPr>
            <p:ph type="sldImg"/>
          </p:nvPr>
        </p:nvSpPr>
        <p:spPr bwMode="auto">
          <a:xfrm>
            <a:off x="1127125" y="711200"/>
            <a:ext cx="4603750" cy="3454400"/>
          </a:xfrm>
          <a:prstGeom prst="rect">
            <a:avLst/>
          </a:prstGeom>
          <a:solidFill>
            <a:srgbClr val="FFFFFF"/>
          </a:solidFill>
          <a:ln>
            <a:solidFill>
              <a:srgbClr val="000000"/>
            </a:solidFill>
            <a:miter lim="800000"/>
            <a:headEnd/>
            <a:tailEnd/>
          </a:ln>
        </p:spPr>
      </p:sp>
      <p:sp>
        <p:nvSpPr>
          <p:cNvPr id="452611" name="Rectangle 3"/>
          <p:cNvSpPr>
            <a:spLocks noGrp="1" noChangeArrowheads="1"/>
          </p:cNvSpPr>
          <p:nvPr>
            <p:ph type="body" idx="1"/>
          </p:nvPr>
        </p:nvSpPr>
        <p:spPr bwMode="auto">
          <a:xfrm>
            <a:off x="914400" y="4368800"/>
            <a:ext cx="5029200" cy="4064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extLst>
      <p:ext uri="{BB962C8B-B14F-4D97-AF65-F5344CB8AC3E}">
        <p14:creationId xmlns:p14="http://schemas.microsoft.com/office/powerpoint/2010/main" val="209510914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E2ABE38-C433-C441-B64B-85D7C250BCF1}" type="slidenum">
              <a:rPr lang="en-US"/>
              <a:pPr/>
              <a:t>49</a:t>
            </a:fld>
            <a:endParaRPr lang="en-US"/>
          </a:p>
        </p:txBody>
      </p:sp>
      <p:sp>
        <p:nvSpPr>
          <p:cNvPr id="505858" name="Rectangle 2"/>
          <p:cNvSpPr>
            <a:spLocks noGrp="1" noRot="1" noChangeAspect="1" noChangeArrowheads="1"/>
          </p:cNvSpPr>
          <p:nvPr>
            <p:ph type="sldImg"/>
          </p:nvPr>
        </p:nvSpPr>
        <p:spPr bwMode="auto">
          <a:xfrm>
            <a:off x="1127125" y="711200"/>
            <a:ext cx="4603750" cy="3454400"/>
          </a:xfrm>
          <a:prstGeom prst="rect">
            <a:avLst/>
          </a:prstGeom>
          <a:solidFill>
            <a:srgbClr val="FFFFFF"/>
          </a:solidFill>
          <a:ln>
            <a:solidFill>
              <a:srgbClr val="000000"/>
            </a:solidFill>
            <a:miter lim="800000"/>
            <a:headEnd/>
            <a:tailEnd/>
          </a:ln>
          <a:extLst>
            <a:ext uri="{FAA26D3D-D897-4be2-8F04-BA451C77F1D7}">
              <ma14:placeholderFlag xmlns="" xmlns:ma14="http://schemas.microsoft.com/office/mac/drawingml/2011/main" val="1"/>
            </a:ext>
          </a:extLst>
        </p:spPr>
      </p:sp>
      <p:sp>
        <p:nvSpPr>
          <p:cNvPr id="505859" name="Rectangle 3"/>
          <p:cNvSpPr>
            <a:spLocks noGrp="1" noChangeArrowheads="1"/>
          </p:cNvSpPr>
          <p:nvPr>
            <p:ph type="body" idx="1"/>
          </p:nvPr>
        </p:nvSpPr>
        <p:spPr bwMode="auto">
          <a:xfrm>
            <a:off x="914400" y="4368800"/>
            <a:ext cx="5029200" cy="4064000"/>
          </a:xfrm>
          <a:prstGeom prst="rect">
            <a:avLst/>
          </a:prstGeom>
          <a:solidFill>
            <a:srgbClr val="FFFFFF"/>
          </a:solidFill>
          <a:ln>
            <a:solidFill>
              <a:srgbClr val="000000"/>
            </a:solidFill>
            <a:miter lim="800000"/>
            <a:headEnd/>
            <a:tailEnd/>
          </a:ln>
          <a:extLst>
            <a:ext uri="{FAA26D3D-D897-4be2-8F04-BA451C77F1D7}">
              <ma14:placeholderFlag xmlns="" xmlns:ma14="http://schemas.microsoft.com/office/mac/drawingml/2011/main" val="1"/>
            </a:ext>
          </a:extLst>
        </p:spPr>
        <p:txBody>
          <a:bodyPr/>
          <a:lstStyle/>
          <a:p>
            <a:endParaRPr lang="en-US"/>
          </a:p>
        </p:txBody>
      </p:sp>
    </p:spTree>
    <p:extLst>
      <p:ext uri="{BB962C8B-B14F-4D97-AF65-F5344CB8AC3E}">
        <p14:creationId xmlns:p14="http://schemas.microsoft.com/office/powerpoint/2010/main" val="21004015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E2ABE38-C433-C441-B64B-85D7C250BCF1}" type="slidenum">
              <a:rPr lang="en-US"/>
              <a:pPr/>
              <a:t>50</a:t>
            </a:fld>
            <a:endParaRPr lang="en-US"/>
          </a:p>
        </p:txBody>
      </p:sp>
      <p:sp>
        <p:nvSpPr>
          <p:cNvPr id="505858" name="Rectangle 2"/>
          <p:cNvSpPr>
            <a:spLocks noGrp="1" noRot="1" noChangeAspect="1" noChangeArrowheads="1"/>
          </p:cNvSpPr>
          <p:nvPr>
            <p:ph type="sldImg"/>
          </p:nvPr>
        </p:nvSpPr>
        <p:spPr bwMode="auto">
          <a:xfrm>
            <a:off x="1127125" y="711200"/>
            <a:ext cx="4603750" cy="3454400"/>
          </a:xfrm>
          <a:prstGeom prst="rect">
            <a:avLst/>
          </a:prstGeom>
          <a:solidFill>
            <a:srgbClr val="FFFFFF"/>
          </a:solidFill>
          <a:ln>
            <a:solidFill>
              <a:srgbClr val="000000"/>
            </a:solidFill>
            <a:miter lim="800000"/>
            <a:headEnd/>
            <a:tailEnd/>
          </a:ln>
          <a:extLst>
            <a:ext uri="{FAA26D3D-D897-4be2-8F04-BA451C77F1D7}">
              <ma14:placeholderFlag xmlns="" xmlns:ma14="http://schemas.microsoft.com/office/mac/drawingml/2011/main" val="1"/>
            </a:ext>
          </a:extLst>
        </p:spPr>
      </p:sp>
      <p:sp>
        <p:nvSpPr>
          <p:cNvPr id="505859" name="Rectangle 3"/>
          <p:cNvSpPr>
            <a:spLocks noGrp="1" noChangeArrowheads="1"/>
          </p:cNvSpPr>
          <p:nvPr>
            <p:ph type="body" idx="1"/>
          </p:nvPr>
        </p:nvSpPr>
        <p:spPr bwMode="auto">
          <a:xfrm>
            <a:off x="914400" y="4368800"/>
            <a:ext cx="5029200" cy="4064000"/>
          </a:xfrm>
          <a:prstGeom prst="rect">
            <a:avLst/>
          </a:prstGeom>
          <a:solidFill>
            <a:srgbClr val="FFFFFF"/>
          </a:solidFill>
          <a:ln>
            <a:solidFill>
              <a:srgbClr val="000000"/>
            </a:solidFill>
            <a:miter lim="800000"/>
            <a:headEnd/>
            <a:tailEnd/>
          </a:ln>
          <a:extLst>
            <a:ext uri="{FAA26D3D-D897-4be2-8F04-BA451C77F1D7}">
              <ma14:placeholderFlag xmlns="" xmlns:ma14="http://schemas.microsoft.com/office/mac/drawingml/2011/main" val="1"/>
            </a:ext>
          </a:extLst>
        </p:spPr>
        <p:txBody>
          <a:bodyPr/>
          <a:lstStyle/>
          <a:p>
            <a:endParaRPr lang="en-US"/>
          </a:p>
        </p:txBody>
      </p:sp>
    </p:spTree>
    <p:extLst>
      <p:ext uri="{BB962C8B-B14F-4D97-AF65-F5344CB8AC3E}">
        <p14:creationId xmlns:p14="http://schemas.microsoft.com/office/powerpoint/2010/main" val="156733775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E2ABE38-C433-C441-B64B-85D7C250BCF1}" type="slidenum">
              <a:rPr lang="en-US"/>
              <a:pPr/>
              <a:t>51</a:t>
            </a:fld>
            <a:endParaRPr lang="en-US"/>
          </a:p>
        </p:txBody>
      </p:sp>
      <p:sp>
        <p:nvSpPr>
          <p:cNvPr id="505858" name="Rectangle 2"/>
          <p:cNvSpPr>
            <a:spLocks noGrp="1" noRot="1" noChangeAspect="1" noChangeArrowheads="1"/>
          </p:cNvSpPr>
          <p:nvPr>
            <p:ph type="sldImg"/>
          </p:nvPr>
        </p:nvSpPr>
        <p:spPr bwMode="auto">
          <a:xfrm>
            <a:off x="1127125" y="711200"/>
            <a:ext cx="4603750" cy="3454400"/>
          </a:xfrm>
          <a:prstGeom prst="rect">
            <a:avLst/>
          </a:prstGeom>
          <a:solidFill>
            <a:srgbClr val="FFFFFF"/>
          </a:solidFill>
          <a:ln>
            <a:solidFill>
              <a:srgbClr val="000000"/>
            </a:solidFill>
            <a:miter lim="800000"/>
            <a:headEnd/>
            <a:tailEnd/>
          </a:ln>
          <a:extLst>
            <a:ext uri="{FAA26D3D-D897-4be2-8F04-BA451C77F1D7}">
              <ma14:placeholderFlag xmlns="" xmlns:ma14="http://schemas.microsoft.com/office/mac/drawingml/2011/main" val="1"/>
            </a:ext>
          </a:extLst>
        </p:spPr>
      </p:sp>
      <p:sp>
        <p:nvSpPr>
          <p:cNvPr id="505859" name="Rectangle 3"/>
          <p:cNvSpPr>
            <a:spLocks noGrp="1" noChangeArrowheads="1"/>
          </p:cNvSpPr>
          <p:nvPr>
            <p:ph type="body" idx="1"/>
          </p:nvPr>
        </p:nvSpPr>
        <p:spPr bwMode="auto">
          <a:xfrm>
            <a:off x="914400" y="4368800"/>
            <a:ext cx="5029200" cy="4064000"/>
          </a:xfrm>
          <a:prstGeom prst="rect">
            <a:avLst/>
          </a:prstGeom>
          <a:solidFill>
            <a:srgbClr val="FFFFFF"/>
          </a:solidFill>
          <a:ln>
            <a:solidFill>
              <a:srgbClr val="000000"/>
            </a:solidFill>
            <a:miter lim="800000"/>
            <a:headEnd/>
            <a:tailEnd/>
          </a:ln>
          <a:extLst>
            <a:ext uri="{FAA26D3D-D897-4be2-8F04-BA451C77F1D7}">
              <ma14:placeholderFlag xmlns="" xmlns:ma14="http://schemas.microsoft.com/office/mac/drawingml/2011/main" val="1"/>
            </a:ext>
          </a:extLst>
        </p:spPr>
        <p:txBody>
          <a:bodyPr/>
          <a:lstStyle/>
          <a:p>
            <a:endParaRPr lang="en-US"/>
          </a:p>
        </p:txBody>
      </p:sp>
    </p:spTree>
    <p:extLst>
      <p:ext uri="{BB962C8B-B14F-4D97-AF65-F5344CB8AC3E}">
        <p14:creationId xmlns:p14="http://schemas.microsoft.com/office/powerpoint/2010/main" val="120185908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E2ABE38-C433-C441-B64B-85D7C250BCF1}" type="slidenum">
              <a:rPr lang="en-US"/>
              <a:pPr/>
              <a:t>52</a:t>
            </a:fld>
            <a:endParaRPr lang="en-US"/>
          </a:p>
        </p:txBody>
      </p:sp>
      <p:sp>
        <p:nvSpPr>
          <p:cNvPr id="505858" name="Rectangle 2"/>
          <p:cNvSpPr>
            <a:spLocks noGrp="1" noRot="1" noChangeAspect="1" noChangeArrowheads="1"/>
          </p:cNvSpPr>
          <p:nvPr>
            <p:ph type="sldImg"/>
          </p:nvPr>
        </p:nvSpPr>
        <p:spPr bwMode="auto">
          <a:xfrm>
            <a:off x="1127125" y="711200"/>
            <a:ext cx="4603750" cy="3454400"/>
          </a:xfrm>
          <a:prstGeom prst="rect">
            <a:avLst/>
          </a:prstGeom>
          <a:solidFill>
            <a:srgbClr val="FFFFFF"/>
          </a:solidFill>
          <a:ln>
            <a:solidFill>
              <a:srgbClr val="000000"/>
            </a:solidFill>
            <a:miter lim="800000"/>
            <a:headEnd/>
            <a:tailEnd/>
          </a:ln>
          <a:extLst>
            <a:ext uri="{FAA26D3D-D897-4be2-8F04-BA451C77F1D7}">
              <ma14:placeholderFlag xmlns="" xmlns:ma14="http://schemas.microsoft.com/office/mac/drawingml/2011/main" val="1"/>
            </a:ext>
          </a:extLst>
        </p:spPr>
      </p:sp>
      <p:sp>
        <p:nvSpPr>
          <p:cNvPr id="505859" name="Rectangle 3"/>
          <p:cNvSpPr>
            <a:spLocks noGrp="1" noChangeArrowheads="1"/>
          </p:cNvSpPr>
          <p:nvPr>
            <p:ph type="body" idx="1"/>
          </p:nvPr>
        </p:nvSpPr>
        <p:spPr bwMode="auto">
          <a:xfrm>
            <a:off x="914400" y="4368800"/>
            <a:ext cx="5029200" cy="4064000"/>
          </a:xfrm>
          <a:prstGeom prst="rect">
            <a:avLst/>
          </a:prstGeom>
          <a:solidFill>
            <a:srgbClr val="FFFFFF"/>
          </a:solidFill>
          <a:ln>
            <a:solidFill>
              <a:srgbClr val="000000"/>
            </a:solidFill>
            <a:miter lim="800000"/>
            <a:headEnd/>
            <a:tailEnd/>
          </a:ln>
          <a:extLst>
            <a:ext uri="{FAA26D3D-D897-4be2-8F04-BA451C77F1D7}">
              <ma14:placeholderFlag xmlns="" xmlns:ma14="http://schemas.microsoft.com/office/mac/drawingml/2011/main" val="1"/>
            </a:ext>
          </a:extLst>
        </p:spPr>
        <p:txBody>
          <a:bodyPr/>
          <a:lstStyle/>
          <a:p>
            <a:endParaRPr lang="en-US"/>
          </a:p>
        </p:txBody>
      </p:sp>
    </p:spTree>
    <p:extLst>
      <p:ext uri="{BB962C8B-B14F-4D97-AF65-F5344CB8AC3E}">
        <p14:creationId xmlns:p14="http://schemas.microsoft.com/office/powerpoint/2010/main" val="493652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9E63F61-1D99-7C42-B6D2-FFF0FC784266}" type="slidenum">
              <a:rPr lang="en-US"/>
              <a:pPr/>
              <a:t>11</a:t>
            </a:fld>
            <a:endParaRPr lang="en-US"/>
          </a:p>
        </p:txBody>
      </p:sp>
      <p:sp>
        <p:nvSpPr>
          <p:cNvPr id="493570" name="Rectangle 2"/>
          <p:cNvSpPr>
            <a:spLocks noGrp="1" noRot="1" noChangeAspect="1" noChangeArrowheads="1"/>
          </p:cNvSpPr>
          <p:nvPr>
            <p:ph type="sldImg"/>
          </p:nvPr>
        </p:nvSpPr>
        <p:spPr bwMode="auto">
          <a:xfrm>
            <a:off x="1127125" y="711200"/>
            <a:ext cx="4603750" cy="3454400"/>
          </a:xfrm>
          <a:prstGeom prst="rect">
            <a:avLst/>
          </a:prstGeom>
          <a:solidFill>
            <a:srgbClr val="FFFFFF"/>
          </a:solidFill>
          <a:ln>
            <a:solidFill>
              <a:srgbClr val="000000"/>
            </a:solidFill>
            <a:miter lim="800000"/>
            <a:headEnd/>
            <a:tailEnd/>
          </a:ln>
        </p:spPr>
      </p:sp>
      <p:sp>
        <p:nvSpPr>
          <p:cNvPr id="493571" name="Rectangle 3"/>
          <p:cNvSpPr>
            <a:spLocks noGrp="1" noChangeArrowheads="1"/>
          </p:cNvSpPr>
          <p:nvPr>
            <p:ph type="body" idx="1"/>
          </p:nvPr>
        </p:nvSpPr>
        <p:spPr bwMode="auto">
          <a:xfrm>
            <a:off x="914400" y="4368800"/>
            <a:ext cx="5029200" cy="4064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extLst>
      <p:ext uri="{BB962C8B-B14F-4D97-AF65-F5344CB8AC3E}">
        <p14:creationId xmlns:p14="http://schemas.microsoft.com/office/powerpoint/2010/main" val="84956365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E2ABE38-C433-C441-B64B-85D7C250BCF1}" type="slidenum">
              <a:rPr lang="en-US"/>
              <a:pPr/>
              <a:t>53</a:t>
            </a:fld>
            <a:endParaRPr lang="en-US"/>
          </a:p>
        </p:txBody>
      </p:sp>
      <p:sp>
        <p:nvSpPr>
          <p:cNvPr id="505858" name="Rectangle 2"/>
          <p:cNvSpPr>
            <a:spLocks noGrp="1" noRot="1" noChangeAspect="1" noChangeArrowheads="1"/>
          </p:cNvSpPr>
          <p:nvPr>
            <p:ph type="sldImg"/>
          </p:nvPr>
        </p:nvSpPr>
        <p:spPr bwMode="auto">
          <a:xfrm>
            <a:off x="1127125" y="711200"/>
            <a:ext cx="4603750" cy="3454400"/>
          </a:xfrm>
          <a:prstGeom prst="rect">
            <a:avLst/>
          </a:prstGeom>
          <a:solidFill>
            <a:srgbClr val="FFFFFF"/>
          </a:solidFill>
          <a:ln>
            <a:solidFill>
              <a:srgbClr val="000000"/>
            </a:solidFill>
            <a:miter lim="800000"/>
            <a:headEnd/>
            <a:tailEnd/>
          </a:ln>
          <a:extLst>
            <a:ext uri="{FAA26D3D-D897-4be2-8F04-BA451C77F1D7}">
              <ma14:placeholderFlag xmlns="" xmlns:ma14="http://schemas.microsoft.com/office/mac/drawingml/2011/main" val="1"/>
            </a:ext>
          </a:extLst>
        </p:spPr>
      </p:sp>
      <p:sp>
        <p:nvSpPr>
          <p:cNvPr id="505859" name="Rectangle 3"/>
          <p:cNvSpPr>
            <a:spLocks noGrp="1" noChangeArrowheads="1"/>
          </p:cNvSpPr>
          <p:nvPr>
            <p:ph type="body" idx="1"/>
          </p:nvPr>
        </p:nvSpPr>
        <p:spPr bwMode="auto">
          <a:xfrm>
            <a:off x="914400" y="4368800"/>
            <a:ext cx="5029200" cy="4064000"/>
          </a:xfrm>
          <a:prstGeom prst="rect">
            <a:avLst/>
          </a:prstGeom>
          <a:solidFill>
            <a:srgbClr val="FFFFFF"/>
          </a:solidFill>
          <a:ln>
            <a:solidFill>
              <a:srgbClr val="000000"/>
            </a:solidFill>
            <a:miter lim="800000"/>
            <a:headEnd/>
            <a:tailEnd/>
          </a:ln>
          <a:extLst>
            <a:ext uri="{FAA26D3D-D897-4be2-8F04-BA451C77F1D7}">
              <ma14:placeholderFlag xmlns="" xmlns:ma14="http://schemas.microsoft.com/office/mac/drawingml/2011/main" val="1"/>
            </a:ext>
          </a:extLst>
        </p:spPr>
        <p:txBody>
          <a:bodyPr/>
          <a:lstStyle/>
          <a:p>
            <a:endParaRPr lang="en-US"/>
          </a:p>
        </p:txBody>
      </p:sp>
    </p:spTree>
    <p:extLst>
      <p:ext uri="{BB962C8B-B14F-4D97-AF65-F5344CB8AC3E}">
        <p14:creationId xmlns:p14="http://schemas.microsoft.com/office/powerpoint/2010/main" val="136260736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E2ABE38-C433-C441-B64B-85D7C250BCF1}" type="slidenum">
              <a:rPr lang="en-US"/>
              <a:pPr/>
              <a:t>54</a:t>
            </a:fld>
            <a:endParaRPr lang="en-US"/>
          </a:p>
        </p:txBody>
      </p:sp>
      <p:sp>
        <p:nvSpPr>
          <p:cNvPr id="505858" name="Rectangle 2"/>
          <p:cNvSpPr>
            <a:spLocks noGrp="1" noRot="1" noChangeAspect="1" noChangeArrowheads="1"/>
          </p:cNvSpPr>
          <p:nvPr>
            <p:ph type="sldImg"/>
          </p:nvPr>
        </p:nvSpPr>
        <p:spPr bwMode="auto">
          <a:xfrm>
            <a:off x="1127125" y="711200"/>
            <a:ext cx="4603750" cy="3454400"/>
          </a:xfrm>
          <a:prstGeom prst="rect">
            <a:avLst/>
          </a:prstGeom>
          <a:solidFill>
            <a:srgbClr val="FFFFFF"/>
          </a:solidFill>
          <a:ln>
            <a:solidFill>
              <a:srgbClr val="000000"/>
            </a:solidFill>
            <a:miter lim="800000"/>
            <a:headEnd/>
            <a:tailEnd/>
          </a:ln>
          <a:extLst>
            <a:ext uri="{FAA26D3D-D897-4be2-8F04-BA451C77F1D7}">
              <ma14:placeholderFlag xmlns="" xmlns:ma14="http://schemas.microsoft.com/office/mac/drawingml/2011/main" val="1"/>
            </a:ext>
          </a:extLst>
        </p:spPr>
      </p:sp>
      <p:sp>
        <p:nvSpPr>
          <p:cNvPr id="505859" name="Rectangle 3"/>
          <p:cNvSpPr>
            <a:spLocks noGrp="1" noChangeArrowheads="1"/>
          </p:cNvSpPr>
          <p:nvPr>
            <p:ph type="body" idx="1"/>
          </p:nvPr>
        </p:nvSpPr>
        <p:spPr bwMode="auto">
          <a:xfrm>
            <a:off x="914400" y="4368800"/>
            <a:ext cx="5029200" cy="4064000"/>
          </a:xfrm>
          <a:prstGeom prst="rect">
            <a:avLst/>
          </a:prstGeom>
          <a:solidFill>
            <a:srgbClr val="FFFFFF"/>
          </a:solidFill>
          <a:ln>
            <a:solidFill>
              <a:srgbClr val="000000"/>
            </a:solidFill>
            <a:miter lim="800000"/>
            <a:headEnd/>
            <a:tailEnd/>
          </a:ln>
          <a:extLst>
            <a:ext uri="{FAA26D3D-D897-4be2-8F04-BA451C77F1D7}">
              <ma14:placeholderFlag xmlns="" xmlns:ma14="http://schemas.microsoft.com/office/mac/drawingml/2011/main" val="1"/>
            </a:ext>
          </a:extLst>
        </p:spPr>
        <p:txBody>
          <a:bodyPr/>
          <a:lstStyle/>
          <a:p>
            <a:endParaRPr lang="en-US"/>
          </a:p>
        </p:txBody>
      </p:sp>
    </p:spTree>
    <p:extLst>
      <p:ext uri="{BB962C8B-B14F-4D97-AF65-F5344CB8AC3E}">
        <p14:creationId xmlns:p14="http://schemas.microsoft.com/office/powerpoint/2010/main" val="53762995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E2ABE38-C433-C441-B64B-85D7C250BCF1}" type="slidenum">
              <a:rPr lang="en-US"/>
              <a:pPr/>
              <a:t>55</a:t>
            </a:fld>
            <a:endParaRPr lang="en-US"/>
          </a:p>
        </p:txBody>
      </p:sp>
      <p:sp>
        <p:nvSpPr>
          <p:cNvPr id="505858" name="Rectangle 2"/>
          <p:cNvSpPr>
            <a:spLocks noGrp="1" noRot="1" noChangeAspect="1" noChangeArrowheads="1"/>
          </p:cNvSpPr>
          <p:nvPr>
            <p:ph type="sldImg"/>
          </p:nvPr>
        </p:nvSpPr>
        <p:spPr bwMode="auto">
          <a:xfrm>
            <a:off x="1127125" y="711200"/>
            <a:ext cx="4603750" cy="3454400"/>
          </a:xfrm>
          <a:prstGeom prst="rect">
            <a:avLst/>
          </a:prstGeom>
          <a:solidFill>
            <a:srgbClr val="FFFFFF"/>
          </a:solidFill>
          <a:ln>
            <a:solidFill>
              <a:srgbClr val="000000"/>
            </a:solidFill>
            <a:miter lim="800000"/>
            <a:headEnd/>
            <a:tailEnd/>
          </a:ln>
          <a:extLst>
            <a:ext uri="{FAA26D3D-D897-4be2-8F04-BA451C77F1D7}">
              <ma14:placeholderFlag xmlns="" xmlns:ma14="http://schemas.microsoft.com/office/mac/drawingml/2011/main" val="1"/>
            </a:ext>
          </a:extLst>
        </p:spPr>
      </p:sp>
      <p:sp>
        <p:nvSpPr>
          <p:cNvPr id="505859" name="Rectangle 3"/>
          <p:cNvSpPr>
            <a:spLocks noGrp="1" noChangeArrowheads="1"/>
          </p:cNvSpPr>
          <p:nvPr>
            <p:ph type="body" idx="1"/>
          </p:nvPr>
        </p:nvSpPr>
        <p:spPr bwMode="auto">
          <a:xfrm>
            <a:off x="914400" y="4368800"/>
            <a:ext cx="5029200" cy="4064000"/>
          </a:xfrm>
          <a:prstGeom prst="rect">
            <a:avLst/>
          </a:prstGeom>
          <a:solidFill>
            <a:srgbClr val="FFFFFF"/>
          </a:solidFill>
          <a:ln>
            <a:solidFill>
              <a:srgbClr val="000000"/>
            </a:solidFill>
            <a:miter lim="800000"/>
            <a:headEnd/>
            <a:tailEnd/>
          </a:ln>
          <a:extLst>
            <a:ext uri="{FAA26D3D-D897-4be2-8F04-BA451C77F1D7}">
              <ma14:placeholderFlag xmlns="" xmlns:ma14="http://schemas.microsoft.com/office/mac/drawingml/2011/main" val="1"/>
            </a:ext>
          </a:extLst>
        </p:spPr>
        <p:txBody>
          <a:bodyPr/>
          <a:lstStyle/>
          <a:p>
            <a:endParaRPr lang="en-US"/>
          </a:p>
        </p:txBody>
      </p:sp>
    </p:spTree>
    <p:extLst>
      <p:ext uri="{BB962C8B-B14F-4D97-AF65-F5344CB8AC3E}">
        <p14:creationId xmlns:p14="http://schemas.microsoft.com/office/powerpoint/2010/main" val="111062307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E2ABE38-C433-C441-B64B-85D7C250BCF1}" type="slidenum">
              <a:rPr lang="en-US"/>
              <a:pPr/>
              <a:t>56</a:t>
            </a:fld>
            <a:endParaRPr lang="en-US"/>
          </a:p>
        </p:txBody>
      </p:sp>
      <p:sp>
        <p:nvSpPr>
          <p:cNvPr id="505858" name="Rectangle 2"/>
          <p:cNvSpPr>
            <a:spLocks noGrp="1" noRot="1" noChangeAspect="1" noChangeArrowheads="1"/>
          </p:cNvSpPr>
          <p:nvPr>
            <p:ph type="sldImg"/>
          </p:nvPr>
        </p:nvSpPr>
        <p:spPr bwMode="auto">
          <a:xfrm>
            <a:off x="1127125" y="711200"/>
            <a:ext cx="4603750" cy="3454400"/>
          </a:xfrm>
          <a:prstGeom prst="rect">
            <a:avLst/>
          </a:prstGeom>
          <a:solidFill>
            <a:srgbClr val="FFFFFF"/>
          </a:solidFill>
          <a:ln>
            <a:solidFill>
              <a:srgbClr val="000000"/>
            </a:solidFill>
            <a:miter lim="800000"/>
            <a:headEnd/>
            <a:tailEnd/>
          </a:ln>
          <a:extLst>
            <a:ext uri="{FAA26D3D-D897-4be2-8F04-BA451C77F1D7}">
              <ma14:placeholderFlag xmlns="" xmlns:ma14="http://schemas.microsoft.com/office/mac/drawingml/2011/main" val="1"/>
            </a:ext>
          </a:extLst>
        </p:spPr>
      </p:sp>
      <p:sp>
        <p:nvSpPr>
          <p:cNvPr id="505859" name="Rectangle 3"/>
          <p:cNvSpPr>
            <a:spLocks noGrp="1" noChangeArrowheads="1"/>
          </p:cNvSpPr>
          <p:nvPr>
            <p:ph type="body" idx="1"/>
          </p:nvPr>
        </p:nvSpPr>
        <p:spPr bwMode="auto">
          <a:xfrm>
            <a:off x="914400" y="4368800"/>
            <a:ext cx="5029200" cy="4064000"/>
          </a:xfrm>
          <a:prstGeom prst="rect">
            <a:avLst/>
          </a:prstGeom>
          <a:solidFill>
            <a:srgbClr val="FFFFFF"/>
          </a:solidFill>
          <a:ln>
            <a:solidFill>
              <a:srgbClr val="000000"/>
            </a:solidFill>
            <a:miter lim="800000"/>
            <a:headEnd/>
            <a:tailEnd/>
          </a:ln>
          <a:extLst>
            <a:ext uri="{FAA26D3D-D897-4be2-8F04-BA451C77F1D7}">
              <ma14:placeholderFlag xmlns="" xmlns:ma14="http://schemas.microsoft.com/office/mac/drawingml/2011/main" val="1"/>
            </a:ext>
          </a:extLst>
        </p:spPr>
        <p:txBody>
          <a:bodyPr/>
          <a:lstStyle/>
          <a:p>
            <a:endParaRPr lang="en-US"/>
          </a:p>
        </p:txBody>
      </p:sp>
    </p:spTree>
    <p:extLst>
      <p:ext uri="{BB962C8B-B14F-4D97-AF65-F5344CB8AC3E}">
        <p14:creationId xmlns:p14="http://schemas.microsoft.com/office/powerpoint/2010/main" val="59634792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E2ABE38-C433-C441-B64B-85D7C250BCF1}" type="slidenum">
              <a:rPr lang="en-US"/>
              <a:pPr/>
              <a:t>57</a:t>
            </a:fld>
            <a:endParaRPr lang="en-US"/>
          </a:p>
        </p:txBody>
      </p:sp>
      <p:sp>
        <p:nvSpPr>
          <p:cNvPr id="505858" name="Rectangle 2"/>
          <p:cNvSpPr>
            <a:spLocks noGrp="1" noRot="1" noChangeAspect="1" noChangeArrowheads="1"/>
          </p:cNvSpPr>
          <p:nvPr>
            <p:ph type="sldImg"/>
          </p:nvPr>
        </p:nvSpPr>
        <p:spPr bwMode="auto">
          <a:xfrm>
            <a:off x="1127125" y="711200"/>
            <a:ext cx="4603750" cy="3454400"/>
          </a:xfrm>
          <a:prstGeom prst="rect">
            <a:avLst/>
          </a:prstGeom>
          <a:solidFill>
            <a:srgbClr val="FFFFFF"/>
          </a:solidFill>
          <a:ln>
            <a:solidFill>
              <a:srgbClr val="000000"/>
            </a:solidFill>
            <a:miter lim="800000"/>
            <a:headEnd/>
            <a:tailEnd/>
          </a:ln>
          <a:extLst>
            <a:ext uri="{FAA26D3D-D897-4be2-8F04-BA451C77F1D7}">
              <ma14:placeholderFlag xmlns="" xmlns:ma14="http://schemas.microsoft.com/office/mac/drawingml/2011/main" val="1"/>
            </a:ext>
          </a:extLst>
        </p:spPr>
      </p:sp>
      <p:sp>
        <p:nvSpPr>
          <p:cNvPr id="505859" name="Rectangle 3"/>
          <p:cNvSpPr>
            <a:spLocks noGrp="1" noChangeArrowheads="1"/>
          </p:cNvSpPr>
          <p:nvPr>
            <p:ph type="body" idx="1"/>
          </p:nvPr>
        </p:nvSpPr>
        <p:spPr bwMode="auto">
          <a:xfrm>
            <a:off x="914400" y="4368800"/>
            <a:ext cx="5029200" cy="4064000"/>
          </a:xfrm>
          <a:prstGeom prst="rect">
            <a:avLst/>
          </a:prstGeom>
          <a:solidFill>
            <a:srgbClr val="FFFFFF"/>
          </a:solidFill>
          <a:ln>
            <a:solidFill>
              <a:srgbClr val="000000"/>
            </a:solidFill>
            <a:miter lim="800000"/>
            <a:headEnd/>
            <a:tailEnd/>
          </a:ln>
          <a:extLst>
            <a:ext uri="{FAA26D3D-D897-4be2-8F04-BA451C77F1D7}">
              <ma14:placeholderFlag xmlns="" xmlns:ma14="http://schemas.microsoft.com/office/mac/drawingml/2011/main" val="1"/>
            </a:ext>
          </a:extLst>
        </p:spPr>
        <p:txBody>
          <a:bodyPr/>
          <a:lstStyle/>
          <a:p>
            <a:endParaRPr lang="en-US"/>
          </a:p>
        </p:txBody>
      </p:sp>
    </p:spTree>
    <p:extLst>
      <p:ext uri="{BB962C8B-B14F-4D97-AF65-F5344CB8AC3E}">
        <p14:creationId xmlns:p14="http://schemas.microsoft.com/office/powerpoint/2010/main" val="181651834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E2ABE38-C433-C441-B64B-85D7C250BCF1}" type="slidenum">
              <a:rPr lang="en-US"/>
              <a:pPr/>
              <a:t>58</a:t>
            </a:fld>
            <a:endParaRPr lang="en-US"/>
          </a:p>
        </p:txBody>
      </p:sp>
      <p:sp>
        <p:nvSpPr>
          <p:cNvPr id="505858" name="Rectangle 2"/>
          <p:cNvSpPr>
            <a:spLocks noGrp="1" noRot="1" noChangeAspect="1" noChangeArrowheads="1"/>
          </p:cNvSpPr>
          <p:nvPr>
            <p:ph type="sldImg"/>
          </p:nvPr>
        </p:nvSpPr>
        <p:spPr bwMode="auto">
          <a:xfrm>
            <a:off x="1127125" y="711200"/>
            <a:ext cx="4603750" cy="3454400"/>
          </a:xfrm>
          <a:prstGeom prst="rect">
            <a:avLst/>
          </a:prstGeom>
          <a:solidFill>
            <a:srgbClr val="FFFFFF"/>
          </a:solidFill>
          <a:ln>
            <a:solidFill>
              <a:srgbClr val="000000"/>
            </a:solidFill>
            <a:miter lim="800000"/>
            <a:headEnd/>
            <a:tailEnd/>
          </a:ln>
          <a:extLst>
            <a:ext uri="{FAA26D3D-D897-4be2-8F04-BA451C77F1D7}">
              <ma14:placeholderFlag xmlns="" xmlns:ma14="http://schemas.microsoft.com/office/mac/drawingml/2011/main" val="1"/>
            </a:ext>
          </a:extLst>
        </p:spPr>
      </p:sp>
      <p:sp>
        <p:nvSpPr>
          <p:cNvPr id="505859" name="Rectangle 3"/>
          <p:cNvSpPr>
            <a:spLocks noGrp="1" noChangeArrowheads="1"/>
          </p:cNvSpPr>
          <p:nvPr>
            <p:ph type="body" idx="1"/>
          </p:nvPr>
        </p:nvSpPr>
        <p:spPr bwMode="auto">
          <a:xfrm>
            <a:off x="914400" y="4368800"/>
            <a:ext cx="5029200" cy="4064000"/>
          </a:xfrm>
          <a:prstGeom prst="rect">
            <a:avLst/>
          </a:prstGeom>
          <a:solidFill>
            <a:srgbClr val="FFFFFF"/>
          </a:solidFill>
          <a:ln>
            <a:solidFill>
              <a:srgbClr val="000000"/>
            </a:solidFill>
            <a:miter lim="800000"/>
            <a:headEnd/>
            <a:tailEnd/>
          </a:ln>
          <a:extLst>
            <a:ext uri="{FAA26D3D-D897-4be2-8F04-BA451C77F1D7}">
              <ma14:placeholderFlag xmlns="" xmlns:ma14="http://schemas.microsoft.com/office/mac/drawingml/2011/main" val="1"/>
            </a:ext>
          </a:extLst>
        </p:spPr>
        <p:txBody>
          <a:bodyPr/>
          <a:lstStyle/>
          <a:p>
            <a:endParaRPr lang="en-US"/>
          </a:p>
        </p:txBody>
      </p:sp>
    </p:spTree>
    <p:extLst>
      <p:ext uri="{BB962C8B-B14F-4D97-AF65-F5344CB8AC3E}">
        <p14:creationId xmlns:p14="http://schemas.microsoft.com/office/powerpoint/2010/main" val="390073225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E2ABE38-C433-C441-B64B-85D7C250BCF1}" type="slidenum">
              <a:rPr lang="en-US"/>
              <a:pPr/>
              <a:t>59</a:t>
            </a:fld>
            <a:endParaRPr lang="en-US"/>
          </a:p>
        </p:txBody>
      </p:sp>
      <p:sp>
        <p:nvSpPr>
          <p:cNvPr id="505858" name="Rectangle 2"/>
          <p:cNvSpPr>
            <a:spLocks noGrp="1" noRot="1" noChangeAspect="1" noChangeArrowheads="1"/>
          </p:cNvSpPr>
          <p:nvPr>
            <p:ph type="sldImg"/>
          </p:nvPr>
        </p:nvSpPr>
        <p:spPr bwMode="auto">
          <a:xfrm>
            <a:off x="1127125" y="711200"/>
            <a:ext cx="4603750" cy="3454400"/>
          </a:xfrm>
          <a:prstGeom prst="rect">
            <a:avLst/>
          </a:prstGeom>
          <a:solidFill>
            <a:srgbClr val="FFFFFF"/>
          </a:solidFill>
          <a:ln>
            <a:solidFill>
              <a:srgbClr val="000000"/>
            </a:solidFill>
            <a:miter lim="800000"/>
            <a:headEnd/>
            <a:tailEnd/>
          </a:ln>
          <a:extLst>
            <a:ext uri="{FAA26D3D-D897-4be2-8F04-BA451C77F1D7}">
              <ma14:placeholderFlag xmlns="" xmlns:ma14="http://schemas.microsoft.com/office/mac/drawingml/2011/main" val="1"/>
            </a:ext>
          </a:extLst>
        </p:spPr>
      </p:sp>
      <p:sp>
        <p:nvSpPr>
          <p:cNvPr id="505859" name="Rectangle 3"/>
          <p:cNvSpPr>
            <a:spLocks noGrp="1" noChangeArrowheads="1"/>
          </p:cNvSpPr>
          <p:nvPr>
            <p:ph type="body" idx="1"/>
          </p:nvPr>
        </p:nvSpPr>
        <p:spPr bwMode="auto">
          <a:xfrm>
            <a:off x="914400" y="4368800"/>
            <a:ext cx="5029200" cy="4064000"/>
          </a:xfrm>
          <a:prstGeom prst="rect">
            <a:avLst/>
          </a:prstGeom>
          <a:solidFill>
            <a:srgbClr val="FFFFFF"/>
          </a:solidFill>
          <a:ln>
            <a:solidFill>
              <a:srgbClr val="000000"/>
            </a:solidFill>
            <a:miter lim="800000"/>
            <a:headEnd/>
            <a:tailEnd/>
          </a:ln>
          <a:extLst>
            <a:ext uri="{FAA26D3D-D897-4be2-8F04-BA451C77F1D7}">
              <ma14:placeholderFlag xmlns="" xmlns:ma14="http://schemas.microsoft.com/office/mac/drawingml/2011/main" val="1"/>
            </a:ext>
          </a:extLst>
        </p:spPr>
        <p:txBody>
          <a:bodyPr/>
          <a:lstStyle/>
          <a:p>
            <a:endParaRPr lang="en-US"/>
          </a:p>
        </p:txBody>
      </p:sp>
    </p:spTree>
    <p:extLst>
      <p:ext uri="{BB962C8B-B14F-4D97-AF65-F5344CB8AC3E}">
        <p14:creationId xmlns:p14="http://schemas.microsoft.com/office/powerpoint/2010/main" val="174287600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194D51F5-C70E-A64C-967A-31997C3505EA}" type="slidenum">
              <a:rPr lang="en-US"/>
              <a:pPr/>
              <a:t>63</a:t>
            </a:fld>
            <a:endParaRPr lang="en-US"/>
          </a:p>
        </p:txBody>
      </p:sp>
      <p:sp>
        <p:nvSpPr>
          <p:cNvPr id="34817" name="Text Box 1"/>
          <p:cNvSpPr txBox="1">
            <a:spLocks noGrp="1" noRot="1" noChangeAspect="1" noChangeArrowheads="1"/>
          </p:cNvSpPr>
          <p:nvPr>
            <p:ph type="sldImg"/>
          </p:nvPr>
        </p:nvSpPr>
        <p:spPr bwMode="auto">
          <a:xfrm>
            <a:off x="1143000" y="693738"/>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sp>
      <p:sp>
        <p:nvSpPr>
          <p:cNvPr id="34818" name="Text Box 2"/>
          <p:cNvSpPr txBox="1">
            <a:spLocks noGrp="1" noChangeArrowheads="1"/>
          </p:cNvSpPr>
          <p:nvPr>
            <p:ph type="body" idx="1"/>
          </p:nvPr>
        </p:nvSpPr>
        <p:spPr bwMode="auto">
          <a:xfrm>
            <a:off x="686360" y="4342535"/>
            <a:ext cx="5486681" cy="4114511"/>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Tree>
    <p:extLst>
      <p:ext uri="{BB962C8B-B14F-4D97-AF65-F5344CB8AC3E}">
        <p14:creationId xmlns:p14="http://schemas.microsoft.com/office/powerpoint/2010/main" val="21888156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194D51F5-C70E-A64C-967A-31997C3505EA}" type="slidenum">
              <a:rPr lang="en-US"/>
              <a:pPr/>
              <a:t>64</a:t>
            </a:fld>
            <a:endParaRPr lang="en-US"/>
          </a:p>
        </p:txBody>
      </p:sp>
      <p:sp>
        <p:nvSpPr>
          <p:cNvPr id="34817" name="Text Box 1"/>
          <p:cNvSpPr txBox="1">
            <a:spLocks noGrp="1" noRot="1" noChangeAspect="1" noChangeArrowheads="1"/>
          </p:cNvSpPr>
          <p:nvPr>
            <p:ph type="sldImg"/>
          </p:nvPr>
        </p:nvSpPr>
        <p:spPr bwMode="auto">
          <a:xfrm>
            <a:off x="1143000" y="693738"/>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sp>
      <p:sp>
        <p:nvSpPr>
          <p:cNvPr id="34818" name="Text Box 2"/>
          <p:cNvSpPr txBox="1">
            <a:spLocks noGrp="1" noChangeArrowheads="1"/>
          </p:cNvSpPr>
          <p:nvPr>
            <p:ph type="body" idx="1"/>
          </p:nvPr>
        </p:nvSpPr>
        <p:spPr bwMode="auto">
          <a:xfrm>
            <a:off x="686360" y="4342535"/>
            <a:ext cx="5486681" cy="4114511"/>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Tree>
    <p:extLst>
      <p:ext uri="{BB962C8B-B14F-4D97-AF65-F5344CB8AC3E}">
        <p14:creationId xmlns:p14="http://schemas.microsoft.com/office/powerpoint/2010/main" val="171354440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194D51F5-C70E-A64C-967A-31997C3505EA}" type="slidenum">
              <a:rPr lang="en-US"/>
              <a:pPr/>
              <a:t>65</a:t>
            </a:fld>
            <a:endParaRPr lang="en-US"/>
          </a:p>
        </p:txBody>
      </p:sp>
      <p:sp>
        <p:nvSpPr>
          <p:cNvPr id="34817" name="Text Box 1"/>
          <p:cNvSpPr txBox="1">
            <a:spLocks noGrp="1" noRot="1" noChangeAspect="1" noChangeArrowheads="1"/>
          </p:cNvSpPr>
          <p:nvPr>
            <p:ph type="sldImg"/>
          </p:nvPr>
        </p:nvSpPr>
        <p:spPr bwMode="auto">
          <a:xfrm>
            <a:off x="1143000" y="693738"/>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sp>
      <p:sp>
        <p:nvSpPr>
          <p:cNvPr id="34818" name="Text Box 2"/>
          <p:cNvSpPr txBox="1">
            <a:spLocks noGrp="1" noChangeArrowheads="1"/>
          </p:cNvSpPr>
          <p:nvPr>
            <p:ph type="body" idx="1"/>
          </p:nvPr>
        </p:nvSpPr>
        <p:spPr bwMode="auto">
          <a:xfrm>
            <a:off x="686360" y="4342535"/>
            <a:ext cx="5486681" cy="4114511"/>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Tree>
    <p:extLst>
      <p:ext uri="{BB962C8B-B14F-4D97-AF65-F5344CB8AC3E}">
        <p14:creationId xmlns:p14="http://schemas.microsoft.com/office/powerpoint/2010/main" val="7616589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9E63F61-1D99-7C42-B6D2-FFF0FC784266}" type="slidenum">
              <a:rPr lang="en-US"/>
              <a:pPr/>
              <a:t>13</a:t>
            </a:fld>
            <a:endParaRPr lang="en-US"/>
          </a:p>
        </p:txBody>
      </p:sp>
      <p:sp>
        <p:nvSpPr>
          <p:cNvPr id="493570" name="Rectangle 2"/>
          <p:cNvSpPr>
            <a:spLocks noGrp="1" noRot="1" noChangeAspect="1" noChangeArrowheads="1"/>
          </p:cNvSpPr>
          <p:nvPr>
            <p:ph type="sldImg"/>
          </p:nvPr>
        </p:nvSpPr>
        <p:spPr bwMode="auto">
          <a:xfrm>
            <a:off x="1127125" y="711200"/>
            <a:ext cx="4603750" cy="3454400"/>
          </a:xfrm>
          <a:prstGeom prst="rect">
            <a:avLst/>
          </a:prstGeom>
          <a:solidFill>
            <a:srgbClr val="FFFFFF"/>
          </a:solidFill>
          <a:ln>
            <a:solidFill>
              <a:srgbClr val="000000"/>
            </a:solidFill>
            <a:miter lim="800000"/>
            <a:headEnd/>
            <a:tailEnd/>
          </a:ln>
        </p:spPr>
      </p:sp>
      <p:sp>
        <p:nvSpPr>
          <p:cNvPr id="493571" name="Rectangle 3"/>
          <p:cNvSpPr>
            <a:spLocks noGrp="1" noChangeArrowheads="1"/>
          </p:cNvSpPr>
          <p:nvPr>
            <p:ph type="body" idx="1"/>
          </p:nvPr>
        </p:nvSpPr>
        <p:spPr bwMode="auto">
          <a:xfrm>
            <a:off x="914400" y="4368800"/>
            <a:ext cx="5029200" cy="4064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extLst>
      <p:ext uri="{BB962C8B-B14F-4D97-AF65-F5344CB8AC3E}">
        <p14:creationId xmlns:p14="http://schemas.microsoft.com/office/powerpoint/2010/main" val="66268301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194D51F5-C70E-A64C-967A-31997C3505EA}" type="slidenum">
              <a:rPr lang="en-US"/>
              <a:pPr/>
              <a:t>66</a:t>
            </a:fld>
            <a:endParaRPr lang="en-US"/>
          </a:p>
        </p:txBody>
      </p:sp>
      <p:sp>
        <p:nvSpPr>
          <p:cNvPr id="34817" name="Text Box 1"/>
          <p:cNvSpPr txBox="1">
            <a:spLocks noGrp="1" noRot="1" noChangeAspect="1" noChangeArrowheads="1"/>
          </p:cNvSpPr>
          <p:nvPr>
            <p:ph type="sldImg"/>
          </p:nvPr>
        </p:nvSpPr>
        <p:spPr bwMode="auto">
          <a:xfrm>
            <a:off x="1143000" y="693738"/>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sp>
      <p:sp>
        <p:nvSpPr>
          <p:cNvPr id="34818" name="Text Box 2"/>
          <p:cNvSpPr txBox="1">
            <a:spLocks noGrp="1" noChangeArrowheads="1"/>
          </p:cNvSpPr>
          <p:nvPr>
            <p:ph type="body" idx="1"/>
          </p:nvPr>
        </p:nvSpPr>
        <p:spPr bwMode="auto">
          <a:xfrm>
            <a:off x="686360" y="4342535"/>
            <a:ext cx="5486681" cy="4114511"/>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Tree>
    <p:extLst>
      <p:ext uri="{BB962C8B-B14F-4D97-AF65-F5344CB8AC3E}">
        <p14:creationId xmlns:p14="http://schemas.microsoft.com/office/powerpoint/2010/main" val="103642799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194D51F5-C70E-A64C-967A-31997C3505EA}" type="slidenum">
              <a:rPr lang="en-US"/>
              <a:pPr/>
              <a:t>67</a:t>
            </a:fld>
            <a:endParaRPr lang="en-US"/>
          </a:p>
        </p:txBody>
      </p:sp>
      <p:sp>
        <p:nvSpPr>
          <p:cNvPr id="34817" name="Text Box 1"/>
          <p:cNvSpPr txBox="1">
            <a:spLocks noGrp="1" noRot="1" noChangeAspect="1" noChangeArrowheads="1"/>
          </p:cNvSpPr>
          <p:nvPr>
            <p:ph type="sldImg"/>
          </p:nvPr>
        </p:nvSpPr>
        <p:spPr bwMode="auto">
          <a:xfrm>
            <a:off x="1143000" y="693738"/>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sp>
      <p:sp>
        <p:nvSpPr>
          <p:cNvPr id="34818" name="Text Box 2"/>
          <p:cNvSpPr txBox="1">
            <a:spLocks noGrp="1" noChangeArrowheads="1"/>
          </p:cNvSpPr>
          <p:nvPr>
            <p:ph type="body" idx="1"/>
          </p:nvPr>
        </p:nvSpPr>
        <p:spPr bwMode="auto">
          <a:xfrm>
            <a:off x="686360" y="4342535"/>
            <a:ext cx="5486681" cy="4114511"/>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Tree>
    <p:extLst>
      <p:ext uri="{BB962C8B-B14F-4D97-AF65-F5344CB8AC3E}">
        <p14:creationId xmlns:p14="http://schemas.microsoft.com/office/powerpoint/2010/main" val="56340392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194D51F5-C70E-A64C-967A-31997C3505EA}" type="slidenum">
              <a:rPr lang="en-US"/>
              <a:pPr/>
              <a:t>68</a:t>
            </a:fld>
            <a:endParaRPr lang="en-US"/>
          </a:p>
        </p:txBody>
      </p:sp>
      <p:sp>
        <p:nvSpPr>
          <p:cNvPr id="34817" name="Text Box 1"/>
          <p:cNvSpPr txBox="1">
            <a:spLocks noGrp="1" noRot="1" noChangeAspect="1" noChangeArrowheads="1"/>
          </p:cNvSpPr>
          <p:nvPr>
            <p:ph type="sldImg"/>
          </p:nvPr>
        </p:nvSpPr>
        <p:spPr bwMode="auto">
          <a:xfrm>
            <a:off x="1143000" y="693738"/>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sp>
      <p:sp>
        <p:nvSpPr>
          <p:cNvPr id="34818" name="Text Box 2"/>
          <p:cNvSpPr txBox="1">
            <a:spLocks noGrp="1" noChangeArrowheads="1"/>
          </p:cNvSpPr>
          <p:nvPr>
            <p:ph type="body" idx="1"/>
          </p:nvPr>
        </p:nvSpPr>
        <p:spPr bwMode="auto">
          <a:xfrm>
            <a:off x="686360" y="4342535"/>
            <a:ext cx="5486681" cy="4114511"/>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Tree>
    <p:extLst>
      <p:ext uri="{BB962C8B-B14F-4D97-AF65-F5344CB8AC3E}">
        <p14:creationId xmlns:p14="http://schemas.microsoft.com/office/powerpoint/2010/main" val="85035628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194D51F5-C70E-A64C-967A-31997C3505EA}" type="slidenum">
              <a:rPr lang="en-US"/>
              <a:pPr/>
              <a:t>69</a:t>
            </a:fld>
            <a:endParaRPr lang="en-US"/>
          </a:p>
        </p:txBody>
      </p:sp>
      <p:sp>
        <p:nvSpPr>
          <p:cNvPr id="34817" name="Text Box 1"/>
          <p:cNvSpPr txBox="1">
            <a:spLocks noGrp="1" noRot="1" noChangeAspect="1" noChangeArrowheads="1"/>
          </p:cNvSpPr>
          <p:nvPr>
            <p:ph type="sldImg"/>
          </p:nvPr>
        </p:nvSpPr>
        <p:spPr bwMode="auto">
          <a:xfrm>
            <a:off x="1143000" y="693738"/>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sp>
      <p:sp>
        <p:nvSpPr>
          <p:cNvPr id="34818" name="Text Box 2"/>
          <p:cNvSpPr txBox="1">
            <a:spLocks noGrp="1" noChangeArrowheads="1"/>
          </p:cNvSpPr>
          <p:nvPr>
            <p:ph type="body" idx="1"/>
          </p:nvPr>
        </p:nvSpPr>
        <p:spPr bwMode="auto">
          <a:xfrm>
            <a:off x="686360" y="4342535"/>
            <a:ext cx="5486681" cy="4114511"/>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Tree>
    <p:extLst>
      <p:ext uri="{BB962C8B-B14F-4D97-AF65-F5344CB8AC3E}">
        <p14:creationId xmlns:p14="http://schemas.microsoft.com/office/powerpoint/2010/main" val="208742766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194D51F5-C70E-A64C-967A-31997C3505EA}" type="slidenum">
              <a:rPr lang="en-US"/>
              <a:pPr/>
              <a:t>70</a:t>
            </a:fld>
            <a:endParaRPr lang="en-US"/>
          </a:p>
        </p:txBody>
      </p:sp>
      <p:sp>
        <p:nvSpPr>
          <p:cNvPr id="34817" name="Text Box 1"/>
          <p:cNvSpPr txBox="1">
            <a:spLocks noGrp="1" noRot="1" noChangeAspect="1" noChangeArrowheads="1"/>
          </p:cNvSpPr>
          <p:nvPr>
            <p:ph type="sldImg"/>
          </p:nvPr>
        </p:nvSpPr>
        <p:spPr bwMode="auto">
          <a:xfrm>
            <a:off x="1143000" y="693738"/>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sp>
      <p:sp>
        <p:nvSpPr>
          <p:cNvPr id="34818" name="Text Box 2"/>
          <p:cNvSpPr txBox="1">
            <a:spLocks noGrp="1" noChangeArrowheads="1"/>
          </p:cNvSpPr>
          <p:nvPr>
            <p:ph type="body" idx="1"/>
          </p:nvPr>
        </p:nvSpPr>
        <p:spPr bwMode="auto">
          <a:xfrm>
            <a:off x="686360" y="4342535"/>
            <a:ext cx="5486681" cy="4114511"/>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Tree>
    <p:extLst>
      <p:ext uri="{BB962C8B-B14F-4D97-AF65-F5344CB8AC3E}">
        <p14:creationId xmlns:p14="http://schemas.microsoft.com/office/powerpoint/2010/main" val="80622100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194D51F5-C70E-A64C-967A-31997C3505EA}" type="slidenum">
              <a:rPr lang="en-US"/>
              <a:pPr/>
              <a:t>71</a:t>
            </a:fld>
            <a:endParaRPr lang="en-US"/>
          </a:p>
        </p:txBody>
      </p:sp>
      <p:sp>
        <p:nvSpPr>
          <p:cNvPr id="34817" name="Text Box 1"/>
          <p:cNvSpPr txBox="1">
            <a:spLocks noGrp="1" noRot="1" noChangeAspect="1" noChangeArrowheads="1"/>
          </p:cNvSpPr>
          <p:nvPr>
            <p:ph type="sldImg"/>
          </p:nvPr>
        </p:nvSpPr>
        <p:spPr bwMode="auto">
          <a:xfrm>
            <a:off x="1143000" y="693738"/>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sp>
      <p:sp>
        <p:nvSpPr>
          <p:cNvPr id="34818" name="Text Box 2"/>
          <p:cNvSpPr txBox="1">
            <a:spLocks noGrp="1" noChangeArrowheads="1"/>
          </p:cNvSpPr>
          <p:nvPr>
            <p:ph type="body" idx="1"/>
          </p:nvPr>
        </p:nvSpPr>
        <p:spPr bwMode="auto">
          <a:xfrm>
            <a:off x="686360" y="4342535"/>
            <a:ext cx="5486681" cy="4114511"/>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Tree>
    <p:extLst>
      <p:ext uri="{BB962C8B-B14F-4D97-AF65-F5344CB8AC3E}">
        <p14:creationId xmlns:p14="http://schemas.microsoft.com/office/powerpoint/2010/main" val="204539391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194D51F5-C70E-A64C-967A-31997C3505EA}" type="slidenum">
              <a:rPr lang="en-US"/>
              <a:pPr/>
              <a:t>72</a:t>
            </a:fld>
            <a:endParaRPr lang="en-US"/>
          </a:p>
        </p:txBody>
      </p:sp>
      <p:sp>
        <p:nvSpPr>
          <p:cNvPr id="34817" name="Text Box 1"/>
          <p:cNvSpPr txBox="1">
            <a:spLocks noGrp="1" noRot="1" noChangeAspect="1" noChangeArrowheads="1"/>
          </p:cNvSpPr>
          <p:nvPr>
            <p:ph type="sldImg"/>
          </p:nvPr>
        </p:nvSpPr>
        <p:spPr bwMode="auto">
          <a:xfrm>
            <a:off x="1143000" y="693738"/>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sp>
      <p:sp>
        <p:nvSpPr>
          <p:cNvPr id="34818" name="Text Box 2"/>
          <p:cNvSpPr txBox="1">
            <a:spLocks noGrp="1" noChangeArrowheads="1"/>
          </p:cNvSpPr>
          <p:nvPr>
            <p:ph type="body" idx="1"/>
          </p:nvPr>
        </p:nvSpPr>
        <p:spPr bwMode="auto">
          <a:xfrm>
            <a:off x="686360" y="4342535"/>
            <a:ext cx="5486681" cy="4114511"/>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Tree>
    <p:extLst>
      <p:ext uri="{BB962C8B-B14F-4D97-AF65-F5344CB8AC3E}">
        <p14:creationId xmlns:p14="http://schemas.microsoft.com/office/powerpoint/2010/main" val="192902528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194D51F5-C70E-A64C-967A-31997C3505EA}" type="slidenum">
              <a:rPr lang="en-US"/>
              <a:pPr/>
              <a:t>73</a:t>
            </a:fld>
            <a:endParaRPr lang="en-US"/>
          </a:p>
        </p:txBody>
      </p:sp>
      <p:sp>
        <p:nvSpPr>
          <p:cNvPr id="34817" name="Text Box 1"/>
          <p:cNvSpPr txBox="1">
            <a:spLocks noGrp="1" noRot="1" noChangeAspect="1" noChangeArrowheads="1"/>
          </p:cNvSpPr>
          <p:nvPr>
            <p:ph type="sldImg"/>
          </p:nvPr>
        </p:nvSpPr>
        <p:spPr bwMode="auto">
          <a:xfrm>
            <a:off x="1143000" y="693738"/>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sp>
      <p:sp>
        <p:nvSpPr>
          <p:cNvPr id="34818" name="Text Box 2"/>
          <p:cNvSpPr txBox="1">
            <a:spLocks noGrp="1" noChangeArrowheads="1"/>
          </p:cNvSpPr>
          <p:nvPr>
            <p:ph type="body" idx="1"/>
          </p:nvPr>
        </p:nvSpPr>
        <p:spPr bwMode="auto">
          <a:xfrm>
            <a:off x="686360" y="4342535"/>
            <a:ext cx="5486681" cy="4114511"/>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Tree>
    <p:extLst>
      <p:ext uri="{BB962C8B-B14F-4D97-AF65-F5344CB8AC3E}">
        <p14:creationId xmlns:p14="http://schemas.microsoft.com/office/powerpoint/2010/main" val="25046857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194D51F5-C70E-A64C-967A-31997C3505EA}" type="slidenum">
              <a:rPr lang="en-US"/>
              <a:pPr/>
              <a:t>74</a:t>
            </a:fld>
            <a:endParaRPr lang="en-US"/>
          </a:p>
        </p:txBody>
      </p:sp>
      <p:sp>
        <p:nvSpPr>
          <p:cNvPr id="34817" name="Text Box 1"/>
          <p:cNvSpPr txBox="1">
            <a:spLocks noGrp="1" noRot="1" noChangeAspect="1" noChangeArrowheads="1"/>
          </p:cNvSpPr>
          <p:nvPr>
            <p:ph type="sldImg"/>
          </p:nvPr>
        </p:nvSpPr>
        <p:spPr bwMode="auto">
          <a:xfrm>
            <a:off x="1143000" y="693738"/>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sp>
      <p:sp>
        <p:nvSpPr>
          <p:cNvPr id="34818" name="Text Box 2"/>
          <p:cNvSpPr txBox="1">
            <a:spLocks noGrp="1" noChangeArrowheads="1"/>
          </p:cNvSpPr>
          <p:nvPr>
            <p:ph type="body" idx="1"/>
          </p:nvPr>
        </p:nvSpPr>
        <p:spPr bwMode="auto">
          <a:xfrm>
            <a:off x="686360" y="4342535"/>
            <a:ext cx="5486681" cy="4114511"/>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Tree>
    <p:extLst>
      <p:ext uri="{BB962C8B-B14F-4D97-AF65-F5344CB8AC3E}">
        <p14:creationId xmlns:p14="http://schemas.microsoft.com/office/powerpoint/2010/main" val="95371359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194D51F5-C70E-A64C-967A-31997C3505EA}" type="slidenum">
              <a:rPr lang="en-US"/>
              <a:pPr/>
              <a:t>75</a:t>
            </a:fld>
            <a:endParaRPr lang="en-US"/>
          </a:p>
        </p:txBody>
      </p:sp>
      <p:sp>
        <p:nvSpPr>
          <p:cNvPr id="34817" name="Text Box 1"/>
          <p:cNvSpPr txBox="1">
            <a:spLocks noGrp="1" noRot="1" noChangeAspect="1" noChangeArrowheads="1"/>
          </p:cNvSpPr>
          <p:nvPr>
            <p:ph type="sldImg"/>
          </p:nvPr>
        </p:nvSpPr>
        <p:spPr bwMode="auto">
          <a:xfrm>
            <a:off x="1143000" y="693738"/>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sp>
      <p:sp>
        <p:nvSpPr>
          <p:cNvPr id="34818" name="Text Box 2"/>
          <p:cNvSpPr txBox="1">
            <a:spLocks noGrp="1" noChangeArrowheads="1"/>
          </p:cNvSpPr>
          <p:nvPr>
            <p:ph type="body" idx="1"/>
          </p:nvPr>
        </p:nvSpPr>
        <p:spPr bwMode="auto">
          <a:xfrm>
            <a:off x="686360" y="4342535"/>
            <a:ext cx="5486681" cy="4114511"/>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Tree>
    <p:extLst>
      <p:ext uri="{BB962C8B-B14F-4D97-AF65-F5344CB8AC3E}">
        <p14:creationId xmlns:p14="http://schemas.microsoft.com/office/powerpoint/2010/main" val="406220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D0E52CF3-B117-C743-916A-7AAA8A981D26}" type="slidenum">
              <a:rPr lang="en-US" altLang="en-US"/>
              <a:pPr/>
              <a:t>15</a:t>
            </a:fld>
            <a:endParaRPr lang="en-US" altLang="en-US"/>
          </a:p>
        </p:txBody>
      </p:sp>
      <p:sp>
        <p:nvSpPr>
          <p:cNvPr id="96257" name="Text Box 1"/>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sp>
      <p:sp>
        <p:nvSpPr>
          <p:cNvPr id="96258" name="Text Box 2"/>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ltLang="en-US" dirty="0"/>
          </a:p>
        </p:txBody>
      </p:sp>
    </p:spTree>
    <p:extLst>
      <p:ext uri="{BB962C8B-B14F-4D97-AF65-F5344CB8AC3E}">
        <p14:creationId xmlns:p14="http://schemas.microsoft.com/office/powerpoint/2010/main" val="70274947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194D51F5-C70E-A64C-967A-31997C3505EA}" type="slidenum">
              <a:rPr lang="en-US"/>
              <a:pPr/>
              <a:t>76</a:t>
            </a:fld>
            <a:endParaRPr lang="en-US"/>
          </a:p>
        </p:txBody>
      </p:sp>
      <p:sp>
        <p:nvSpPr>
          <p:cNvPr id="34817" name="Text Box 1"/>
          <p:cNvSpPr txBox="1">
            <a:spLocks noGrp="1" noRot="1" noChangeAspect="1" noChangeArrowheads="1"/>
          </p:cNvSpPr>
          <p:nvPr>
            <p:ph type="sldImg"/>
          </p:nvPr>
        </p:nvSpPr>
        <p:spPr bwMode="auto">
          <a:xfrm>
            <a:off x="1143000" y="693738"/>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sp>
      <p:sp>
        <p:nvSpPr>
          <p:cNvPr id="34818" name="Text Box 2"/>
          <p:cNvSpPr txBox="1">
            <a:spLocks noGrp="1" noChangeArrowheads="1"/>
          </p:cNvSpPr>
          <p:nvPr>
            <p:ph type="body" idx="1"/>
          </p:nvPr>
        </p:nvSpPr>
        <p:spPr bwMode="auto">
          <a:xfrm>
            <a:off x="686360" y="4342535"/>
            <a:ext cx="5486681" cy="4114511"/>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Tree>
    <p:extLst>
      <p:ext uri="{BB962C8B-B14F-4D97-AF65-F5344CB8AC3E}">
        <p14:creationId xmlns:p14="http://schemas.microsoft.com/office/powerpoint/2010/main" val="196622014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194D51F5-C70E-A64C-967A-31997C3505EA}" type="slidenum">
              <a:rPr lang="en-US"/>
              <a:pPr/>
              <a:t>77</a:t>
            </a:fld>
            <a:endParaRPr lang="en-US"/>
          </a:p>
        </p:txBody>
      </p:sp>
      <p:sp>
        <p:nvSpPr>
          <p:cNvPr id="34817" name="Text Box 1"/>
          <p:cNvSpPr txBox="1">
            <a:spLocks noGrp="1" noRot="1" noChangeAspect="1" noChangeArrowheads="1"/>
          </p:cNvSpPr>
          <p:nvPr>
            <p:ph type="sldImg"/>
          </p:nvPr>
        </p:nvSpPr>
        <p:spPr bwMode="auto">
          <a:xfrm>
            <a:off x="1143000" y="693738"/>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sp>
      <p:sp>
        <p:nvSpPr>
          <p:cNvPr id="34818" name="Text Box 2"/>
          <p:cNvSpPr txBox="1">
            <a:spLocks noGrp="1" noChangeArrowheads="1"/>
          </p:cNvSpPr>
          <p:nvPr>
            <p:ph type="body" idx="1"/>
          </p:nvPr>
        </p:nvSpPr>
        <p:spPr bwMode="auto">
          <a:xfrm>
            <a:off x="686360" y="4342535"/>
            <a:ext cx="5486681" cy="4114511"/>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Tree>
    <p:extLst>
      <p:ext uri="{BB962C8B-B14F-4D97-AF65-F5344CB8AC3E}">
        <p14:creationId xmlns:p14="http://schemas.microsoft.com/office/powerpoint/2010/main" val="132996838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5A6C62C-AF94-8B42-AF39-302D6D4E3459}" type="slidenum">
              <a:rPr lang="en-US"/>
              <a:pPr/>
              <a:t>78</a:t>
            </a:fld>
            <a:endParaRPr lang="en-US"/>
          </a:p>
        </p:txBody>
      </p:sp>
      <p:sp>
        <p:nvSpPr>
          <p:cNvPr id="452610" name="Rectangle 2"/>
          <p:cNvSpPr>
            <a:spLocks noGrp="1" noRot="1" noChangeAspect="1" noChangeArrowheads="1"/>
          </p:cNvSpPr>
          <p:nvPr>
            <p:ph type="sldImg"/>
          </p:nvPr>
        </p:nvSpPr>
        <p:spPr bwMode="auto">
          <a:xfrm>
            <a:off x="1127125" y="711200"/>
            <a:ext cx="4603750" cy="3454400"/>
          </a:xfrm>
          <a:prstGeom prst="rect">
            <a:avLst/>
          </a:prstGeom>
          <a:solidFill>
            <a:srgbClr val="FFFFFF"/>
          </a:solidFill>
          <a:ln>
            <a:solidFill>
              <a:srgbClr val="000000"/>
            </a:solidFill>
            <a:miter lim="800000"/>
            <a:headEnd/>
            <a:tailEnd/>
          </a:ln>
        </p:spPr>
      </p:sp>
      <p:sp>
        <p:nvSpPr>
          <p:cNvPr id="452611" name="Rectangle 3"/>
          <p:cNvSpPr>
            <a:spLocks noGrp="1" noChangeArrowheads="1"/>
          </p:cNvSpPr>
          <p:nvPr>
            <p:ph type="body" idx="1"/>
          </p:nvPr>
        </p:nvSpPr>
        <p:spPr bwMode="auto">
          <a:xfrm>
            <a:off x="914400" y="4368800"/>
            <a:ext cx="5029200" cy="4064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extLst>
      <p:ext uri="{BB962C8B-B14F-4D97-AF65-F5344CB8AC3E}">
        <p14:creationId xmlns:p14="http://schemas.microsoft.com/office/powerpoint/2010/main" val="103149105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1" kern="1200" dirty="0">
                <a:solidFill>
                  <a:schemeClr val="tx1"/>
                </a:solidFill>
                <a:effectLst/>
                <a:latin typeface="+mn-lt"/>
                <a:ea typeface="+mn-ea"/>
                <a:cs typeface="+mn-cs"/>
              </a:rPr>
              <a:t>One of my favorite things about programming is that we are all equal</a:t>
            </a:r>
            <a:r>
              <a:rPr lang="en-US" sz="1200" b="0" i="1" kern="1200" baseline="0" dirty="0">
                <a:solidFill>
                  <a:schemeClr val="tx1"/>
                </a:solidFill>
                <a:effectLst/>
                <a:latin typeface="+mn-lt"/>
                <a:ea typeface="+mn-ea"/>
                <a:cs typeface="+mn-cs"/>
              </a:rPr>
              <a:t> </a:t>
            </a:r>
            <a:r>
              <a:rPr lang="en-US" sz="1200" b="0" i="1" kern="1200" baseline="0" dirty="0" err="1">
                <a:solidFill>
                  <a:schemeClr val="tx1"/>
                </a:solidFill>
                <a:effectLst/>
                <a:latin typeface="+mn-lt"/>
                <a:ea typeface="+mn-ea"/>
                <a:cs typeface="+mn-cs"/>
              </a:rPr>
              <a:t>infront</a:t>
            </a:r>
            <a:r>
              <a:rPr lang="en-US" sz="1200" b="0" i="1" kern="1200" baseline="0" dirty="0">
                <a:solidFill>
                  <a:schemeClr val="tx1"/>
                </a:solidFill>
                <a:effectLst/>
                <a:latin typeface="+mn-lt"/>
                <a:ea typeface="+mn-ea"/>
                <a:cs typeface="+mn-cs"/>
              </a:rPr>
              <a:t> of </a:t>
            </a:r>
            <a:r>
              <a:rPr lang="en-US" sz="1200" b="0" i="1" kern="1200" baseline="0" dirty="0" err="1">
                <a:solidFill>
                  <a:schemeClr val="tx1"/>
                </a:solidFill>
                <a:effectLst/>
                <a:latin typeface="+mn-lt"/>
                <a:ea typeface="+mn-ea"/>
                <a:cs typeface="+mn-cs"/>
              </a:rPr>
              <a:t>Eclispe</a:t>
            </a:r>
            <a:r>
              <a:rPr lang="en-US" sz="1200" b="0" i="1" kern="1200" baseline="0" dirty="0">
                <a:solidFill>
                  <a:schemeClr val="tx1"/>
                </a:solidFill>
                <a:effectLst/>
                <a:latin typeface="+mn-lt"/>
                <a:ea typeface="+mn-ea"/>
                <a:cs typeface="+mn-cs"/>
              </a:rPr>
              <a:t>.</a:t>
            </a:r>
          </a:p>
          <a:p>
            <a:r>
              <a:rPr lang="en-US" sz="1200" b="0" i="1" kern="1200" baseline="0" dirty="0">
                <a:solidFill>
                  <a:schemeClr val="tx1"/>
                </a:solidFill>
                <a:effectLst/>
                <a:latin typeface="+mn-lt"/>
                <a:ea typeface="+mn-ea"/>
                <a:cs typeface="+mn-cs"/>
              </a:rPr>
              <a:t>Eclipse does not care your ethnicity, gender, orientation.</a:t>
            </a:r>
          </a:p>
          <a:p>
            <a:r>
              <a:rPr lang="en-US" sz="1200" b="0" i="1" kern="1200" baseline="0" dirty="0">
                <a:solidFill>
                  <a:schemeClr val="tx1"/>
                </a:solidFill>
                <a:effectLst/>
                <a:latin typeface="+mn-lt"/>
                <a:ea typeface="+mn-ea"/>
                <a:cs typeface="+mn-cs"/>
              </a:rPr>
              <a:t>That theme is part of the essence of CS106A.</a:t>
            </a:r>
            <a:endParaRPr lang="en-US" sz="1200" b="0" i="1" kern="1200" dirty="0">
              <a:solidFill>
                <a:schemeClr val="tx1"/>
              </a:solidFill>
              <a:effectLst/>
              <a:latin typeface="+mn-lt"/>
              <a:ea typeface="+mn-ea"/>
              <a:cs typeface="+mn-cs"/>
            </a:endParaRPr>
          </a:p>
          <a:p>
            <a:endParaRPr lang="en-US" sz="1200" b="0" i="1" kern="1200" dirty="0">
              <a:solidFill>
                <a:schemeClr val="tx1"/>
              </a:solidFill>
              <a:effectLst/>
              <a:latin typeface="+mn-lt"/>
              <a:ea typeface="+mn-ea"/>
              <a:cs typeface="+mn-cs"/>
            </a:endParaRPr>
          </a:p>
          <a:p>
            <a:r>
              <a:rPr lang="en-US" sz="1200" b="0" i="1" kern="1200" dirty="0">
                <a:solidFill>
                  <a:schemeClr val="tx1"/>
                </a:solidFill>
                <a:effectLst/>
                <a:latin typeface="+mn-lt"/>
                <a:ea typeface="+mn-ea"/>
                <a:cs typeface="+mn-cs"/>
              </a:rPr>
              <a:t>Last night Oprah talked about the new day that is on the horizon! CS too is having a new day</a:t>
            </a:r>
            <a:r>
              <a:rPr lang="en-US" sz="1200" b="0" i="1" kern="1200" baseline="0" dirty="0">
                <a:solidFill>
                  <a:schemeClr val="tx1"/>
                </a:solidFill>
                <a:effectLst/>
                <a:latin typeface="+mn-lt"/>
                <a:ea typeface="+mn-ea"/>
                <a:cs typeface="+mn-cs"/>
              </a:rPr>
              <a:t> and it is very exciting future for the phenomenal women and men sitting in this classroom.</a:t>
            </a:r>
            <a:endParaRPr lang="en-US" dirty="0"/>
          </a:p>
        </p:txBody>
      </p:sp>
      <p:sp>
        <p:nvSpPr>
          <p:cNvPr id="4" name="Slide Number Placeholder 3"/>
          <p:cNvSpPr>
            <a:spLocks noGrp="1"/>
          </p:cNvSpPr>
          <p:nvPr>
            <p:ph type="sldNum" sz="quarter" idx="10"/>
          </p:nvPr>
        </p:nvSpPr>
        <p:spPr/>
        <p:txBody>
          <a:bodyPr/>
          <a:lstStyle/>
          <a:p>
            <a:fld id="{4F70C917-C062-F348-A2C6-E8664B36AAFB}" type="slidenum">
              <a:rPr lang="en-US" smtClean="0"/>
              <a:t>85</a:t>
            </a:fld>
            <a:endParaRPr lang="en-US"/>
          </a:p>
        </p:txBody>
      </p:sp>
    </p:spTree>
    <p:extLst>
      <p:ext uri="{BB962C8B-B14F-4D97-AF65-F5344CB8AC3E}">
        <p14:creationId xmlns:p14="http://schemas.microsoft.com/office/powerpoint/2010/main" val="78571618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5A6C62C-AF94-8B42-AF39-302D6D4E3459}" type="slidenum">
              <a:rPr lang="en-US"/>
              <a:pPr/>
              <a:t>86</a:t>
            </a:fld>
            <a:endParaRPr lang="en-US"/>
          </a:p>
        </p:txBody>
      </p:sp>
      <p:sp>
        <p:nvSpPr>
          <p:cNvPr id="452610" name="Rectangle 2"/>
          <p:cNvSpPr>
            <a:spLocks noGrp="1" noRot="1" noChangeAspect="1" noChangeArrowheads="1"/>
          </p:cNvSpPr>
          <p:nvPr>
            <p:ph type="sldImg"/>
          </p:nvPr>
        </p:nvSpPr>
        <p:spPr bwMode="auto">
          <a:xfrm>
            <a:off x="1127125" y="711200"/>
            <a:ext cx="4603750" cy="3454400"/>
          </a:xfrm>
          <a:prstGeom prst="rect">
            <a:avLst/>
          </a:prstGeom>
          <a:solidFill>
            <a:srgbClr val="FFFFFF"/>
          </a:solidFill>
          <a:ln>
            <a:solidFill>
              <a:srgbClr val="000000"/>
            </a:solidFill>
            <a:miter lim="800000"/>
            <a:headEnd/>
            <a:tailEnd/>
          </a:ln>
        </p:spPr>
      </p:sp>
      <p:sp>
        <p:nvSpPr>
          <p:cNvPr id="452611" name="Rectangle 3"/>
          <p:cNvSpPr>
            <a:spLocks noGrp="1" noChangeArrowheads="1"/>
          </p:cNvSpPr>
          <p:nvPr>
            <p:ph type="body" idx="1"/>
          </p:nvPr>
        </p:nvSpPr>
        <p:spPr bwMode="auto">
          <a:xfrm>
            <a:off x="914400" y="4368800"/>
            <a:ext cx="5029200" cy="4064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extLst>
      <p:ext uri="{BB962C8B-B14F-4D97-AF65-F5344CB8AC3E}">
        <p14:creationId xmlns:p14="http://schemas.microsoft.com/office/powerpoint/2010/main" val="117603615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A2C7D37-D92C-0D48-9DBD-407E1F3838C8}" type="slidenum">
              <a:rPr lang="en-US"/>
              <a:pPr/>
              <a:t>87</a:t>
            </a:fld>
            <a:endParaRPr lang="en-US"/>
          </a:p>
        </p:txBody>
      </p:sp>
      <p:sp>
        <p:nvSpPr>
          <p:cNvPr id="450562" name="Rectangle 2"/>
          <p:cNvSpPr>
            <a:spLocks noGrp="1" noRot="1" noChangeAspect="1" noChangeArrowheads="1"/>
          </p:cNvSpPr>
          <p:nvPr>
            <p:ph type="sldImg"/>
          </p:nvPr>
        </p:nvSpPr>
        <p:spPr bwMode="auto">
          <a:xfrm>
            <a:off x="1127125" y="711200"/>
            <a:ext cx="4603750" cy="3454400"/>
          </a:xfrm>
          <a:prstGeom prst="rect">
            <a:avLst/>
          </a:prstGeom>
          <a:solidFill>
            <a:srgbClr val="FFFFFF"/>
          </a:solidFill>
          <a:ln>
            <a:solidFill>
              <a:srgbClr val="000000"/>
            </a:solidFill>
            <a:miter lim="800000"/>
            <a:headEnd/>
            <a:tailEnd/>
          </a:ln>
        </p:spPr>
      </p:sp>
      <p:sp>
        <p:nvSpPr>
          <p:cNvPr id="450563" name="Rectangle 3"/>
          <p:cNvSpPr>
            <a:spLocks noGrp="1" noChangeArrowheads="1"/>
          </p:cNvSpPr>
          <p:nvPr>
            <p:ph type="body" idx="1"/>
          </p:nvPr>
        </p:nvSpPr>
        <p:spPr bwMode="auto">
          <a:xfrm>
            <a:off x="914400" y="4368800"/>
            <a:ext cx="5029200" cy="4064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baseline="0" dirty="0"/>
          </a:p>
        </p:txBody>
      </p:sp>
    </p:spTree>
    <p:extLst>
      <p:ext uri="{BB962C8B-B14F-4D97-AF65-F5344CB8AC3E}">
        <p14:creationId xmlns:p14="http://schemas.microsoft.com/office/powerpoint/2010/main" val="160690841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46802942-AB1B-6C4A-918A-406454FD1B39}" type="slidenum">
              <a:rPr lang="en-US"/>
              <a:pPr/>
              <a:t>88</a:t>
            </a:fld>
            <a:endParaRPr lang="en-US"/>
          </a:p>
        </p:txBody>
      </p:sp>
      <p:sp>
        <p:nvSpPr>
          <p:cNvPr id="155649" name="Text Box 1"/>
          <p:cNvSpPr txBox="1">
            <a:spLocks noGrp="1" noRot="1" noChangeAspect="1" noChangeArrowheads="1"/>
          </p:cNvSpPr>
          <p:nvPr>
            <p:ph type="sldImg"/>
          </p:nvPr>
        </p:nvSpPr>
        <p:spPr bwMode="auto">
          <a:xfrm>
            <a:off x="1143000" y="693738"/>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sp>
      <p:sp>
        <p:nvSpPr>
          <p:cNvPr id="155650" name="Text Box 2"/>
          <p:cNvSpPr txBox="1">
            <a:spLocks noGrp="1" noChangeArrowheads="1"/>
          </p:cNvSpPr>
          <p:nvPr>
            <p:ph type="body" idx="1"/>
          </p:nvPr>
        </p:nvSpPr>
        <p:spPr bwMode="auto">
          <a:xfrm>
            <a:off x="686360" y="4342535"/>
            <a:ext cx="5486681" cy="4114511"/>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Tree>
    <p:extLst>
      <p:ext uri="{BB962C8B-B14F-4D97-AF65-F5344CB8AC3E}">
        <p14:creationId xmlns:p14="http://schemas.microsoft.com/office/powerpoint/2010/main" val="30980572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46802942-AB1B-6C4A-918A-406454FD1B39}" type="slidenum">
              <a:rPr lang="en-US"/>
              <a:pPr/>
              <a:t>16</a:t>
            </a:fld>
            <a:endParaRPr lang="en-US"/>
          </a:p>
        </p:txBody>
      </p:sp>
      <p:sp>
        <p:nvSpPr>
          <p:cNvPr id="155649" name="Text Box 1"/>
          <p:cNvSpPr txBox="1">
            <a:spLocks noGrp="1" noRot="1" noChangeAspect="1" noChangeArrowheads="1"/>
          </p:cNvSpPr>
          <p:nvPr>
            <p:ph type="sldImg"/>
          </p:nvPr>
        </p:nvSpPr>
        <p:spPr bwMode="auto">
          <a:xfrm>
            <a:off x="1143000" y="693738"/>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sp>
      <p:sp>
        <p:nvSpPr>
          <p:cNvPr id="155650" name="Text Box 2"/>
          <p:cNvSpPr txBox="1">
            <a:spLocks noGrp="1" noChangeArrowheads="1"/>
          </p:cNvSpPr>
          <p:nvPr>
            <p:ph type="body" idx="1"/>
          </p:nvPr>
        </p:nvSpPr>
        <p:spPr bwMode="auto">
          <a:xfrm>
            <a:off x="686360" y="4342535"/>
            <a:ext cx="5486681" cy="4114511"/>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Tree>
    <p:extLst>
      <p:ext uri="{BB962C8B-B14F-4D97-AF65-F5344CB8AC3E}">
        <p14:creationId xmlns:p14="http://schemas.microsoft.com/office/powerpoint/2010/main" val="434949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46802942-AB1B-6C4A-918A-406454FD1B39}" type="slidenum">
              <a:rPr lang="en-US"/>
              <a:pPr/>
              <a:t>17</a:t>
            </a:fld>
            <a:endParaRPr lang="en-US"/>
          </a:p>
        </p:txBody>
      </p:sp>
      <p:sp>
        <p:nvSpPr>
          <p:cNvPr id="155649" name="Text Box 1"/>
          <p:cNvSpPr txBox="1">
            <a:spLocks noGrp="1" noRot="1" noChangeAspect="1" noChangeArrowheads="1"/>
          </p:cNvSpPr>
          <p:nvPr>
            <p:ph type="sldImg"/>
          </p:nvPr>
        </p:nvSpPr>
        <p:spPr bwMode="auto">
          <a:xfrm>
            <a:off x="1143000" y="693738"/>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sp>
      <p:sp>
        <p:nvSpPr>
          <p:cNvPr id="155650" name="Text Box 2"/>
          <p:cNvSpPr txBox="1">
            <a:spLocks noGrp="1" noChangeArrowheads="1"/>
          </p:cNvSpPr>
          <p:nvPr>
            <p:ph type="body" idx="1"/>
          </p:nvPr>
        </p:nvSpPr>
        <p:spPr bwMode="auto">
          <a:xfrm>
            <a:off x="686360" y="4342535"/>
            <a:ext cx="5486681" cy="4114511"/>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Tree>
    <p:extLst>
      <p:ext uri="{BB962C8B-B14F-4D97-AF65-F5344CB8AC3E}">
        <p14:creationId xmlns:p14="http://schemas.microsoft.com/office/powerpoint/2010/main" val="2860777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84FD4B20-B29D-754E-B8E3-F0F55ACFC75F}" type="slidenum">
              <a:rPr lang="en-US" altLang="en-US"/>
              <a:pPr/>
              <a:t>18</a:t>
            </a:fld>
            <a:endParaRPr lang="en-US" altLang="en-US"/>
          </a:p>
        </p:txBody>
      </p:sp>
      <p:sp>
        <p:nvSpPr>
          <p:cNvPr id="100353" name="Text Box 1"/>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sp>
      <p:sp>
        <p:nvSpPr>
          <p:cNvPr id="100354" name="Text Box 2"/>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ltLang="en-US" dirty="0"/>
          </a:p>
        </p:txBody>
      </p:sp>
    </p:spTree>
    <p:extLst>
      <p:ext uri="{BB962C8B-B14F-4D97-AF65-F5344CB8AC3E}">
        <p14:creationId xmlns:p14="http://schemas.microsoft.com/office/powerpoint/2010/main" val="1375602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30375871-79E3-2746-9683-1953B4C22460}" type="datetimeFigureOut">
              <a:rPr lang="en-US" smtClean="0"/>
              <a:t>4/2/18</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8806843-1D85-4148-B746-DF7D94D9CB8C}" type="slidenum">
              <a:rPr lang="en-US" smtClean="0"/>
              <a:t>‹#›</a:t>
            </a:fld>
            <a:endParaRPr lang="en-US"/>
          </a:p>
        </p:txBody>
      </p:sp>
    </p:spTree>
    <p:extLst>
      <p:ext uri="{BB962C8B-B14F-4D97-AF65-F5344CB8AC3E}">
        <p14:creationId xmlns:p14="http://schemas.microsoft.com/office/powerpoint/2010/main" val="41834158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0375871-79E3-2746-9683-1953B4C22460}" type="datetimeFigureOut">
              <a:rPr lang="en-US" smtClean="0"/>
              <a:t>4/2/18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8806843-1D85-4148-B746-DF7D94D9CB8C}" type="slidenum">
              <a:rPr lang="en-US" smtClean="0"/>
              <a:t>‹#›</a:t>
            </a:fld>
            <a:endParaRPr lang="en-US"/>
          </a:p>
        </p:txBody>
      </p:sp>
    </p:spTree>
    <p:extLst>
      <p:ext uri="{BB962C8B-B14F-4D97-AF65-F5344CB8AC3E}">
        <p14:creationId xmlns:p14="http://schemas.microsoft.com/office/powerpoint/2010/main" val="29583405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0375871-79E3-2746-9683-1953B4C22460}" type="datetimeFigureOut">
              <a:rPr lang="en-US" smtClean="0"/>
              <a:t>4/2/18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8806843-1D85-4148-B746-DF7D94D9CB8C}" type="slidenum">
              <a:rPr lang="en-US" smtClean="0"/>
              <a:t>‹#›</a:t>
            </a:fld>
            <a:endParaRPr lang="en-US"/>
          </a:p>
        </p:txBody>
      </p:sp>
    </p:spTree>
    <p:extLst>
      <p:ext uri="{BB962C8B-B14F-4D97-AF65-F5344CB8AC3E}">
        <p14:creationId xmlns:p14="http://schemas.microsoft.com/office/powerpoint/2010/main" val="12802164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00201"/>
            <a:ext cx="8229600" cy="45259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CCD22D-62C3-4F29-8493-06C9B0E7A317}" type="slidenum">
              <a:rPr lang="en-US" smtClean="0"/>
              <a:t>‹#›</a:t>
            </a:fld>
            <a:endParaRPr lang="en-US"/>
          </a:p>
        </p:txBody>
      </p:sp>
    </p:spTree>
    <p:extLst>
      <p:ext uri="{BB962C8B-B14F-4D97-AF65-F5344CB8AC3E}">
        <p14:creationId xmlns:p14="http://schemas.microsoft.com/office/powerpoint/2010/main" val="17425151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0375871-79E3-2746-9683-1953B4C22460}" type="datetimeFigureOut">
              <a:rPr lang="en-US" smtClean="0"/>
              <a:t>4/2/18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8806843-1D85-4148-B746-DF7D94D9CB8C}" type="slidenum">
              <a:rPr lang="en-US" smtClean="0"/>
              <a:t>‹#›</a:t>
            </a:fld>
            <a:endParaRPr lang="en-US"/>
          </a:p>
        </p:txBody>
      </p:sp>
    </p:spTree>
    <p:extLst>
      <p:ext uri="{BB962C8B-B14F-4D97-AF65-F5344CB8AC3E}">
        <p14:creationId xmlns:p14="http://schemas.microsoft.com/office/powerpoint/2010/main" val="37026426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0375871-79E3-2746-9683-1953B4C22460}" type="datetimeFigureOut">
              <a:rPr lang="en-US" smtClean="0"/>
              <a:t>4/2/18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8806843-1D85-4148-B746-DF7D94D9CB8C}" type="slidenum">
              <a:rPr lang="en-US" smtClean="0"/>
              <a:t>‹#›</a:t>
            </a:fld>
            <a:endParaRPr lang="en-US"/>
          </a:p>
        </p:txBody>
      </p:sp>
    </p:spTree>
    <p:extLst>
      <p:ext uri="{BB962C8B-B14F-4D97-AF65-F5344CB8AC3E}">
        <p14:creationId xmlns:p14="http://schemas.microsoft.com/office/powerpoint/2010/main" val="21594421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0375871-79E3-2746-9683-1953B4C22460}" type="datetimeFigureOut">
              <a:rPr lang="en-US" smtClean="0"/>
              <a:t>4/2/18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8806843-1D85-4148-B746-DF7D94D9CB8C}" type="slidenum">
              <a:rPr lang="en-US" smtClean="0"/>
              <a:t>‹#›</a:t>
            </a:fld>
            <a:endParaRPr lang="en-US"/>
          </a:p>
        </p:txBody>
      </p:sp>
    </p:spTree>
    <p:extLst>
      <p:ext uri="{BB962C8B-B14F-4D97-AF65-F5344CB8AC3E}">
        <p14:creationId xmlns:p14="http://schemas.microsoft.com/office/powerpoint/2010/main" val="10255708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0375871-79E3-2746-9683-1953B4C22460}" type="datetimeFigureOut">
              <a:rPr lang="en-US" smtClean="0"/>
              <a:t>4/2/18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8806843-1D85-4148-B746-DF7D94D9CB8C}" type="slidenum">
              <a:rPr lang="en-US" smtClean="0"/>
              <a:t>‹#›</a:t>
            </a:fld>
            <a:endParaRPr lang="en-US"/>
          </a:p>
        </p:txBody>
      </p:sp>
    </p:spTree>
    <p:extLst>
      <p:ext uri="{BB962C8B-B14F-4D97-AF65-F5344CB8AC3E}">
        <p14:creationId xmlns:p14="http://schemas.microsoft.com/office/powerpoint/2010/main" val="16787591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0375871-79E3-2746-9683-1953B4C22460}" type="datetimeFigureOut">
              <a:rPr lang="en-US" smtClean="0"/>
              <a:t>4/2/18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8806843-1D85-4148-B746-DF7D94D9CB8C}" type="slidenum">
              <a:rPr lang="en-US" smtClean="0"/>
              <a:t>‹#›</a:t>
            </a:fld>
            <a:endParaRPr lang="en-US"/>
          </a:p>
        </p:txBody>
      </p:sp>
    </p:spTree>
    <p:extLst>
      <p:ext uri="{BB962C8B-B14F-4D97-AF65-F5344CB8AC3E}">
        <p14:creationId xmlns:p14="http://schemas.microsoft.com/office/powerpoint/2010/main" val="9119020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0375871-79E3-2746-9683-1953B4C22460}" type="datetimeFigureOut">
              <a:rPr lang="en-US" smtClean="0"/>
              <a:t>4/2/18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8806843-1D85-4148-B746-DF7D94D9CB8C}" type="slidenum">
              <a:rPr lang="en-US" smtClean="0"/>
              <a:t>‹#›</a:t>
            </a:fld>
            <a:endParaRPr lang="en-US"/>
          </a:p>
        </p:txBody>
      </p:sp>
    </p:spTree>
    <p:extLst>
      <p:ext uri="{BB962C8B-B14F-4D97-AF65-F5344CB8AC3E}">
        <p14:creationId xmlns:p14="http://schemas.microsoft.com/office/powerpoint/2010/main" val="4626138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0375871-79E3-2746-9683-1953B4C22460}" type="datetimeFigureOut">
              <a:rPr lang="en-US" smtClean="0"/>
              <a:t>4/2/18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8806843-1D85-4148-B746-DF7D94D9CB8C}" type="slidenum">
              <a:rPr lang="en-US" smtClean="0"/>
              <a:t>‹#›</a:t>
            </a:fld>
            <a:endParaRPr lang="en-US"/>
          </a:p>
        </p:txBody>
      </p:sp>
    </p:spTree>
    <p:extLst>
      <p:ext uri="{BB962C8B-B14F-4D97-AF65-F5344CB8AC3E}">
        <p14:creationId xmlns:p14="http://schemas.microsoft.com/office/powerpoint/2010/main" val="30089418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0375871-79E3-2746-9683-1953B4C22460}" type="datetimeFigureOut">
              <a:rPr lang="en-US" smtClean="0"/>
              <a:t>4/2/18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8806843-1D85-4148-B746-DF7D94D9CB8C}" type="slidenum">
              <a:rPr lang="en-US" smtClean="0"/>
              <a:t>‹#›</a:t>
            </a:fld>
            <a:endParaRPr lang="en-US"/>
          </a:p>
        </p:txBody>
      </p:sp>
    </p:spTree>
    <p:extLst>
      <p:ext uri="{BB962C8B-B14F-4D97-AF65-F5344CB8AC3E}">
        <p14:creationId xmlns:p14="http://schemas.microsoft.com/office/powerpoint/2010/main" val="27935534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0375871-79E3-2746-9683-1953B4C22460}" type="datetimeFigureOut">
              <a:rPr lang="en-US" smtClean="0"/>
              <a:t>4/2/18</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8806843-1D85-4148-B746-DF7D94D9CB8C}" type="slidenum">
              <a:rPr lang="en-US" smtClean="0"/>
              <a:t>‹#›</a:t>
            </a:fld>
            <a:endParaRPr lang="en-US"/>
          </a:p>
        </p:txBody>
      </p:sp>
      <p:pic>
        <p:nvPicPr>
          <p:cNvPr id="7" name="Picture 4" descr="C:\Users\Chris\University\Teaching\cs221\WWW\slides\img\stanford.png"/>
          <p:cNvPicPr>
            <a:picLocks noChangeAspect="1" noChangeArrowheads="1"/>
          </p:cNvPicPr>
          <p:nvPr userDrawn="1"/>
        </p:nvPicPr>
        <p:blipFill>
          <a:blip r:embed="rId14" cstate="screen">
            <a:extLst>
              <a:ext uri="{28A0092B-C50C-407E-A947-70E740481C1C}">
                <a14:useLocalDpi xmlns:a14="http://schemas.microsoft.com/office/drawing/2010/main"/>
              </a:ext>
            </a:extLst>
          </a:blip>
          <a:srcRect/>
          <a:stretch>
            <a:fillRect/>
          </a:stretch>
        </p:blipFill>
        <p:spPr bwMode="auto">
          <a:xfrm>
            <a:off x="8204775" y="5920797"/>
            <a:ext cx="908052" cy="906030"/>
          </a:xfrm>
          <a:prstGeom prst="rect">
            <a:avLst/>
          </a:prstGeom>
          <a:noFill/>
          <a:extLst>
            <a:ext uri="{909E8E84-426E-40dd-AFC4-6F175D3DCCD1}">
              <a14:hiddenFill xmlns:a14="http://schemas.microsoft.com/office/drawing/2010/main" xmlns="">
                <a:solidFill>
                  <a:srgbClr val="FFFFFF"/>
                </a:solidFill>
              </a14:hiddenFill>
            </a:ext>
          </a:extLst>
        </p:spPr>
      </p:pic>
      <p:sp>
        <p:nvSpPr>
          <p:cNvPr id="8" name="TextBox 7"/>
          <p:cNvSpPr txBox="1"/>
          <p:nvPr userDrawn="1"/>
        </p:nvSpPr>
        <p:spPr>
          <a:xfrm>
            <a:off x="2862974" y="6488668"/>
            <a:ext cx="3418052" cy="369332"/>
          </a:xfrm>
          <a:prstGeom prst="rect">
            <a:avLst/>
          </a:prstGeom>
          <a:noFill/>
        </p:spPr>
        <p:txBody>
          <a:bodyPr wrap="none" rtlCol="0">
            <a:spAutoFit/>
          </a:bodyPr>
          <a:lstStyle/>
          <a:p>
            <a:r>
              <a:rPr lang="en-US">
                <a:solidFill>
                  <a:schemeClr val="bg1">
                    <a:lumMod val="65000"/>
                  </a:schemeClr>
                </a:solidFill>
                <a:latin typeface="+mj-lt"/>
              </a:rPr>
              <a:t>Piech, CS106A</a:t>
            </a:r>
            <a:r>
              <a:rPr lang="en-US" dirty="0">
                <a:solidFill>
                  <a:schemeClr val="bg1">
                    <a:lumMod val="65000"/>
                  </a:schemeClr>
                </a:solidFill>
                <a:latin typeface="+mj-lt"/>
              </a:rPr>
              <a:t>,</a:t>
            </a:r>
            <a:r>
              <a:rPr lang="en-US" baseline="0" dirty="0">
                <a:solidFill>
                  <a:schemeClr val="bg1">
                    <a:lumMod val="65000"/>
                  </a:schemeClr>
                </a:solidFill>
                <a:latin typeface="+mj-lt"/>
              </a:rPr>
              <a:t> Stanford University</a:t>
            </a:r>
            <a:endParaRPr lang="en-US" dirty="0">
              <a:solidFill>
                <a:schemeClr val="bg1">
                  <a:lumMod val="65000"/>
                </a:schemeClr>
              </a:solidFill>
              <a:latin typeface="+mj-lt"/>
            </a:endParaRPr>
          </a:p>
        </p:txBody>
      </p:sp>
    </p:spTree>
    <p:extLst>
      <p:ext uri="{BB962C8B-B14F-4D97-AF65-F5344CB8AC3E}">
        <p14:creationId xmlns:p14="http://schemas.microsoft.com/office/powerpoint/2010/main" val="131662750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2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21.jpeg"/></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3.tiff"/><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emf"/><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1.jpeg"/></Relationships>
</file>

<file path=ppt/slides/_rels/slide3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3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34.tiff"/></Relationships>
</file>

<file path=ppt/slides/_rels/slide3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3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4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4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4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5.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5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5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5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5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5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5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5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5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5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2" Type="http://schemas.openxmlformats.org/officeDocument/2006/relationships/image" Target="../media/image43.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8.png"/></Relationships>
</file>

<file path=ppt/slides/_rels/slide80.xml.rels><?xml version="1.0" encoding="UTF-8" standalone="yes"?>
<Relationships xmlns="http://schemas.openxmlformats.org/package/2006/relationships"><Relationship Id="rId2" Type="http://schemas.openxmlformats.org/officeDocument/2006/relationships/image" Target="../media/image44.tiff"/><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026" name="Picture 2" descr="C:\Users\Chris\University\Teaching\cs221\WWW\slides\img\wallE.jpg"/>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18821" y="-1"/>
            <a:ext cx="9391552" cy="6848007"/>
          </a:xfrm>
          <a:prstGeom prst="rect">
            <a:avLst/>
          </a:prstGeom>
          <a:noFill/>
          <a:extLst>
            <a:ext uri="{909E8E84-426E-40dd-AFC4-6F175D3DCCD1}">
              <a14:hiddenFill xmlns:a14="http://schemas.microsoft.com/office/drawing/2010/main" xmlns="">
                <a:solidFill>
                  <a:srgbClr val="FFFFFF"/>
                </a:solidFill>
              </a14:hiddenFill>
            </a:ext>
          </a:extLst>
        </p:spPr>
      </p:pic>
      <p:sp>
        <p:nvSpPr>
          <p:cNvPr id="5" name="Rectangle 2"/>
          <p:cNvSpPr txBox="1">
            <a:spLocks noChangeArrowheads="1"/>
          </p:cNvSpPr>
          <p:nvPr/>
        </p:nvSpPr>
        <p:spPr>
          <a:xfrm>
            <a:off x="990600" y="4038600"/>
            <a:ext cx="7391399" cy="2133601"/>
          </a:xfrm>
          <a:prstGeom prst="rect">
            <a:avLst/>
          </a:prstGeom>
          <a:solidFill>
            <a:schemeClr val="accent1">
              <a:lumMod val="20000"/>
              <a:lumOff val="80000"/>
              <a:alpha val="60000"/>
            </a:schemeClr>
          </a:solidFill>
          <a:ln w="38100" cap="flat" cmpd="sng" algn="ctr">
            <a:solidFill>
              <a:srgbClr val="0000FF"/>
            </a:solidFill>
            <a:prstDash val="solid"/>
          </a:ln>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9144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a:solidFill>
                  <a:schemeClr val="tx1"/>
                </a:solidFill>
                <a:latin typeface="Century Gothic"/>
                <a:cs typeface="Century Gothic"/>
              </a:rPr>
              <a:t>CS106A: Programming Methodologies</a:t>
            </a:r>
          </a:p>
        </p:txBody>
      </p:sp>
      <p:pic>
        <p:nvPicPr>
          <p:cNvPr id="1028" name="Picture 4" descr="C:\Users\Chris\University\Teaching\cs221\WWW\slides\img\stanford.png"/>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5791200" y="304800"/>
            <a:ext cx="2383383" cy="2378075"/>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16274465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a:solidFill>
                  <a:schemeClr val="tx1"/>
                </a:solidFill>
                <a:latin typeface="Century Gothic"/>
                <a:cs typeface="Century Gothic"/>
              </a:rPr>
              <a:t>Office Hours</a:t>
            </a:r>
          </a:p>
        </p:txBody>
      </p:sp>
      <p:pic>
        <p:nvPicPr>
          <p:cNvPr id="3" name="Picture 2"/>
          <p:cNvPicPr>
            <a:picLocks noChangeAspect="1"/>
          </p:cNvPicPr>
          <p:nvPr/>
        </p:nvPicPr>
        <p:blipFill>
          <a:blip r:embed="rId2"/>
          <a:stretch>
            <a:fillRect/>
          </a:stretch>
        </p:blipFill>
        <p:spPr>
          <a:xfrm>
            <a:off x="1296786" y="1061250"/>
            <a:ext cx="6740698" cy="4497309"/>
          </a:xfrm>
          <a:prstGeom prst="rect">
            <a:avLst/>
          </a:prstGeom>
        </p:spPr>
      </p:pic>
      <p:sp>
        <p:nvSpPr>
          <p:cNvPr id="5" name="TextBox 4"/>
          <p:cNvSpPr txBox="1"/>
          <p:nvPr/>
        </p:nvSpPr>
        <p:spPr>
          <a:xfrm>
            <a:off x="631767" y="5685906"/>
            <a:ext cx="8257277" cy="830997"/>
          </a:xfrm>
          <a:prstGeom prst="rect">
            <a:avLst/>
          </a:prstGeom>
          <a:noFill/>
        </p:spPr>
        <p:txBody>
          <a:bodyPr wrap="square" rtlCol="0">
            <a:spAutoFit/>
          </a:bodyPr>
          <a:lstStyle/>
          <a:p>
            <a:pPr algn="ctr"/>
            <a:r>
              <a:rPr lang="en-US" sz="2400" dirty="0" err="1"/>
              <a:t>LaIR</a:t>
            </a:r>
            <a:r>
              <a:rPr lang="en-US" sz="2400" dirty="0"/>
              <a:t>: 7pm until 11pm Sunday through Thursday </a:t>
            </a:r>
          </a:p>
          <a:p>
            <a:pPr algn="ctr"/>
            <a:r>
              <a:rPr lang="en-US" sz="2400" dirty="0"/>
              <a:t>(starting next Sunday)</a:t>
            </a:r>
          </a:p>
        </p:txBody>
      </p:sp>
    </p:spTree>
    <p:extLst>
      <p:ext uri="{BB962C8B-B14F-4D97-AF65-F5344CB8AC3E}">
        <p14:creationId xmlns:p14="http://schemas.microsoft.com/office/powerpoint/2010/main" val="20004333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2547" name="Rectangle 3"/>
          <p:cNvSpPr>
            <a:spLocks noGrp="1" noChangeAspect="1" noChangeArrowheads="1"/>
          </p:cNvSpPr>
          <p:nvPr>
            <p:ph idx="1"/>
          </p:nvPr>
        </p:nvSpPr>
        <p:spPr>
          <a:xfrm>
            <a:off x="450850" y="1168400"/>
            <a:ext cx="8153400" cy="889000"/>
          </a:xfrm>
          <a:noFill/>
          <a:ln/>
        </p:spPr>
        <p:txBody>
          <a:bodyPr/>
          <a:lstStyle/>
          <a:p>
            <a:pPr marL="0" indent="0" algn="just">
              <a:lnSpc>
                <a:spcPct val="85000"/>
              </a:lnSpc>
              <a:spcBef>
                <a:spcPct val="0"/>
              </a:spcBef>
              <a:spcAft>
                <a:spcPct val="20000"/>
              </a:spcAft>
              <a:buNone/>
            </a:pPr>
            <a:r>
              <a:rPr lang="en-US" sz="2400" dirty="0"/>
              <a:t>Functionality and style grades for the assignments use the following scale:</a:t>
            </a:r>
          </a:p>
        </p:txBody>
      </p:sp>
      <p:grpSp>
        <p:nvGrpSpPr>
          <p:cNvPr id="492580" name="Group 36"/>
          <p:cNvGrpSpPr>
            <a:grpSpLocks/>
          </p:cNvGrpSpPr>
          <p:nvPr/>
        </p:nvGrpSpPr>
        <p:grpSpPr bwMode="auto">
          <a:xfrm>
            <a:off x="1295400" y="3200400"/>
            <a:ext cx="7162800" cy="457200"/>
            <a:chOff x="816" y="2016"/>
            <a:chExt cx="4512" cy="288"/>
          </a:xfrm>
        </p:grpSpPr>
        <p:grpSp>
          <p:nvGrpSpPr>
            <p:cNvPr id="492560" name="Group 16"/>
            <p:cNvGrpSpPr>
              <a:grpSpLocks/>
            </p:cNvGrpSpPr>
            <p:nvPr/>
          </p:nvGrpSpPr>
          <p:grpSpPr bwMode="auto">
            <a:xfrm>
              <a:off x="816" y="2099"/>
              <a:ext cx="379" cy="155"/>
              <a:chOff x="816" y="2151"/>
              <a:chExt cx="379" cy="155"/>
            </a:xfrm>
          </p:grpSpPr>
          <p:pic>
            <p:nvPicPr>
              <p:cNvPr id="492551" name="Picture 7" descr="check"/>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816" y="2151"/>
                <a:ext cx="190" cy="153"/>
              </a:xfrm>
              <a:prstGeom prst="rect">
                <a:avLst/>
              </a:prstGeom>
              <a:noFill/>
            </p:spPr>
          </p:pic>
          <p:pic>
            <p:nvPicPr>
              <p:cNvPr id="492556" name="Picture 12" descr="plus"/>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1040" y="2151"/>
                <a:ext cx="155" cy="155"/>
              </a:xfrm>
              <a:prstGeom prst="rect">
                <a:avLst/>
              </a:prstGeom>
              <a:noFill/>
            </p:spPr>
          </p:pic>
        </p:grpSp>
        <p:sp>
          <p:nvSpPr>
            <p:cNvPr id="492571" name="Text Box 27"/>
            <p:cNvSpPr txBox="1">
              <a:spLocks noChangeArrowheads="1"/>
            </p:cNvSpPr>
            <p:nvPr/>
          </p:nvSpPr>
          <p:spPr bwMode="auto">
            <a:xfrm>
              <a:off x="1440" y="2016"/>
              <a:ext cx="3888" cy="288"/>
            </a:xfrm>
            <a:prstGeom prst="rect">
              <a:avLst/>
            </a:prstGeom>
            <a:noFill/>
            <a:ln w="9525">
              <a:noFill/>
              <a:miter lim="800000"/>
              <a:headEnd/>
              <a:tailEnd/>
            </a:ln>
            <a:effectLst/>
          </p:spPr>
          <p:txBody>
            <a:bodyPr>
              <a:prstTxWarp prst="textNoShape">
                <a:avLst/>
              </a:prstTxWarp>
              <a:spAutoFit/>
            </a:bodyPr>
            <a:lstStyle/>
            <a:p>
              <a:r>
                <a:rPr lang="en-US" dirty="0"/>
                <a:t>Satisfies all requirements of the assignment.</a:t>
              </a:r>
            </a:p>
          </p:txBody>
        </p:sp>
      </p:grpSp>
      <p:grpSp>
        <p:nvGrpSpPr>
          <p:cNvPr id="492581" name="Group 37"/>
          <p:cNvGrpSpPr>
            <a:grpSpLocks/>
          </p:cNvGrpSpPr>
          <p:nvPr/>
        </p:nvGrpSpPr>
        <p:grpSpPr bwMode="auto">
          <a:xfrm>
            <a:off x="1295400" y="3733800"/>
            <a:ext cx="7543800" cy="457200"/>
            <a:chOff x="816" y="2352"/>
            <a:chExt cx="4752" cy="288"/>
          </a:xfrm>
        </p:grpSpPr>
        <p:pic>
          <p:nvPicPr>
            <p:cNvPr id="492554" name="Picture 10" descr="check"/>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816" y="2432"/>
              <a:ext cx="190" cy="153"/>
            </a:xfrm>
            <a:prstGeom prst="rect">
              <a:avLst/>
            </a:prstGeom>
            <a:noFill/>
          </p:spPr>
        </p:pic>
        <p:sp>
          <p:nvSpPr>
            <p:cNvPr id="492572" name="Text Box 28"/>
            <p:cNvSpPr txBox="1">
              <a:spLocks noChangeArrowheads="1"/>
            </p:cNvSpPr>
            <p:nvPr/>
          </p:nvSpPr>
          <p:spPr bwMode="auto">
            <a:xfrm>
              <a:off x="1440" y="2352"/>
              <a:ext cx="4128" cy="288"/>
            </a:xfrm>
            <a:prstGeom prst="rect">
              <a:avLst/>
            </a:prstGeom>
            <a:noFill/>
            <a:ln w="9525">
              <a:noFill/>
              <a:miter lim="800000"/>
              <a:headEnd/>
              <a:tailEnd/>
            </a:ln>
            <a:effectLst/>
          </p:spPr>
          <p:txBody>
            <a:bodyPr>
              <a:prstTxWarp prst="textNoShape">
                <a:avLst/>
              </a:prstTxWarp>
              <a:spAutoFit/>
            </a:bodyPr>
            <a:lstStyle/>
            <a:p>
              <a:r>
                <a:rPr lang="en-US"/>
                <a:t>Meets most requirements, but with some problems.</a:t>
              </a:r>
            </a:p>
          </p:txBody>
        </p:sp>
      </p:grpSp>
      <p:grpSp>
        <p:nvGrpSpPr>
          <p:cNvPr id="492582" name="Group 38"/>
          <p:cNvGrpSpPr>
            <a:grpSpLocks/>
          </p:cNvGrpSpPr>
          <p:nvPr/>
        </p:nvGrpSpPr>
        <p:grpSpPr bwMode="auto">
          <a:xfrm>
            <a:off x="1295400" y="4267200"/>
            <a:ext cx="7162800" cy="457200"/>
            <a:chOff x="816" y="2688"/>
            <a:chExt cx="4512" cy="288"/>
          </a:xfrm>
        </p:grpSpPr>
        <p:grpSp>
          <p:nvGrpSpPr>
            <p:cNvPr id="492561" name="Group 17"/>
            <p:cNvGrpSpPr>
              <a:grpSpLocks/>
            </p:cNvGrpSpPr>
            <p:nvPr/>
          </p:nvGrpSpPr>
          <p:grpSpPr bwMode="auto">
            <a:xfrm>
              <a:off x="816" y="2772"/>
              <a:ext cx="374" cy="153"/>
              <a:chOff x="816" y="2553"/>
              <a:chExt cx="374" cy="153"/>
            </a:xfrm>
          </p:grpSpPr>
          <p:pic>
            <p:nvPicPr>
              <p:cNvPr id="492555" name="Picture 11" descr="check"/>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816" y="2553"/>
                <a:ext cx="190" cy="153"/>
              </a:xfrm>
              <a:prstGeom prst="rect">
                <a:avLst/>
              </a:prstGeom>
              <a:noFill/>
            </p:spPr>
          </p:pic>
          <p:pic>
            <p:nvPicPr>
              <p:cNvPr id="492559" name="Picture 15" descr="minus"/>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1040" y="2609"/>
                <a:ext cx="150" cy="39"/>
              </a:xfrm>
              <a:prstGeom prst="rect">
                <a:avLst/>
              </a:prstGeom>
              <a:noFill/>
            </p:spPr>
          </p:pic>
        </p:grpSp>
        <p:sp>
          <p:nvSpPr>
            <p:cNvPr id="492573" name="Text Box 29"/>
            <p:cNvSpPr txBox="1">
              <a:spLocks noChangeArrowheads="1"/>
            </p:cNvSpPr>
            <p:nvPr/>
          </p:nvSpPr>
          <p:spPr bwMode="auto">
            <a:xfrm>
              <a:off x="1440" y="2688"/>
              <a:ext cx="3888" cy="288"/>
            </a:xfrm>
            <a:prstGeom prst="rect">
              <a:avLst/>
            </a:prstGeom>
            <a:noFill/>
            <a:ln w="9525">
              <a:noFill/>
              <a:miter lim="800000"/>
              <a:headEnd/>
              <a:tailEnd/>
            </a:ln>
            <a:effectLst/>
          </p:spPr>
          <p:txBody>
            <a:bodyPr>
              <a:prstTxWarp prst="textNoShape">
                <a:avLst/>
              </a:prstTxWarp>
              <a:spAutoFit/>
            </a:bodyPr>
            <a:lstStyle/>
            <a:p>
              <a:r>
                <a:rPr lang="en-US" dirty="0"/>
                <a:t>Has more serious problems.</a:t>
              </a:r>
            </a:p>
          </p:txBody>
        </p:sp>
      </p:grpSp>
      <p:grpSp>
        <p:nvGrpSpPr>
          <p:cNvPr id="492583" name="Group 39"/>
          <p:cNvGrpSpPr>
            <a:grpSpLocks/>
          </p:cNvGrpSpPr>
          <p:nvPr/>
        </p:nvGrpSpPr>
        <p:grpSpPr bwMode="auto">
          <a:xfrm>
            <a:off x="1295400" y="4800600"/>
            <a:ext cx="7162800" cy="457200"/>
            <a:chOff x="816" y="3024"/>
            <a:chExt cx="4512" cy="288"/>
          </a:xfrm>
        </p:grpSpPr>
        <p:pic>
          <p:nvPicPr>
            <p:cNvPr id="492562" name="Picture 18" descr="minus"/>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816" y="3151"/>
              <a:ext cx="150" cy="39"/>
            </a:xfrm>
            <a:prstGeom prst="rect">
              <a:avLst/>
            </a:prstGeom>
            <a:noFill/>
          </p:spPr>
        </p:pic>
        <p:sp>
          <p:nvSpPr>
            <p:cNvPr id="492574" name="Text Box 30"/>
            <p:cNvSpPr txBox="1">
              <a:spLocks noChangeArrowheads="1"/>
            </p:cNvSpPr>
            <p:nvPr/>
          </p:nvSpPr>
          <p:spPr bwMode="auto">
            <a:xfrm>
              <a:off x="1440" y="3024"/>
              <a:ext cx="3888" cy="288"/>
            </a:xfrm>
            <a:prstGeom prst="rect">
              <a:avLst/>
            </a:prstGeom>
            <a:noFill/>
            <a:ln w="9525">
              <a:noFill/>
              <a:miter lim="800000"/>
              <a:headEnd/>
              <a:tailEnd/>
            </a:ln>
            <a:effectLst/>
          </p:spPr>
          <p:txBody>
            <a:bodyPr>
              <a:prstTxWarp prst="textNoShape">
                <a:avLst/>
              </a:prstTxWarp>
              <a:spAutoFit/>
            </a:bodyPr>
            <a:lstStyle/>
            <a:p>
              <a:r>
                <a:rPr lang="en-US" dirty="0"/>
                <a:t>Is even worse than that.</a:t>
              </a:r>
            </a:p>
          </p:txBody>
        </p:sp>
      </p:grpSp>
      <p:grpSp>
        <p:nvGrpSpPr>
          <p:cNvPr id="492584" name="Group 40"/>
          <p:cNvGrpSpPr>
            <a:grpSpLocks/>
          </p:cNvGrpSpPr>
          <p:nvPr/>
        </p:nvGrpSpPr>
        <p:grpSpPr bwMode="auto">
          <a:xfrm>
            <a:off x="1295400" y="5334007"/>
            <a:ext cx="7162800" cy="369888"/>
            <a:chOff x="816" y="3360"/>
            <a:chExt cx="4512" cy="233"/>
          </a:xfrm>
        </p:grpSpPr>
        <p:grpSp>
          <p:nvGrpSpPr>
            <p:cNvPr id="492569" name="Group 25"/>
            <p:cNvGrpSpPr>
              <a:grpSpLocks/>
            </p:cNvGrpSpPr>
            <p:nvPr/>
          </p:nvGrpSpPr>
          <p:grpSpPr bwMode="auto">
            <a:xfrm>
              <a:off x="816" y="3481"/>
              <a:ext cx="336" cy="39"/>
              <a:chOff x="816" y="3216"/>
              <a:chExt cx="336" cy="39"/>
            </a:xfrm>
          </p:grpSpPr>
          <p:pic>
            <p:nvPicPr>
              <p:cNvPr id="492563" name="Picture 19" descr="minus"/>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816" y="3216"/>
                <a:ext cx="150" cy="39"/>
              </a:xfrm>
              <a:prstGeom prst="rect">
                <a:avLst/>
              </a:prstGeom>
              <a:noFill/>
            </p:spPr>
          </p:pic>
          <p:pic>
            <p:nvPicPr>
              <p:cNvPr id="492564" name="Picture 20" descr="minus"/>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1002" y="3216"/>
                <a:ext cx="150" cy="39"/>
              </a:xfrm>
              <a:prstGeom prst="rect">
                <a:avLst/>
              </a:prstGeom>
              <a:noFill/>
            </p:spPr>
          </p:pic>
        </p:grpSp>
        <p:sp>
          <p:nvSpPr>
            <p:cNvPr id="492575" name="Text Box 31"/>
            <p:cNvSpPr txBox="1">
              <a:spLocks noChangeArrowheads="1"/>
            </p:cNvSpPr>
            <p:nvPr/>
          </p:nvSpPr>
          <p:spPr bwMode="auto">
            <a:xfrm>
              <a:off x="1440" y="3360"/>
              <a:ext cx="3888" cy="233"/>
            </a:xfrm>
            <a:prstGeom prst="rect">
              <a:avLst/>
            </a:prstGeom>
            <a:noFill/>
            <a:ln w="9525">
              <a:noFill/>
              <a:miter lim="800000"/>
              <a:headEnd/>
              <a:tailEnd/>
            </a:ln>
            <a:effectLst/>
          </p:spPr>
          <p:txBody>
            <a:bodyPr>
              <a:prstTxWarp prst="textNoShape">
                <a:avLst/>
              </a:prstTxWarp>
              <a:spAutoFit/>
            </a:bodyPr>
            <a:lstStyle/>
            <a:p>
              <a:r>
                <a:rPr lang="en-US" dirty="0"/>
                <a:t>Better than nothing.</a:t>
              </a:r>
            </a:p>
          </p:txBody>
        </p:sp>
      </p:grpSp>
      <p:grpSp>
        <p:nvGrpSpPr>
          <p:cNvPr id="492579" name="Group 35"/>
          <p:cNvGrpSpPr>
            <a:grpSpLocks/>
          </p:cNvGrpSpPr>
          <p:nvPr/>
        </p:nvGrpSpPr>
        <p:grpSpPr bwMode="auto">
          <a:xfrm>
            <a:off x="1295400" y="2667000"/>
            <a:ext cx="7162800" cy="457200"/>
            <a:chOff x="816" y="1680"/>
            <a:chExt cx="4512" cy="288"/>
          </a:xfrm>
        </p:grpSpPr>
        <p:pic>
          <p:nvPicPr>
            <p:cNvPr id="492565" name="Picture 21" descr="plus"/>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816" y="1749"/>
              <a:ext cx="155" cy="155"/>
            </a:xfrm>
            <a:prstGeom prst="rect">
              <a:avLst/>
            </a:prstGeom>
            <a:noFill/>
          </p:spPr>
        </p:pic>
        <p:sp>
          <p:nvSpPr>
            <p:cNvPr id="492576" name="Text Box 32"/>
            <p:cNvSpPr txBox="1">
              <a:spLocks noChangeArrowheads="1"/>
            </p:cNvSpPr>
            <p:nvPr/>
          </p:nvSpPr>
          <p:spPr bwMode="auto">
            <a:xfrm>
              <a:off x="1440" y="1680"/>
              <a:ext cx="3888" cy="288"/>
            </a:xfrm>
            <a:prstGeom prst="rect">
              <a:avLst/>
            </a:prstGeom>
            <a:noFill/>
            <a:ln w="9525">
              <a:noFill/>
              <a:miter lim="800000"/>
              <a:headEnd/>
              <a:tailEnd/>
            </a:ln>
            <a:effectLst/>
          </p:spPr>
          <p:txBody>
            <a:bodyPr>
              <a:prstTxWarp prst="textNoShape">
                <a:avLst/>
              </a:prstTxWarp>
              <a:spAutoFit/>
            </a:bodyPr>
            <a:lstStyle/>
            <a:p>
              <a:r>
                <a:rPr lang="en-US"/>
                <a:t>Exceeds requirements.</a:t>
              </a:r>
            </a:p>
          </p:txBody>
        </p:sp>
      </p:grpSp>
      <p:grpSp>
        <p:nvGrpSpPr>
          <p:cNvPr id="492578" name="Group 34"/>
          <p:cNvGrpSpPr>
            <a:grpSpLocks/>
          </p:cNvGrpSpPr>
          <p:nvPr/>
        </p:nvGrpSpPr>
        <p:grpSpPr bwMode="auto">
          <a:xfrm>
            <a:off x="1295400" y="2133600"/>
            <a:ext cx="7162800" cy="457200"/>
            <a:chOff x="816" y="1344"/>
            <a:chExt cx="4512" cy="288"/>
          </a:xfrm>
        </p:grpSpPr>
        <p:grpSp>
          <p:nvGrpSpPr>
            <p:cNvPr id="492570" name="Group 26"/>
            <p:cNvGrpSpPr>
              <a:grpSpLocks/>
            </p:cNvGrpSpPr>
            <p:nvPr/>
          </p:nvGrpSpPr>
          <p:grpSpPr bwMode="auto">
            <a:xfrm>
              <a:off x="816" y="1416"/>
              <a:ext cx="347" cy="155"/>
              <a:chOff x="816" y="1392"/>
              <a:chExt cx="347" cy="155"/>
            </a:xfrm>
          </p:grpSpPr>
          <p:pic>
            <p:nvPicPr>
              <p:cNvPr id="492566" name="Picture 22" descr="plus"/>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816" y="1392"/>
                <a:ext cx="155" cy="155"/>
              </a:xfrm>
              <a:prstGeom prst="rect">
                <a:avLst/>
              </a:prstGeom>
              <a:noFill/>
            </p:spPr>
          </p:pic>
          <p:pic>
            <p:nvPicPr>
              <p:cNvPr id="492567" name="Picture 23" descr="plus"/>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1008" y="1392"/>
                <a:ext cx="155" cy="155"/>
              </a:xfrm>
              <a:prstGeom prst="rect">
                <a:avLst/>
              </a:prstGeom>
              <a:noFill/>
            </p:spPr>
          </p:pic>
        </p:grpSp>
        <p:sp>
          <p:nvSpPr>
            <p:cNvPr id="492577" name="Text Box 33"/>
            <p:cNvSpPr txBox="1">
              <a:spLocks noChangeArrowheads="1"/>
            </p:cNvSpPr>
            <p:nvPr/>
          </p:nvSpPr>
          <p:spPr bwMode="auto">
            <a:xfrm>
              <a:off x="1440" y="1344"/>
              <a:ext cx="3888" cy="288"/>
            </a:xfrm>
            <a:prstGeom prst="rect">
              <a:avLst/>
            </a:prstGeom>
            <a:noFill/>
            <a:ln w="9525">
              <a:noFill/>
              <a:miter lim="800000"/>
              <a:headEnd/>
              <a:tailEnd/>
            </a:ln>
            <a:effectLst/>
          </p:spPr>
          <p:txBody>
            <a:bodyPr>
              <a:prstTxWarp prst="textNoShape">
                <a:avLst/>
              </a:prstTxWarp>
              <a:spAutoFit/>
            </a:bodyPr>
            <a:lstStyle/>
            <a:p>
              <a:r>
                <a:rPr lang="en-US"/>
                <a:t>A submission so good it “makes you weep.”</a:t>
              </a:r>
            </a:p>
          </p:txBody>
        </p:sp>
      </p:grpSp>
      <p:sp>
        <p:nvSpPr>
          <p:cNvPr id="33" name="Title Placeholder 1"/>
          <p:cNvSpPr txBox="1">
            <a:spLocks/>
          </p:cNvSpPr>
          <p:nvPr/>
        </p:nvSpPr>
        <p:spPr>
          <a:xfrm>
            <a:off x="0" y="-4387"/>
            <a:ext cx="9144000"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a:latin typeface="Calibri"/>
                <a:cs typeface="Calibri"/>
              </a:rPr>
              <a:t>Grading Scale</a:t>
            </a:r>
          </a:p>
        </p:txBody>
      </p:sp>
    </p:spTree>
    <p:extLst>
      <p:ext uri="{BB962C8B-B14F-4D97-AF65-F5344CB8AC3E}">
        <p14:creationId xmlns:p14="http://schemas.microsoft.com/office/powerpoint/2010/main" val="1004730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49258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49258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499"/>
                                          </p:stCondLst>
                                        </p:cTn>
                                        <p:tgtEl>
                                          <p:spTgt spid="49258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499"/>
                                          </p:stCondLst>
                                        </p:cTn>
                                        <p:tgtEl>
                                          <p:spTgt spid="49258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499"/>
                                          </p:stCondLst>
                                        </p:cTn>
                                        <p:tgtEl>
                                          <p:spTgt spid="49257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499"/>
                                          </p:stCondLst>
                                        </p:cTn>
                                        <p:tgtEl>
                                          <p:spTgt spid="4925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p:cNvGraphicFramePr>
            <a:graphicFrameLocks/>
          </p:cNvGraphicFramePr>
          <p:nvPr>
            <p:extLst>
              <p:ext uri="{D42A27DB-BD31-4B8C-83A1-F6EECF244321}">
                <p14:modId xmlns:p14="http://schemas.microsoft.com/office/powerpoint/2010/main" val="731325858"/>
              </p:ext>
            </p:extLst>
          </p:nvPr>
        </p:nvGraphicFramePr>
        <p:xfrm>
          <a:off x="-249382" y="681644"/>
          <a:ext cx="9692641" cy="6001790"/>
        </p:xfrm>
        <a:graphic>
          <a:graphicData uri="http://schemas.openxmlformats.org/drawingml/2006/chart">
            <c:chart xmlns:c="http://schemas.openxmlformats.org/drawingml/2006/chart" xmlns:r="http://schemas.openxmlformats.org/officeDocument/2006/relationships" r:id="rId2"/>
          </a:graphicData>
        </a:graphic>
      </p:graphicFrame>
      <p:sp>
        <p:nvSpPr>
          <p:cNvPr id="5" name="Title Placeholder 1"/>
          <p:cNvSpPr txBox="1">
            <a:spLocks/>
          </p:cNvSpPr>
          <p:nvPr/>
        </p:nvSpPr>
        <p:spPr>
          <a:xfrm>
            <a:off x="0" y="-4387"/>
            <a:ext cx="9144000"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a:latin typeface="Calibri"/>
                <a:cs typeface="Calibri"/>
              </a:rPr>
              <a:t>What we will ask you to do</a:t>
            </a:r>
          </a:p>
        </p:txBody>
      </p:sp>
      <p:sp>
        <p:nvSpPr>
          <p:cNvPr id="6" name="TextBox 5"/>
          <p:cNvSpPr txBox="1"/>
          <p:nvPr/>
        </p:nvSpPr>
        <p:spPr>
          <a:xfrm>
            <a:off x="4671753" y="6273225"/>
            <a:ext cx="3402022" cy="584775"/>
          </a:xfrm>
          <a:prstGeom prst="rect">
            <a:avLst/>
          </a:prstGeom>
          <a:solidFill>
            <a:srgbClr val="FFFFFF"/>
          </a:solidFill>
        </p:spPr>
        <p:txBody>
          <a:bodyPr wrap="none" rtlCol="0">
            <a:spAutoFit/>
          </a:bodyPr>
          <a:lstStyle/>
          <a:p>
            <a:r>
              <a:rPr lang="en-US" sz="3200" dirty="0"/>
              <a:t>*Two free late days</a:t>
            </a:r>
          </a:p>
        </p:txBody>
      </p:sp>
    </p:spTree>
    <p:extLst>
      <p:ext uri="{BB962C8B-B14F-4D97-AF65-F5344CB8AC3E}">
        <p14:creationId xmlns:p14="http://schemas.microsoft.com/office/powerpoint/2010/main" val="10676497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Placeholder 1"/>
          <p:cNvSpPr txBox="1">
            <a:spLocks/>
          </p:cNvSpPr>
          <p:nvPr/>
        </p:nvSpPr>
        <p:spPr>
          <a:xfrm>
            <a:off x="0" y="-4387"/>
            <a:ext cx="9144000"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a:latin typeface="Calibri"/>
                <a:cs typeface="Calibri"/>
              </a:rPr>
              <a:t>Optional Contest</a:t>
            </a:r>
          </a:p>
        </p:txBody>
      </p:sp>
      <p:pic>
        <p:nvPicPr>
          <p:cNvPr id="34" name="Picture 3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605177" y="1057338"/>
            <a:ext cx="3941318" cy="5541870"/>
          </a:xfrm>
          <a:prstGeom prst="rect">
            <a:avLst/>
          </a:prstGeom>
        </p:spPr>
      </p:pic>
    </p:spTree>
    <p:extLst>
      <p:ext uri="{BB962C8B-B14F-4D97-AF65-F5344CB8AC3E}">
        <p14:creationId xmlns:p14="http://schemas.microsoft.com/office/powerpoint/2010/main" val="9049290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3" name="Rectangle 3"/>
          <p:cNvSpPr>
            <a:spLocks noGrp="1" noChangeArrowheads="1"/>
          </p:cNvSpPr>
          <p:nvPr>
            <p:ph type="body" idx="1"/>
          </p:nvPr>
        </p:nvSpPr>
        <p:spPr>
          <a:xfrm>
            <a:off x="232914" y="1276088"/>
            <a:ext cx="8229600" cy="4525963"/>
          </a:xfrm>
        </p:spPr>
        <p:txBody>
          <a:bodyPr>
            <a:normAutofit lnSpcReduction="10000"/>
          </a:bodyPr>
          <a:lstStyle/>
          <a:p>
            <a:pPr marL="0" indent="0" eaLnBrk="1" hangingPunct="1">
              <a:buNone/>
              <a:defRPr/>
            </a:pPr>
            <a:r>
              <a:rPr lang="en-US" i="1" dirty="0">
                <a:cs typeface="+mn-cs"/>
              </a:rPr>
              <a:t>The Art &amp; Science of Java </a:t>
            </a:r>
            <a:r>
              <a:rPr lang="en-US" dirty="0">
                <a:cs typeface="+mn-cs"/>
              </a:rPr>
              <a:t>by Eric Roberts</a:t>
            </a:r>
          </a:p>
          <a:p>
            <a:pPr>
              <a:defRPr/>
            </a:pPr>
            <a:r>
              <a:rPr lang="en-US" dirty="0"/>
              <a:t>written here at Stanford</a:t>
            </a:r>
          </a:p>
          <a:p>
            <a:pPr>
              <a:defRPr/>
            </a:pPr>
            <a:r>
              <a:rPr lang="en-US" dirty="0"/>
              <a:t>tailored to this course</a:t>
            </a:r>
          </a:p>
          <a:p>
            <a:pPr>
              <a:defRPr/>
            </a:pPr>
            <a:r>
              <a:rPr lang="en-US" dirty="0"/>
              <a:t>a valuable reference</a:t>
            </a:r>
          </a:p>
          <a:p>
            <a:pPr>
              <a:defRPr/>
            </a:pPr>
            <a:r>
              <a:rPr lang="en-US" dirty="0"/>
              <a:t>usable on open-book exams</a:t>
            </a:r>
          </a:p>
          <a:p>
            <a:pPr>
              <a:defRPr/>
            </a:pPr>
            <a:endParaRPr lang="en-US" dirty="0"/>
          </a:p>
          <a:p>
            <a:pPr marL="0" indent="0">
              <a:buNone/>
              <a:defRPr/>
            </a:pPr>
            <a:r>
              <a:rPr lang="en-US" dirty="0" err="1"/>
              <a:t>Karel</a:t>
            </a:r>
            <a:r>
              <a:rPr lang="en-US" dirty="0"/>
              <a:t> the Robot Learns Java</a:t>
            </a:r>
          </a:p>
          <a:p>
            <a:pPr>
              <a:defRPr/>
            </a:pPr>
            <a:r>
              <a:rPr lang="en-US" dirty="0"/>
              <a:t>First week of material</a:t>
            </a:r>
          </a:p>
        </p:txBody>
      </p:sp>
      <p:sp>
        <p:nvSpPr>
          <p:cNvPr id="6" name="Title Placeholder 1"/>
          <p:cNvSpPr txBox="1">
            <a:spLocks/>
          </p:cNvSpPr>
          <p:nvPr/>
        </p:nvSpPr>
        <p:spPr>
          <a:xfrm>
            <a:off x="0" y="-4387"/>
            <a:ext cx="9144000"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a:latin typeface="Calibri"/>
                <a:cs typeface="Calibri"/>
              </a:rPr>
              <a:t>Textbook</a:t>
            </a:r>
          </a:p>
        </p:txBody>
      </p:sp>
      <p:pic>
        <p:nvPicPr>
          <p:cNvPr id="7" name="Picture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5361347" y="2001328"/>
            <a:ext cx="3627377" cy="4485856"/>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spTree>
    <p:extLst>
      <p:ext uri="{BB962C8B-B14F-4D97-AF65-F5344CB8AC3E}">
        <p14:creationId xmlns:p14="http://schemas.microsoft.com/office/powerpoint/2010/main" val="17745707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1"/>
          <p:cNvSpPr>
            <a:spLocks noChangeArrowheads="1"/>
          </p:cNvSpPr>
          <p:nvPr/>
        </p:nvSpPr>
        <p:spPr bwMode="auto">
          <a:xfrm>
            <a:off x="829440" y="5391720"/>
            <a:ext cx="1451520" cy="1036800"/>
          </a:xfrm>
          <a:prstGeom prst="rect">
            <a:avLst/>
          </a:prstGeom>
          <a:solidFill>
            <a:srgbClr val="99CCFF"/>
          </a:solidFill>
          <a:ln w="9525" cap="flat">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81638" tIns="61620" rIns="81638" bIns="40819" anchor="ctr"/>
          <a:lstStyle>
            <a:lvl1pPr>
              <a:tabLst>
                <a:tab pos="723900" algn="l"/>
                <a:tab pos="1447800" algn="l"/>
              </a:tabLst>
              <a:defRPr>
                <a:solidFill>
                  <a:srgbClr val="000000"/>
                </a:solidFill>
                <a:latin typeface="Arial" charset="0"/>
                <a:ea typeface="Droid Sans Fallback" charset="0"/>
                <a:cs typeface="Droid Sans Fallback" charset="0"/>
              </a:defRPr>
            </a:lvl1pPr>
            <a:lvl2pPr>
              <a:tabLst>
                <a:tab pos="723900" algn="l"/>
                <a:tab pos="1447800" algn="l"/>
              </a:tabLst>
              <a:defRPr>
                <a:solidFill>
                  <a:srgbClr val="000000"/>
                </a:solidFill>
                <a:latin typeface="Arial" charset="0"/>
                <a:ea typeface="Droid Sans Fallback" charset="0"/>
                <a:cs typeface="Droid Sans Fallback" charset="0"/>
              </a:defRPr>
            </a:lvl2pPr>
            <a:lvl3pPr>
              <a:tabLst>
                <a:tab pos="723900" algn="l"/>
                <a:tab pos="1447800" algn="l"/>
              </a:tabLst>
              <a:defRPr>
                <a:solidFill>
                  <a:srgbClr val="000000"/>
                </a:solidFill>
                <a:latin typeface="Arial" charset="0"/>
                <a:ea typeface="Droid Sans Fallback" charset="0"/>
                <a:cs typeface="Droid Sans Fallback" charset="0"/>
              </a:defRPr>
            </a:lvl3pPr>
            <a:lvl4pPr>
              <a:tabLst>
                <a:tab pos="723900" algn="l"/>
                <a:tab pos="1447800" algn="l"/>
              </a:tabLst>
              <a:defRPr>
                <a:solidFill>
                  <a:srgbClr val="000000"/>
                </a:solidFill>
                <a:latin typeface="Arial" charset="0"/>
                <a:ea typeface="Droid Sans Fallback" charset="0"/>
                <a:cs typeface="Droid Sans Fallback" charset="0"/>
              </a:defRPr>
            </a:lvl4pPr>
            <a:lvl5pPr>
              <a:tabLst>
                <a:tab pos="723900" algn="l"/>
                <a:tab pos="1447800" algn="l"/>
              </a:tabLst>
              <a:defRPr>
                <a:solidFill>
                  <a:srgbClr val="000000"/>
                </a:solidFill>
                <a:latin typeface="Arial" charset="0"/>
                <a:ea typeface="Droid Sans Fallback" charset="0"/>
                <a:cs typeface="Droid Sans Fallback" charset="0"/>
              </a:defRPr>
            </a:lvl5pPr>
            <a:lvl6pPr marL="2514600" indent="-228600" defTabSz="457200" fontAlgn="base" hangingPunct="0">
              <a:lnSpc>
                <a:spcPct val="93000"/>
              </a:lnSpc>
              <a:spcBef>
                <a:spcPct val="0"/>
              </a:spcBef>
              <a:spcAft>
                <a:spcPct val="0"/>
              </a:spcAft>
              <a:buClr>
                <a:srgbClr val="000000"/>
              </a:buClr>
              <a:buSzPct val="100000"/>
              <a:buFont typeface="Times New Roman" charset="0"/>
              <a:tabLst>
                <a:tab pos="723900" algn="l"/>
                <a:tab pos="1447800" algn="l"/>
              </a:tabLst>
              <a:defRPr>
                <a:solidFill>
                  <a:srgbClr val="000000"/>
                </a:solidFill>
                <a:latin typeface="Arial" charset="0"/>
                <a:ea typeface="Droid Sans Fallback" charset="0"/>
                <a:cs typeface="Droid Sans Fallback" charset="0"/>
              </a:defRPr>
            </a:lvl6pPr>
            <a:lvl7pPr marL="2971800" indent="-228600" defTabSz="457200" fontAlgn="base" hangingPunct="0">
              <a:lnSpc>
                <a:spcPct val="93000"/>
              </a:lnSpc>
              <a:spcBef>
                <a:spcPct val="0"/>
              </a:spcBef>
              <a:spcAft>
                <a:spcPct val="0"/>
              </a:spcAft>
              <a:buClr>
                <a:srgbClr val="000000"/>
              </a:buClr>
              <a:buSzPct val="100000"/>
              <a:buFont typeface="Times New Roman" charset="0"/>
              <a:tabLst>
                <a:tab pos="723900" algn="l"/>
                <a:tab pos="1447800" algn="l"/>
              </a:tabLst>
              <a:defRPr>
                <a:solidFill>
                  <a:srgbClr val="000000"/>
                </a:solidFill>
                <a:latin typeface="Arial" charset="0"/>
                <a:ea typeface="Droid Sans Fallback" charset="0"/>
                <a:cs typeface="Droid Sans Fallback" charset="0"/>
              </a:defRPr>
            </a:lvl7pPr>
            <a:lvl8pPr marL="3429000" indent="-228600" defTabSz="457200" fontAlgn="base" hangingPunct="0">
              <a:lnSpc>
                <a:spcPct val="93000"/>
              </a:lnSpc>
              <a:spcBef>
                <a:spcPct val="0"/>
              </a:spcBef>
              <a:spcAft>
                <a:spcPct val="0"/>
              </a:spcAft>
              <a:buClr>
                <a:srgbClr val="000000"/>
              </a:buClr>
              <a:buSzPct val="100000"/>
              <a:buFont typeface="Times New Roman" charset="0"/>
              <a:tabLst>
                <a:tab pos="723900" algn="l"/>
                <a:tab pos="1447800" algn="l"/>
              </a:tabLst>
              <a:defRPr>
                <a:solidFill>
                  <a:srgbClr val="000000"/>
                </a:solidFill>
                <a:latin typeface="Arial" charset="0"/>
                <a:ea typeface="Droid Sans Fallback" charset="0"/>
                <a:cs typeface="Droid Sans Fallback" charset="0"/>
              </a:defRPr>
            </a:lvl8pPr>
            <a:lvl9pPr marL="3886200" indent="-228600" defTabSz="457200" fontAlgn="base" hangingPunct="0">
              <a:lnSpc>
                <a:spcPct val="93000"/>
              </a:lnSpc>
              <a:spcBef>
                <a:spcPct val="0"/>
              </a:spcBef>
              <a:spcAft>
                <a:spcPct val="0"/>
              </a:spcAft>
              <a:buClr>
                <a:srgbClr val="000000"/>
              </a:buClr>
              <a:buSzPct val="100000"/>
              <a:buFont typeface="Times New Roman" charset="0"/>
              <a:tabLst>
                <a:tab pos="723900" algn="l"/>
                <a:tab pos="1447800" algn="l"/>
              </a:tabLst>
              <a:defRPr>
                <a:solidFill>
                  <a:srgbClr val="000000"/>
                </a:solidFill>
                <a:latin typeface="Arial" charset="0"/>
                <a:ea typeface="Droid Sans Fallback" charset="0"/>
                <a:cs typeface="Droid Sans Fallback" charset="0"/>
              </a:defRPr>
            </a:lvl9pPr>
          </a:lstStyle>
          <a:p>
            <a:pPr algn="ctr"/>
            <a:r>
              <a:rPr lang="en-US" altLang="en-US" sz="2358"/>
              <a:t>5 Units</a:t>
            </a:r>
          </a:p>
        </p:txBody>
      </p:sp>
      <p:sp>
        <p:nvSpPr>
          <p:cNvPr id="20482" name="Rectangle 2"/>
          <p:cNvSpPr>
            <a:spLocks noChangeArrowheads="1"/>
          </p:cNvSpPr>
          <p:nvPr/>
        </p:nvSpPr>
        <p:spPr bwMode="auto">
          <a:xfrm>
            <a:off x="7672320" y="2903400"/>
            <a:ext cx="1342080" cy="1244160"/>
          </a:xfrm>
          <a:prstGeom prst="rect">
            <a:avLst/>
          </a:prstGeom>
          <a:solidFill>
            <a:srgbClr val="99CCFF"/>
          </a:solidFill>
          <a:ln w="9525" cap="flat">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81638" tIns="61620" rIns="81638" bIns="40819" anchor="ctr"/>
          <a:lstStyle>
            <a:lvl1pPr>
              <a:tabLst>
                <a:tab pos="723900" algn="l"/>
                <a:tab pos="1447800" algn="l"/>
              </a:tabLst>
              <a:defRPr>
                <a:solidFill>
                  <a:srgbClr val="000000"/>
                </a:solidFill>
                <a:latin typeface="Arial" charset="0"/>
                <a:ea typeface="Droid Sans Fallback" charset="0"/>
                <a:cs typeface="Droid Sans Fallback" charset="0"/>
              </a:defRPr>
            </a:lvl1pPr>
            <a:lvl2pPr>
              <a:tabLst>
                <a:tab pos="723900" algn="l"/>
                <a:tab pos="1447800" algn="l"/>
              </a:tabLst>
              <a:defRPr>
                <a:solidFill>
                  <a:srgbClr val="000000"/>
                </a:solidFill>
                <a:latin typeface="Arial" charset="0"/>
                <a:ea typeface="Droid Sans Fallback" charset="0"/>
                <a:cs typeface="Droid Sans Fallback" charset="0"/>
              </a:defRPr>
            </a:lvl2pPr>
            <a:lvl3pPr>
              <a:tabLst>
                <a:tab pos="723900" algn="l"/>
                <a:tab pos="1447800" algn="l"/>
              </a:tabLst>
              <a:defRPr>
                <a:solidFill>
                  <a:srgbClr val="000000"/>
                </a:solidFill>
                <a:latin typeface="Arial" charset="0"/>
                <a:ea typeface="Droid Sans Fallback" charset="0"/>
                <a:cs typeface="Droid Sans Fallback" charset="0"/>
              </a:defRPr>
            </a:lvl3pPr>
            <a:lvl4pPr>
              <a:tabLst>
                <a:tab pos="723900" algn="l"/>
                <a:tab pos="1447800" algn="l"/>
              </a:tabLst>
              <a:defRPr>
                <a:solidFill>
                  <a:srgbClr val="000000"/>
                </a:solidFill>
                <a:latin typeface="Arial" charset="0"/>
                <a:ea typeface="Droid Sans Fallback" charset="0"/>
                <a:cs typeface="Droid Sans Fallback" charset="0"/>
              </a:defRPr>
            </a:lvl4pPr>
            <a:lvl5pPr>
              <a:tabLst>
                <a:tab pos="723900" algn="l"/>
                <a:tab pos="1447800" algn="l"/>
              </a:tabLst>
              <a:defRPr>
                <a:solidFill>
                  <a:srgbClr val="000000"/>
                </a:solidFill>
                <a:latin typeface="Arial" charset="0"/>
                <a:ea typeface="Droid Sans Fallback" charset="0"/>
                <a:cs typeface="Droid Sans Fallback" charset="0"/>
              </a:defRPr>
            </a:lvl5pPr>
            <a:lvl6pPr marL="2514600" indent="-228600" defTabSz="457200" fontAlgn="base" hangingPunct="0">
              <a:lnSpc>
                <a:spcPct val="93000"/>
              </a:lnSpc>
              <a:spcBef>
                <a:spcPct val="0"/>
              </a:spcBef>
              <a:spcAft>
                <a:spcPct val="0"/>
              </a:spcAft>
              <a:buClr>
                <a:srgbClr val="000000"/>
              </a:buClr>
              <a:buSzPct val="100000"/>
              <a:buFont typeface="Times New Roman" charset="0"/>
              <a:tabLst>
                <a:tab pos="723900" algn="l"/>
                <a:tab pos="1447800" algn="l"/>
              </a:tabLst>
              <a:defRPr>
                <a:solidFill>
                  <a:srgbClr val="000000"/>
                </a:solidFill>
                <a:latin typeface="Arial" charset="0"/>
                <a:ea typeface="Droid Sans Fallback" charset="0"/>
                <a:cs typeface="Droid Sans Fallback" charset="0"/>
              </a:defRPr>
            </a:lvl6pPr>
            <a:lvl7pPr marL="2971800" indent="-228600" defTabSz="457200" fontAlgn="base" hangingPunct="0">
              <a:lnSpc>
                <a:spcPct val="93000"/>
              </a:lnSpc>
              <a:spcBef>
                <a:spcPct val="0"/>
              </a:spcBef>
              <a:spcAft>
                <a:spcPct val="0"/>
              </a:spcAft>
              <a:buClr>
                <a:srgbClr val="000000"/>
              </a:buClr>
              <a:buSzPct val="100000"/>
              <a:buFont typeface="Times New Roman" charset="0"/>
              <a:tabLst>
                <a:tab pos="723900" algn="l"/>
                <a:tab pos="1447800" algn="l"/>
              </a:tabLst>
              <a:defRPr>
                <a:solidFill>
                  <a:srgbClr val="000000"/>
                </a:solidFill>
                <a:latin typeface="Arial" charset="0"/>
                <a:ea typeface="Droid Sans Fallback" charset="0"/>
                <a:cs typeface="Droid Sans Fallback" charset="0"/>
              </a:defRPr>
            </a:lvl7pPr>
            <a:lvl8pPr marL="3429000" indent="-228600" defTabSz="457200" fontAlgn="base" hangingPunct="0">
              <a:lnSpc>
                <a:spcPct val="93000"/>
              </a:lnSpc>
              <a:spcBef>
                <a:spcPct val="0"/>
              </a:spcBef>
              <a:spcAft>
                <a:spcPct val="0"/>
              </a:spcAft>
              <a:buClr>
                <a:srgbClr val="000000"/>
              </a:buClr>
              <a:buSzPct val="100000"/>
              <a:buFont typeface="Times New Roman" charset="0"/>
              <a:tabLst>
                <a:tab pos="723900" algn="l"/>
                <a:tab pos="1447800" algn="l"/>
              </a:tabLst>
              <a:defRPr>
                <a:solidFill>
                  <a:srgbClr val="000000"/>
                </a:solidFill>
                <a:latin typeface="Arial" charset="0"/>
                <a:ea typeface="Droid Sans Fallback" charset="0"/>
                <a:cs typeface="Droid Sans Fallback" charset="0"/>
              </a:defRPr>
            </a:lvl8pPr>
            <a:lvl9pPr marL="3886200" indent="-228600" defTabSz="457200" fontAlgn="base" hangingPunct="0">
              <a:lnSpc>
                <a:spcPct val="93000"/>
              </a:lnSpc>
              <a:spcBef>
                <a:spcPct val="0"/>
              </a:spcBef>
              <a:spcAft>
                <a:spcPct val="0"/>
              </a:spcAft>
              <a:buClr>
                <a:srgbClr val="000000"/>
              </a:buClr>
              <a:buSzPct val="100000"/>
              <a:buFont typeface="Times New Roman" charset="0"/>
              <a:tabLst>
                <a:tab pos="723900" algn="l"/>
                <a:tab pos="1447800" algn="l"/>
              </a:tabLst>
              <a:defRPr>
                <a:solidFill>
                  <a:srgbClr val="000000"/>
                </a:solidFill>
                <a:latin typeface="Arial" charset="0"/>
                <a:ea typeface="Droid Sans Fallback" charset="0"/>
                <a:cs typeface="Droid Sans Fallback" charset="0"/>
              </a:defRPr>
            </a:lvl9pPr>
          </a:lstStyle>
          <a:p>
            <a:pPr algn="ctr"/>
            <a:r>
              <a:rPr lang="en-US" altLang="en-US" sz="2358"/>
              <a:t>3 Units</a:t>
            </a:r>
          </a:p>
          <a:p>
            <a:pPr algn="ctr"/>
            <a:r>
              <a:rPr lang="en-US" altLang="en-US" sz="2358"/>
              <a:t>-or-</a:t>
            </a:r>
          </a:p>
          <a:p>
            <a:pPr algn="ctr"/>
            <a:r>
              <a:rPr lang="en-US" altLang="en-US" sz="2358"/>
              <a:t>4 Units</a:t>
            </a:r>
          </a:p>
        </p:txBody>
      </p:sp>
      <p:sp>
        <p:nvSpPr>
          <p:cNvPr id="20483" name="AutoShape 3"/>
          <p:cNvSpPr>
            <a:spLocks noChangeArrowheads="1"/>
          </p:cNvSpPr>
          <p:nvPr/>
        </p:nvSpPr>
        <p:spPr bwMode="auto">
          <a:xfrm>
            <a:off x="207360" y="2488680"/>
            <a:ext cx="2695680" cy="2073600"/>
          </a:xfrm>
          <a:prstGeom prst="diamond">
            <a:avLst/>
          </a:prstGeom>
          <a:solidFill>
            <a:srgbClr val="FFD320"/>
          </a:solidFill>
          <a:ln w="9525" cap="flat">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81638" tIns="58420" rIns="81638" bIns="40819" anchor="ctr"/>
          <a:lstStyle>
            <a:lvl1pPr>
              <a:tabLst>
                <a:tab pos="723900" algn="l"/>
                <a:tab pos="1447800" algn="l"/>
                <a:tab pos="2171700" algn="l"/>
                <a:tab pos="2895600" algn="l"/>
              </a:tabLst>
              <a:defRPr>
                <a:solidFill>
                  <a:srgbClr val="000000"/>
                </a:solidFill>
                <a:latin typeface="Arial" charset="0"/>
                <a:ea typeface="Droid Sans Fallback" charset="0"/>
                <a:cs typeface="Droid Sans Fallback" charset="0"/>
              </a:defRPr>
            </a:lvl1pPr>
            <a:lvl2pPr>
              <a:tabLst>
                <a:tab pos="723900" algn="l"/>
                <a:tab pos="1447800" algn="l"/>
                <a:tab pos="2171700" algn="l"/>
                <a:tab pos="2895600" algn="l"/>
              </a:tabLst>
              <a:defRPr>
                <a:solidFill>
                  <a:srgbClr val="000000"/>
                </a:solidFill>
                <a:latin typeface="Arial" charset="0"/>
                <a:ea typeface="Droid Sans Fallback" charset="0"/>
                <a:cs typeface="Droid Sans Fallback" charset="0"/>
              </a:defRPr>
            </a:lvl2pPr>
            <a:lvl3pPr>
              <a:tabLst>
                <a:tab pos="723900" algn="l"/>
                <a:tab pos="1447800" algn="l"/>
                <a:tab pos="2171700" algn="l"/>
                <a:tab pos="2895600" algn="l"/>
              </a:tabLst>
              <a:defRPr>
                <a:solidFill>
                  <a:srgbClr val="000000"/>
                </a:solidFill>
                <a:latin typeface="Arial" charset="0"/>
                <a:ea typeface="Droid Sans Fallback" charset="0"/>
                <a:cs typeface="Droid Sans Fallback" charset="0"/>
              </a:defRPr>
            </a:lvl3pPr>
            <a:lvl4pPr>
              <a:tabLst>
                <a:tab pos="723900" algn="l"/>
                <a:tab pos="1447800" algn="l"/>
                <a:tab pos="2171700" algn="l"/>
                <a:tab pos="2895600" algn="l"/>
              </a:tabLst>
              <a:defRPr>
                <a:solidFill>
                  <a:srgbClr val="000000"/>
                </a:solidFill>
                <a:latin typeface="Arial" charset="0"/>
                <a:ea typeface="Droid Sans Fallback" charset="0"/>
                <a:cs typeface="Droid Sans Fallback" charset="0"/>
              </a:defRPr>
            </a:lvl4pPr>
            <a:lvl5pPr>
              <a:tabLst>
                <a:tab pos="723900" algn="l"/>
                <a:tab pos="1447800" algn="l"/>
                <a:tab pos="2171700" algn="l"/>
                <a:tab pos="2895600" algn="l"/>
              </a:tabLst>
              <a:defRPr>
                <a:solidFill>
                  <a:srgbClr val="000000"/>
                </a:solidFill>
                <a:latin typeface="Arial" charset="0"/>
                <a:ea typeface="Droid Sans Fallback" charset="0"/>
                <a:cs typeface="Droid Sans Fallback" charset="0"/>
              </a:defRPr>
            </a:lvl5pPr>
            <a:lvl6pPr marL="2514600" indent="-228600" defTabSz="4572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Lst>
              <a:defRPr>
                <a:solidFill>
                  <a:srgbClr val="000000"/>
                </a:solidFill>
                <a:latin typeface="Arial" charset="0"/>
                <a:ea typeface="Droid Sans Fallback" charset="0"/>
                <a:cs typeface="Droid Sans Fallback" charset="0"/>
              </a:defRPr>
            </a:lvl6pPr>
            <a:lvl7pPr marL="2971800" indent="-228600" defTabSz="4572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Lst>
              <a:defRPr>
                <a:solidFill>
                  <a:srgbClr val="000000"/>
                </a:solidFill>
                <a:latin typeface="Arial" charset="0"/>
                <a:ea typeface="Droid Sans Fallback" charset="0"/>
                <a:cs typeface="Droid Sans Fallback" charset="0"/>
              </a:defRPr>
            </a:lvl7pPr>
            <a:lvl8pPr marL="3429000" indent="-228600" defTabSz="4572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Lst>
              <a:defRPr>
                <a:solidFill>
                  <a:srgbClr val="000000"/>
                </a:solidFill>
                <a:latin typeface="Arial" charset="0"/>
                <a:ea typeface="Droid Sans Fallback" charset="0"/>
                <a:cs typeface="Droid Sans Fallback" charset="0"/>
              </a:defRPr>
            </a:lvl8pPr>
            <a:lvl9pPr marL="3886200" indent="-228600" defTabSz="4572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Lst>
              <a:defRPr>
                <a:solidFill>
                  <a:srgbClr val="000000"/>
                </a:solidFill>
                <a:latin typeface="Arial" charset="0"/>
                <a:ea typeface="Droid Sans Fallback" charset="0"/>
                <a:cs typeface="Droid Sans Fallback" charset="0"/>
              </a:defRPr>
            </a:lvl9pPr>
          </a:lstStyle>
          <a:p>
            <a:pPr algn="ctr"/>
            <a:r>
              <a:rPr lang="en-US" altLang="en-US" sz="1996"/>
              <a:t>Are you an</a:t>
            </a:r>
          </a:p>
          <a:p>
            <a:pPr algn="ctr"/>
            <a:r>
              <a:rPr lang="en-US" altLang="en-US" sz="1996"/>
              <a:t>undergrad or</a:t>
            </a:r>
          </a:p>
          <a:p>
            <a:pPr algn="ctr"/>
            <a:r>
              <a:rPr lang="en-US" altLang="en-US" sz="1996"/>
              <a:t>SCPD</a:t>
            </a:r>
          </a:p>
          <a:p>
            <a:pPr algn="ctr"/>
            <a:r>
              <a:rPr lang="en-US" altLang="en-US" sz="1996"/>
              <a:t>student?</a:t>
            </a:r>
          </a:p>
        </p:txBody>
      </p:sp>
      <p:cxnSp>
        <p:nvCxnSpPr>
          <p:cNvPr id="20484" name="AutoShape 4"/>
          <p:cNvCxnSpPr>
            <a:cxnSpLocks noChangeShapeType="1"/>
            <a:stCxn id="20483" idx="3"/>
            <a:endCxn id="20487" idx="1"/>
          </p:cNvCxnSpPr>
          <p:nvPr/>
        </p:nvCxnSpPr>
        <p:spPr bwMode="auto">
          <a:xfrm>
            <a:off x="2903040" y="3525481"/>
            <a:ext cx="829440" cy="1440"/>
          </a:xfrm>
          <a:prstGeom prst="straightConnector1">
            <a:avLst/>
          </a:prstGeom>
          <a:noFill/>
          <a:ln w="9525" cap="flat">
            <a:solidFill>
              <a:srgbClr val="00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cxnSp>
      <p:cxnSp>
        <p:nvCxnSpPr>
          <p:cNvPr id="20485" name="AutoShape 5"/>
          <p:cNvCxnSpPr>
            <a:cxnSpLocks noChangeShapeType="1"/>
            <a:stCxn id="20483" idx="2"/>
            <a:endCxn id="20481" idx="0"/>
          </p:cNvCxnSpPr>
          <p:nvPr/>
        </p:nvCxnSpPr>
        <p:spPr bwMode="auto">
          <a:xfrm>
            <a:off x="1555201" y="4562280"/>
            <a:ext cx="1440" cy="829440"/>
          </a:xfrm>
          <a:prstGeom prst="straightConnector1">
            <a:avLst/>
          </a:prstGeom>
          <a:noFill/>
          <a:ln w="9525" cap="flat">
            <a:solidFill>
              <a:srgbClr val="00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cxnSp>
      <p:cxnSp>
        <p:nvCxnSpPr>
          <p:cNvPr id="20486" name="AutoShape 6"/>
          <p:cNvCxnSpPr>
            <a:cxnSpLocks noChangeShapeType="1"/>
            <a:stCxn id="20487" idx="3"/>
            <a:endCxn id="20482" idx="1"/>
          </p:cNvCxnSpPr>
          <p:nvPr/>
        </p:nvCxnSpPr>
        <p:spPr bwMode="auto">
          <a:xfrm>
            <a:off x="6635520" y="3525481"/>
            <a:ext cx="1036800" cy="1440"/>
          </a:xfrm>
          <a:prstGeom prst="straightConnector1">
            <a:avLst/>
          </a:prstGeom>
          <a:noFill/>
          <a:ln w="9525" cap="flat">
            <a:solidFill>
              <a:srgbClr val="00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cxnSp>
      <p:sp>
        <p:nvSpPr>
          <p:cNvPr id="20487" name="AutoShape 7"/>
          <p:cNvSpPr>
            <a:spLocks noChangeArrowheads="1"/>
          </p:cNvSpPr>
          <p:nvPr/>
        </p:nvSpPr>
        <p:spPr bwMode="auto">
          <a:xfrm>
            <a:off x="3732480" y="2488680"/>
            <a:ext cx="2903040" cy="2073600"/>
          </a:xfrm>
          <a:prstGeom prst="diamond">
            <a:avLst/>
          </a:prstGeom>
          <a:solidFill>
            <a:srgbClr val="FFD320"/>
          </a:solidFill>
          <a:ln w="9525" cap="flat">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81638" tIns="58420" rIns="81638" bIns="40819" anchor="ctr"/>
          <a:lstStyle>
            <a:lvl1pPr>
              <a:tabLst>
                <a:tab pos="723900" algn="l"/>
                <a:tab pos="1447800" algn="l"/>
                <a:tab pos="2171700" algn="l"/>
                <a:tab pos="2895600" algn="l"/>
              </a:tabLst>
              <a:defRPr>
                <a:solidFill>
                  <a:srgbClr val="000000"/>
                </a:solidFill>
                <a:latin typeface="Arial" charset="0"/>
                <a:ea typeface="Droid Sans Fallback" charset="0"/>
                <a:cs typeface="Droid Sans Fallback" charset="0"/>
              </a:defRPr>
            </a:lvl1pPr>
            <a:lvl2pPr>
              <a:tabLst>
                <a:tab pos="723900" algn="l"/>
                <a:tab pos="1447800" algn="l"/>
                <a:tab pos="2171700" algn="l"/>
                <a:tab pos="2895600" algn="l"/>
              </a:tabLst>
              <a:defRPr>
                <a:solidFill>
                  <a:srgbClr val="000000"/>
                </a:solidFill>
                <a:latin typeface="Arial" charset="0"/>
                <a:ea typeface="Droid Sans Fallback" charset="0"/>
                <a:cs typeface="Droid Sans Fallback" charset="0"/>
              </a:defRPr>
            </a:lvl2pPr>
            <a:lvl3pPr>
              <a:tabLst>
                <a:tab pos="723900" algn="l"/>
                <a:tab pos="1447800" algn="l"/>
                <a:tab pos="2171700" algn="l"/>
                <a:tab pos="2895600" algn="l"/>
              </a:tabLst>
              <a:defRPr>
                <a:solidFill>
                  <a:srgbClr val="000000"/>
                </a:solidFill>
                <a:latin typeface="Arial" charset="0"/>
                <a:ea typeface="Droid Sans Fallback" charset="0"/>
                <a:cs typeface="Droid Sans Fallback" charset="0"/>
              </a:defRPr>
            </a:lvl3pPr>
            <a:lvl4pPr>
              <a:tabLst>
                <a:tab pos="723900" algn="l"/>
                <a:tab pos="1447800" algn="l"/>
                <a:tab pos="2171700" algn="l"/>
                <a:tab pos="2895600" algn="l"/>
              </a:tabLst>
              <a:defRPr>
                <a:solidFill>
                  <a:srgbClr val="000000"/>
                </a:solidFill>
                <a:latin typeface="Arial" charset="0"/>
                <a:ea typeface="Droid Sans Fallback" charset="0"/>
                <a:cs typeface="Droid Sans Fallback" charset="0"/>
              </a:defRPr>
            </a:lvl4pPr>
            <a:lvl5pPr>
              <a:tabLst>
                <a:tab pos="723900" algn="l"/>
                <a:tab pos="1447800" algn="l"/>
                <a:tab pos="2171700" algn="l"/>
                <a:tab pos="2895600" algn="l"/>
              </a:tabLst>
              <a:defRPr>
                <a:solidFill>
                  <a:srgbClr val="000000"/>
                </a:solidFill>
                <a:latin typeface="Arial" charset="0"/>
                <a:ea typeface="Droid Sans Fallback" charset="0"/>
                <a:cs typeface="Droid Sans Fallback" charset="0"/>
              </a:defRPr>
            </a:lvl5pPr>
            <a:lvl6pPr marL="2514600" indent="-228600" defTabSz="4572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Lst>
              <a:defRPr>
                <a:solidFill>
                  <a:srgbClr val="000000"/>
                </a:solidFill>
                <a:latin typeface="Arial" charset="0"/>
                <a:ea typeface="Droid Sans Fallback" charset="0"/>
                <a:cs typeface="Droid Sans Fallback" charset="0"/>
              </a:defRPr>
            </a:lvl6pPr>
            <a:lvl7pPr marL="2971800" indent="-228600" defTabSz="4572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Lst>
              <a:defRPr>
                <a:solidFill>
                  <a:srgbClr val="000000"/>
                </a:solidFill>
                <a:latin typeface="Arial" charset="0"/>
                <a:ea typeface="Droid Sans Fallback" charset="0"/>
                <a:cs typeface="Droid Sans Fallback" charset="0"/>
              </a:defRPr>
            </a:lvl7pPr>
            <a:lvl8pPr marL="3429000" indent="-228600" defTabSz="4572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Lst>
              <a:defRPr>
                <a:solidFill>
                  <a:srgbClr val="000000"/>
                </a:solidFill>
                <a:latin typeface="Arial" charset="0"/>
                <a:ea typeface="Droid Sans Fallback" charset="0"/>
                <a:cs typeface="Droid Sans Fallback" charset="0"/>
              </a:defRPr>
            </a:lvl8pPr>
            <a:lvl9pPr marL="3886200" indent="-228600" defTabSz="4572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Lst>
              <a:defRPr>
                <a:solidFill>
                  <a:srgbClr val="000000"/>
                </a:solidFill>
                <a:latin typeface="Arial" charset="0"/>
                <a:ea typeface="Droid Sans Fallback" charset="0"/>
                <a:cs typeface="Droid Sans Fallback" charset="0"/>
              </a:defRPr>
            </a:lvl9pPr>
          </a:lstStyle>
          <a:p>
            <a:pPr algn="ctr"/>
            <a:r>
              <a:rPr lang="en-US" altLang="en-US" sz="1996"/>
              <a:t>Do you want</a:t>
            </a:r>
          </a:p>
          <a:p>
            <a:pPr algn="ctr"/>
            <a:r>
              <a:rPr lang="en-US" altLang="en-US" sz="1996"/>
              <a:t>to take CS106A for</a:t>
            </a:r>
          </a:p>
          <a:p>
            <a:pPr algn="ctr"/>
            <a:r>
              <a:rPr lang="en-US" altLang="en-US" sz="1996"/>
              <a:t>fewer units?</a:t>
            </a:r>
          </a:p>
        </p:txBody>
      </p:sp>
      <p:cxnSp>
        <p:nvCxnSpPr>
          <p:cNvPr id="20488" name="AutoShape 8"/>
          <p:cNvCxnSpPr>
            <a:cxnSpLocks noChangeShapeType="1"/>
            <a:stCxn id="20487" idx="2"/>
            <a:endCxn id="20481" idx="3"/>
          </p:cNvCxnSpPr>
          <p:nvPr/>
        </p:nvCxnSpPr>
        <p:spPr bwMode="auto">
          <a:xfrm rot="5400000">
            <a:off x="3058561" y="3783240"/>
            <a:ext cx="1347840" cy="2905920"/>
          </a:xfrm>
          <a:prstGeom prst="bentConnector2">
            <a:avLst/>
          </a:prstGeom>
          <a:noFill/>
          <a:ln w="9525" cap="flat">
            <a:solidFill>
              <a:srgbClr val="00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cxnSp>
      <p:sp>
        <p:nvSpPr>
          <p:cNvPr id="20489" name="Rectangle 9"/>
          <p:cNvSpPr>
            <a:spLocks noChangeArrowheads="1"/>
          </p:cNvSpPr>
          <p:nvPr/>
        </p:nvSpPr>
        <p:spPr bwMode="auto">
          <a:xfrm>
            <a:off x="622080" y="1451880"/>
            <a:ext cx="1866240" cy="622080"/>
          </a:xfrm>
          <a:prstGeom prst="rect">
            <a:avLst/>
          </a:prstGeom>
          <a:solidFill>
            <a:srgbClr val="FF420E"/>
          </a:solidFill>
          <a:ln w="9525" cap="flat">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81638" tIns="61620" rIns="81638" bIns="40819" anchor="ctr"/>
          <a:lstStyle>
            <a:lvl1pPr>
              <a:tabLst>
                <a:tab pos="723900" algn="l"/>
                <a:tab pos="1447800" algn="l"/>
              </a:tabLst>
              <a:defRPr>
                <a:solidFill>
                  <a:srgbClr val="000000"/>
                </a:solidFill>
                <a:latin typeface="Arial" charset="0"/>
                <a:ea typeface="Droid Sans Fallback" charset="0"/>
                <a:cs typeface="Droid Sans Fallback" charset="0"/>
              </a:defRPr>
            </a:lvl1pPr>
            <a:lvl2pPr>
              <a:tabLst>
                <a:tab pos="723900" algn="l"/>
                <a:tab pos="1447800" algn="l"/>
              </a:tabLst>
              <a:defRPr>
                <a:solidFill>
                  <a:srgbClr val="000000"/>
                </a:solidFill>
                <a:latin typeface="Arial" charset="0"/>
                <a:ea typeface="Droid Sans Fallback" charset="0"/>
                <a:cs typeface="Droid Sans Fallback" charset="0"/>
              </a:defRPr>
            </a:lvl2pPr>
            <a:lvl3pPr>
              <a:tabLst>
                <a:tab pos="723900" algn="l"/>
                <a:tab pos="1447800" algn="l"/>
              </a:tabLst>
              <a:defRPr>
                <a:solidFill>
                  <a:srgbClr val="000000"/>
                </a:solidFill>
                <a:latin typeface="Arial" charset="0"/>
                <a:ea typeface="Droid Sans Fallback" charset="0"/>
                <a:cs typeface="Droid Sans Fallback" charset="0"/>
              </a:defRPr>
            </a:lvl3pPr>
            <a:lvl4pPr>
              <a:tabLst>
                <a:tab pos="723900" algn="l"/>
                <a:tab pos="1447800" algn="l"/>
              </a:tabLst>
              <a:defRPr>
                <a:solidFill>
                  <a:srgbClr val="000000"/>
                </a:solidFill>
                <a:latin typeface="Arial" charset="0"/>
                <a:ea typeface="Droid Sans Fallback" charset="0"/>
                <a:cs typeface="Droid Sans Fallback" charset="0"/>
              </a:defRPr>
            </a:lvl4pPr>
            <a:lvl5pPr>
              <a:tabLst>
                <a:tab pos="723900" algn="l"/>
                <a:tab pos="1447800" algn="l"/>
              </a:tabLst>
              <a:defRPr>
                <a:solidFill>
                  <a:srgbClr val="000000"/>
                </a:solidFill>
                <a:latin typeface="Arial" charset="0"/>
                <a:ea typeface="Droid Sans Fallback" charset="0"/>
                <a:cs typeface="Droid Sans Fallback" charset="0"/>
              </a:defRPr>
            </a:lvl5pPr>
            <a:lvl6pPr marL="2514600" indent="-228600" defTabSz="457200" fontAlgn="base" hangingPunct="0">
              <a:lnSpc>
                <a:spcPct val="93000"/>
              </a:lnSpc>
              <a:spcBef>
                <a:spcPct val="0"/>
              </a:spcBef>
              <a:spcAft>
                <a:spcPct val="0"/>
              </a:spcAft>
              <a:buClr>
                <a:srgbClr val="000000"/>
              </a:buClr>
              <a:buSzPct val="100000"/>
              <a:buFont typeface="Times New Roman" charset="0"/>
              <a:tabLst>
                <a:tab pos="723900" algn="l"/>
                <a:tab pos="1447800" algn="l"/>
              </a:tabLst>
              <a:defRPr>
                <a:solidFill>
                  <a:srgbClr val="000000"/>
                </a:solidFill>
                <a:latin typeface="Arial" charset="0"/>
                <a:ea typeface="Droid Sans Fallback" charset="0"/>
                <a:cs typeface="Droid Sans Fallback" charset="0"/>
              </a:defRPr>
            </a:lvl6pPr>
            <a:lvl7pPr marL="2971800" indent="-228600" defTabSz="457200" fontAlgn="base" hangingPunct="0">
              <a:lnSpc>
                <a:spcPct val="93000"/>
              </a:lnSpc>
              <a:spcBef>
                <a:spcPct val="0"/>
              </a:spcBef>
              <a:spcAft>
                <a:spcPct val="0"/>
              </a:spcAft>
              <a:buClr>
                <a:srgbClr val="000000"/>
              </a:buClr>
              <a:buSzPct val="100000"/>
              <a:buFont typeface="Times New Roman" charset="0"/>
              <a:tabLst>
                <a:tab pos="723900" algn="l"/>
                <a:tab pos="1447800" algn="l"/>
              </a:tabLst>
              <a:defRPr>
                <a:solidFill>
                  <a:srgbClr val="000000"/>
                </a:solidFill>
                <a:latin typeface="Arial" charset="0"/>
                <a:ea typeface="Droid Sans Fallback" charset="0"/>
                <a:cs typeface="Droid Sans Fallback" charset="0"/>
              </a:defRPr>
            </a:lvl7pPr>
            <a:lvl8pPr marL="3429000" indent="-228600" defTabSz="457200" fontAlgn="base" hangingPunct="0">
              <a:lnSpc>
                <a:spcPct val="93000"/>
              </a:lnSpc>
              <a:spcBef>
                <a:spcPct val="0"/>
              </a:spcBef>
              <a:spcAft>
                <a:spcPct val="0"/>
              </a:spcAft>
              <a:buClr>
                <a:srgbClr val="000000"/>
              </a:buClr>
              <a:buSzPct val="100000"/>
              <a:buFont typeface="Times New Roman" charset="0"/>
              <a:tabLst>
                <a:tab pos="723900" algn="l"/>
                <a:tab pos="1447800" algn="l"/>
              </a:tabLst>
              <a:defRPr>
                <a:solidFill>
                  <a:srgbClr val="000000"/>
                </a:solidFill>
                <a:latin typeface="Arial" charset="0"/>
                <a:ea typeface="Droid Sans Fallback" charset="0"/>
                <a:cs typeface="Droid Sans Fallback" charset="0"/>
              </a:defRPr>
            </a:lvl8pPr>
            <a:lvl9pPr marL="3886200" indent="-228600" defTabSz="457200" fontAlgn="base" hangingPunct="0">
              <a:lnSpc>
                <a:spcPct val="93000"/>
              </a:lnSpc>
              <a:spcBef>
                <a:spcPct val="0"/>
              </a:spcBef>
              <a:spcAft>
                <a:spcPct val="0"/>
              </a:spcAft>
              <a:buClr>
                <a:srgbClr val="000000"/>
              </a:buClr>
              <a:buSzPct val="100000"/>
              <a:buFont typeface="Times New Roman" charset="0"/>
              <a:tabLst>
                <a:tab pos="723900" algn="l"/>
                <a:tab pos="1447800" algn="l"/>
              </a:tabLst>
              <a:defRPr>
                <a:solidFill>
                  <a:srgbClr val="000000"/>
                </a:solidFill>
                <a:latin typeface="Arial" charset="0"/>
                <a:ea typeface="Droid Sans Fallback" charset="0"/>
                <a:cs typeface="Droid Sans Fallback" charset="0"/>
              </a:defRPr>
            </a:lvl9pPr>
          </a:lstStyle>
          <a:p>
            <a:pPr algn="ctr"/>
            <a:r>
              <a:rPr lang="en-US" altLang="en-US" sz="2358"/>
              <a:t>Start Here</a:t>
            </a:r>
          </a:p>
        </p:txBody>
      </p:sp>
      <p:cxnSp>
        <p:nvCxnSpPr>
          <p:cNvPr id="20490" name="AutoShape 10"/>
          <p:cNvCxnSpPr>
            <a:cxnSpLocks noChangeShapeType="1"/>
            <a:stCxn id="20489" idx="2"/>
            <a:endCxn id="20483" idx="0"/>
          </p:cNvCxnSpPr>
          <p:nvPr/>
        </p:nvCxnSpPr>
        <p:spPr bwMode="auto">
          <a:xfrm rot="16200000" flipH="1">
            <a:off x="1348561" y="2280600"/>
            <a:ext cx="414720" cy="1440"/>
          </a:xfrm>
          <a:prstGeom prst="bentConnector3">
            <a:avLst>
              <a:gd name="adj1" fmla="val 50000"/>
            </a:avLst>
          </a:prstGeom>
          <a:noFill/>
          <a:ln w="9525" cap="flat">
            <a:solidFill>
              <a:srgbClr val="00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cxnSp>
      <p:sp>
        <p:nvSpPr>
          <p:cNvPr id="20492" name="Rectangle 12"/>
          <p:cNvSpPr>
            <a:spLocks noChangeArrowheads="1"/>
          </p:cNvSpPr>
          <p:nvPr/>
        </p:nvSpPr>
        <p:spPr bwMode="auto">
          <a:xfrm>
            <a:off x="4976640" y="5599080"/>
            <a:ext cx="414720" cy="62208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633"/>
          </a:p>
        </p:txBody>
      </p:sp>
      <p:cxnSp>
        <p:nvCxnSpPr>
          <p:cNvPr id="20493" name="AutoShape 13"/>
          <p:cNvCxnSpPr>
            <a:cxnSpLocks noChangeShapeType="1"/>
            <a:stCxn id="20487" idx="2"/>
            <a:endCxn id="20492" idx="0"/>
          </p:cNvCxnSpPr>
          <p:nvPr/>
        </p:nvCxnSpPr>
        <p:spPr bwMode="auto">
          <a:xfrm>
            <a:off x="5184001" y="4562280"/>
            <a:ext cx="1440" cy="1036800"/>
          </a:xfrm>
          <a:prstGeom prst="straightConnector1">
            <a:avLst/>
          </a:prstGeom>
          <a:noFill/>
          <a:ln w="9525" cap="flat">
            <a:solidFill>
              <a:srgbClr val="00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cxnSp>
      <p:sp>
        <p:nvSpPr>
          <p:cNvPr id="16" name="Title Placeholder 1"/>
          <p:cNvSpPr txBox="1">
            <a:spLocks/>
          </p:cNvSpPr>
          <p:nvPr/>
        </p:nvSpPr>
        <p:spPr>
          <a:xfrm>
            <a:off x="0" y="-4387"/>
            <a:ext cx="9144000"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a:latin typeface="Calibri"/>
                <a:cs typeface="Calibri"/>
              </a:rPr>
              <a:t>CS106A Units</a:t>
            </a:r>
          </a:p>
        </p:txBody>
      </p:sp>
      <p:pic>
        <p:nvPicPr>
          <p:cNvPr id="18" name="Picture 17"/>
          <p:cNvPicPr>
            <a:picLocks noChangeAspect="1"/>
          </p:cNvPicPr>
          <p:nvPr/>
        </p:nvPicPr>
        <p:blipFill>
          <a:blip r:embed="rId3"/>
          <a:stretch>
            <a:fillRect/>
          </a:stretch>
        </p:blipFill>
        <p:spPr>
          <a:xfrm>
            <a:off x="3066934" y="1241020"/>
            <a:ext cx="5537200" cy="419100"/>
          </a:xfrm>
          <a:prstGeom prst="rect">
            <a:avLst/>
          </a:prstGeom>
        </p:spPr>
      </p:pic>
      <p:sp>
        <p:nvSpPr>
          <p:cNvPr id="19" name="TextBox 18"/>
          <p:cNvSpPr txBox="1"/>
          <p:nvPr/>
        </p:nvSpPr>
        <p:spPr>
          <a:xfrm>
            <a:off x="2975645" y="1824335"/>
            <a:ext cx="6168355" cy="461665"/>
          </a:xfrm>
          <a:prstGeom prst="rect">
            <a:avLst/>
          </a:prstGeom>
          <a:solidFill>
            <a:srgbClr val="FFFFFF"/>
          </a:solidFill>
        </p:spPr>
        <p:txBody>
          <a:bodyPr wrap="none" rtlCol="0">
            <a:spAutoFit/>
          </a:bodyPr>
          <a:lstStyle/>
          <a:p>
            <a:r>
              <a:rPr lang="en-US" sz="2400" dirty="0">
                <a:ea typeface="Times New Roman" charset="0"/>
                <a:cs typeface="Times New Roman" charset="0"/>
              </a:rPr>
              <a:t>Average about 10 hours / week for assignments</a:t>
            </a:r>
          </a:p>
        </p:txBody>
      </p:sp>
      <p:sp>
        <p:nvSpPr>
          <p:cNvPr id="4" name="TextBox 3"/>
          <p:cNvSpPr txBox="1"/>
          <p:nvPr/>
        </p:nvSpPr>
        <p:spPr>
          <a:xfrm>
            <a:off x="831273" y="4555374"/>
            <a:ext cx="719812" cy="584775"/>
          </a:xfrm>
          <a:prstGeom prst="rect">
            <a:avLst/>
          </a:prstGeom>
          <a:noFill/>
        </p:spPr>
        <p:txBody>
          <a:bodyPr wrap="none" rtlCol="0">
            <a:spAutoFit/>
          </a:bodyPr>
          <a:lstStyle/>
          <a:p>
            <a:r>
              <a:rPr lang="en-US" sz="3200" dirty="0"/>
              <a:t>Yes</a:t>
            </a:r>
          </a:p>
        </p:txBody>
      </p:sp>
      <p:sp>
        <p:nvSpPr>
          <p:cNvPr id="21" name="TextBox 20"/>
          <p:cNvSpPr txBox="1"/>
          <p:nvPr/>
        </p:nvSpPr>
        <p:spPr>
          <a:xfrm>
            <a:off x="2945477" y="2995352"/>
            <a:ext cx="665567" cy="584775"/>
          </a:xfrm>
          <a:prstGeom prst="rect">
            <a:avLst/>
          </a:prstGeom>
          <a:noFill/>
        </p:spPr>
        <p:txBody>
          <a:bodyPr wrap="none" rtlCol="0">
            <a:spAutoFit/>
          </a:bodyPr>
          <a:lstStyle/>
          <a:p>
            <a:r>
              <a:rPr lang="en-US" sz="3200" dirty="0"/>
              <a:t>No</a:t>
            </a:r>
          </a:p>
        </p:txBody>
      </p:sp>
      <p:sp>
        <p:nvSpPr>
          <p:cNvPr id="22" name="TextBox 21"/>
          <p:cNvSpPr txBox="1"/>
          <p:nvPr/>
        </p:nvSpPr>
        <p:spPr>
          <a:xfrm>
            <a:off x="5225935" y="4976552"/>
            <a:ext cx="665567" cy="584775"/>
          </a:xfrm>
          <a:prstGeom prst="rect">
            <a:avLst/>
          </a:prstGeom>
          <a:noFill/>
        </p:spPr>
        <p:txBody>
          <a:bodyPr wrap="none" rtlCol="0">
            <a:spAutoFit/>
          </a:bodyPr>
          <a:lstStyle/>
          <a:p>
            <a:r>
              <a:rPr lang="en-US" sz="3200" dirty="0"/>
              <a:t>No</a:t>
            </a:r>
          </a:p>
        </p:txBody>
      </p:sp>
      <p:sp>
        <p:nvSpPr>
          <p:cNvPr id="23" name="TextBox 22"/>
          <p:cNvSpPr txBox="1"/>
          <p:nvPr/>
        </p:nvSpPr>
        <p:spPr>
          <a:xfrm>
            <a:off x="6675120" y="2951018"/>
            <a:ext cx="719812" cy="584775"/>
          </a:xfrm>
          <a:prstGeom prst="rect">
            <a:avLst/>
          </a:prstGeom>
          <a:noFill/>
        </p:spPr>
        <p:txBody>
          <a:bodyPr wrap="none" rtlCol="0">
            <a:spAutoFit/>
          </a:bodyPr>
          <a:lstStyle/>
          <a:p>
            <a:r>
              <a:rPr lang="en-US" sz="3200" dirty="0"/>
              <a:t>Yes</a:t>
            </a:r>
          </a:p>
        </p:txBody>
      </p:sp>
    </p:spTree>
    <p:extLst>
      <p:ext uri="{BB962C8B-B14F-4D97-AF65-F5344CB8AC3E}">
        <p14:creationId xmlns:p14="http://schemas.microsoft.com/office/powerpoint/2010/main" val="1454739339"/>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fill="hold" nodeType="clickEffect">
                                  <p:stCondLst>
                                    <p:cond delay="0"/>
                                  </p:stCondLst>
                                  <p:childTnLst>
                                    <p:set>
                                      <p:cBhvr additive="repl">
                                        <p:cTn id="6" dur="1" fill="hold">
                                          <p:stCondLst>
                                            <p:cond delay="0"/>
                                          </p:stCondLst>
                                        </p:cTn>
                                        <p:tgtEl>
                                          <p:spTgt spid="2048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fill="hold" nodeType="clickEffect">
                                  <p:stCondLst>
                                    <p:cond delay="0"/>
                                  </p:stCondLst>
                                  <p:childTnLst>
                                    <p:set>
                                      <p:cBhvr additive="repl">
                                        <p:cTn id="10" dur="1" fill="hold">
                                          <p:stCondLst>
                                            <p:cond delay="0"/>
                                          </p:stCondLst>
                                        </p:cTn>
                                        <p:tgtEl>
                                          <p:spTgt spid="20490"/>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fill="hold" nodeType="clickEffect">
                                  <p:stCondLst>
                                    <p:cond delay="0"/>
                                  </p:stCondLst>
                                  <p:childTnLst>
                                    <p:set>
                                      <p:cBhvr additive="repl">
                                        <p:cTn id="14" dur="1" fill="hold">
                                          <p:stCondLst>
                                            <p:cond delay="0"/>
                                          </p:stCondLst>
                                        </p:cTn>
                                        <p:tgtEl>
                                          <p:spTgt spid="20483"/>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fill="hold" nodeType="clickEffect">
                                  <p:stCondLst>
                                    <p:cond delay="0"/>
                                  </p:stCondLst>
                                  <p:childTnLst>
                                    <p:set>
                                      <p:cBhvr additive="repl">
                                        <p:cTn id="18" dur="1" fill="hold">
                                          <p:stCondLst>
                                            <p:cond delay="0"/>
                                          </p:stCondLst>
                                        </p:cTn>
                                        <p:tgtEl>
                                          <p:spTgt spid="2048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fill="hold" nodeType="clickEffect">
                                  <p:stCondLst>
                                    <p:cond delay="0"/>
                                  </p:stCondLst>
                                  <p:childTnLst>
                                    <p:set>
                                      <p:cBhvr additive="repl">
                                        <p:cTn id="24" dur="1" fill="hold">
                                          <p:stCondLst>
                                            <p:cond delay="0"/>
                                          </p:stCondLst>
                                        </p:cTn>
                                        <p:tgtEl>
                                          <p:spTgt spid="20481"/>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fill="hold" nodeType="clickEffect">
                                  <p:stCondLst>
                                    <p:cond delay="0"/>
                                  </p:stCondLst>
                                  <p:childTnLst>
                                    <p:set>
                                      <p:cBhvr additive="repl">
                                        <p:cTn id="28" dur="1" fill="hold">
                                          <p:stCondLst>
                                            <p:cond delay="0"/>
                                          </p:stCondLst>
                                        </p:cTn>
                                        <p:tgtEl>
                                          <p:spTgt spid="2048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fill="hold" nodeType="clickEffect">
                                  <p:stCondLst>
                                    <p:cond delay="0"/>
                                  </p:stCondLst>
                                  <p:childTnLst>
                                    <p:set>
                                      <p:cBhvr additive="repl">
                                        <p:cTn id="34" dur="1" fill="hold">
                                          <p:stCondLst>
                                            <p:cond delay="0"/>
                                          </p:stCondLst>
                                        </p:cTn>
                                        <p:tgtEl>
                                          <p:spTgt spid="20487"/>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fill="hold" nodeType="clickEffect">
                                  <p:stCondLst>
                                    <p:cond delay="0"/>
                                  </p:stCondLst>
                                  <p:childTnLst>
                                    <p:set>
                                      <p:cBhvr additive="repl">
                                        <p:cTn id="38" dur="1" fill="hold">
                                          <p:stCondLst>
                                            <p:cond delay="0"/>
                                          </p:stCondLst>
                                        </p:cTn>
                                        <p:tgtEl>
                                          <p:spTgt spid="2049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xit" fill="hold" nodeType="clickEffect">
                                  <p:stCondLst>
                                    <p:cond delay="0"/>
                                  </p:stCondLst>
                                  <p:childTnLst>
                                    <p:set>
                                      <p:cBhvr additive="repl">
                                        <p:cTn id="44" dur="1" fill="hold">
                                          <p:stCondLst>
                                            <p:cond delay="0"/>
                                          </p:stCondLst>
                                        </p:cTn>
                                        <p:tgtEl>
                                          <p:spTgt spid="20493"/>
                                        </p:tgtEl>
                                        <p:attrNameLst>
                                          <p:attrName>style.visibility</p:attrName>
                                        </p:attrNameLst>
                                      </p:cBhvr>
                                      <p:to>
                                        <p:strVal val="hidden"/>
                                      </p:to>
                                    </p:set>
                                  </p:childTnLst>
                                </p:cTn>
                              </p:par>
                              <p:par>
                                <p:cTn id="45" presetID="1" presetClass="entr" fill="hold" nodeType="withEffect">
                                  <p:stCondLst>
                                    <p:cond delay="0"/>
                                  </p:stCondLst>
                                  <p:childTnLst>
                                    <p:set>
                                      <p:cBhvr additive="repl">
                                        <p:cTn id="46" dur="1" fill="hold">
                                          <p:stCondLst>
                                            <p:cond delay="0"/>
                                          </p:stCondLst>
                                        </p:cTn>
                                        <p:tgtEl>
                                          <p:spTgt spid="20488"/>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fill="hold" nodeType="clickEffect">
                                  <p:stCondLst>
                                    <p:cond delay="0"/>
                                  </p:stCondLst>
                                  <p:childTnLst>
                                    <p:set>
                                      <p:cBhvr additive="repl">
                                        <p:cTn id="50" dur="1" fill="hold">
                                          <p:stCondLst>
                                            <p:cond delay="0"/>
                                          </p:stCondLst>
                                        </p:cTn>
                                        <p:tgtEl>
                                          <p:spTgt spid="20486"/>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3"/>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fill="hold" nodeType="clickEffect">
                                  <p:stCondLst>
                                    <p:cond delay="0"/>
                                  </p:stCondLst>
                                  <p:childTnLst>
                                    <p:set>
                                      <p:cBhvr additive="repl">
                                        <p:cTn id="56" dur="1" fill="hold">
                                          <p:stCondLst>
                                            <p:cond delay="0"/>
                                          </p:stCondLst>
                                        </p:cTn>
                                        <p:tgtEl>
                                          <p:spTgt spid="20482"/>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19"/>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4" grpId="0"/>
      <p:bldP spid="21" grpId="0"/>
      <p:bldP spid="22" grpId="0"/>
      <p:bldP spid="2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6858000"/>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649" name="Text Box 1"/>
          <p:cNvSpPr txBox="1">
            <a:spLocks noChangeArrowheads="1"/>
          </p:cNvSpPr>
          <p:nvPr/>
        </p:nvSpPr>
        <p:spPr bwMode="auto">
          <a:xfrm>
            <a:off x="456481" y="273629"/>
            <a:ext cx="8228160" cy="5857095"/>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7314" rIns="0" bIns="0" anchor="ctr"/>
          <a:lstStyle>
            <a:lvl1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ＭＳ Ｐゴシック" charset="0"/>
                <a:cs typeface="Droid Sans Fallback" charset="0"/>
              </a:defRPr>
            </a:lvl1pPr>
            <a:lvl2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ＭＳ Ｐゴシック" charset="0"/>
                <a:cs typeface="Droid Sans Fallback" charset="0"/>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ＭＳ Ｐゴシック" charset="0"/>
                <a:cs typeface="Droid Sans Fallback" charset="0"/>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ＭＳ Ｐゴシック" charset="0"/>
                <a:cs typeface="Droid Sans Fallback" charset="0"/>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ＭＳ Ｐゴシック" charset="0"/>
                <a:cs typeface="Droid Sans Fallback"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ＭＳ Ｐゴシック" charset="0"/>
                <a:cs typeface="Droid Sans Fallback"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ＭＳ Ｐゴシック" charset="0"/>
                <a:cs typeface="Droid Sans Fallback"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ＭＳ Ｐゴシック" charset="0"/>
                <a:cs typeface="Droid Sans Fallback"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ＭＳ Ｐゴシック" charset="0"/>
                <a:cs typeface="Droid Sans Fallback" charset="0"/>
              </a:defRPr>
            </a:lvl9pPr>
          </a:lstStyle>
          <a:p>
            <a:pPr algn="ctr">
              <a:lnSpc>
                <a:spcPct val="98000"/>
              </a:lnSpc>
            </a:pPr>
            <a:r>
              <a:rPr lang="en-US" sz="5000" dirty="0">
                <a:solidFill>
                  <a:schemeClr val="bg1"/>
                </a:solidFill>
                <a:latin typeface="Calibri" charset="0"/>
                <a:ea typeface="Calibri" charset="0"/>
                <a:cs typeface="Calibri" charset="0"/>
              </a:rPr>
              <a:t>Are you in the right place?</a:t>
            </a:r>
          </a:p>
        </p:txBody>
      </p:sp>
    </p:spTree>
    <p:extLst>
      <p:ext uri="{BB962C8B-B14F-4D97-AF65-F5344CB8AC3E}">
        <p14:creationId xmlns:p14="http://schemas.microsoft.com/office/powerpoint/2010/main" val="3976537142"/>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6858000"/>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649" name="Text Box 1"/>
          <p:cNvSpPr txBox="1">
            <a:spLocks noChangeArrowheads="1"/>
          </p:cNvSpPr>
          <p:nvPr/>
        </p:nvSpPr>
        <p:spPr bwMode="auto">
          <a:xfrm>
            <a:off x="456481" y="273629"/>
            <a:ext cx="8228160" cy="5857095"/>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7314" rIns="0" bIns="0" anchor="ctr"/>
          <a:lstStyle>
            <a:lvl1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ＭＳ Ｐゴシック" charset="0"/>
                <a:cs typeface="Droid Sans Fallback" charset="0"/>
              </a:defRPr>
            </a:lvl1pPr>
            <a:lvl2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ＭＳ Ｐゴシック" charset="0"/>
                <a:cs typeface="Droid Sans Fallback" charset="0"/>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ＭＳ Ｐゴシック" charset="0"/>
                <a:cs typeface="Droid Sans Fallback" charset="0"/>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ＭＳ Ｐゴシック" charset="0"/>
                <a:cs typeface="Droid Sans Fallback" charset="0"/>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ＭＳ Ｐゴシック" charset="0"/>
                <a:cs typeface="Droid Sans Fallback"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ＭＳ Ｐゴシック" charset="0"/>
                <a:cs typeface="Droid Sans Fallback"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ＭＳ Ｐゴシック" charset="0"/>
                <a:cs typeface="Droid Sans Fallback"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ＭＳ Ｐゴシック" charset="0"/>
                <a:cs typeface="Droid Sans Fallback"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ＭＳ Ｐゴシック" charset="0"/>
                <a:cs typeface="Droid Sans Fallback" charset="0"/>
              </a:defRPr>
            </a:lvl9pPr>
          </a:lstStyle>
          <a:p>
            <a:pPr algn="ctr">
              <a:lnSpc>
                <a:spcPct val="98000"/>
              </a:lnSpc>
            </a:pPr>
            <a:r>
              <a:rPr lang="en-US" sz="5000" dirty="0">
                <a:solidFill>
                  <a:schemeClr val="bg1"/>
                </a:solidFill>
                <a:latin typeface="Calibri" charset="0"/>
                <a:ea typeface="Calibri" charset="0"/>
                <a:cs typeface="Calibri" charset="0"/>
              </a:rPr>
              <a:t>What is CS106A?</a:t>
            </a:r>
          </a:p>
        </p:txBody>
      </p:sp>
    </p:spTree>
    <p:extLst>
      <p:ext uri="{BB962C8B-B14F-4D97-AF65-F5344CB8AC3E}">
        <p14:creationId xmlns:p14="http://schemas.microsoft.com/office/powerpoint/2010/main" val="657026655"/>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Text Box 1"/>
          <p:cNvSpPr txBox="1">
            <a:spLocks noChangeArrowheads="1"/>
          </p:cNvSpPr>
          <p:nvPr/>
        </p:nvSpPr>
        <p:spPr bwMode="auto">
          <a:xfrm>
            <a:off x="456481" y="273961"/>
            <a:ext cx="8228160" cy="585648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7314" rIns="0" bIns="0" anchor="ctr"/>
          <a:lstStyle>
            <a:lvl1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Droid Sans Fallback" charset="0"/>
                <a:cs typeface="Droid Sans Fallback" charset="0"/>
              </a:defRPr>
            </a:lvl1pPr>
            <a:lvl2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Droid Sans Fallback" charset="0"/>
                <a:cs typeface="Droid Sans Fallback" charset="0"/>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Droid Sans Fallback" charset="0"/>
                <a:cs typeface="Droid Sans Fallback" charset="0"/>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Droid Sans Fallback" charset="0"/>
                <a:cs typeface="Droid Sans Fallback" charset="0"/>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Droid Sans Fallback" charset="0"/>
                <a:cs typeface="Droid Sans Fallback" charset="0"/>
              </a:defRPr>
            </a:lvl5pPr>
            <a:lvl6pPr marL="2514600" indent="-228600" defTabSz="4572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Droid Sans Fallback" charset="0"/>
                <a:cs typeface="Droid Sans Fallback" charset="0"/>
              </a:defRPr>
            </a:lvl6pPr>
            <a:lvl7pPr marL="2971800" indent="-228600" defTabSz="4572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Droid Sans Fallback" charset="0"/>
                <a:cs typeface="Droid Sans Fallback" charset="0"/>
              </a:defRPr>
            </a:lvl7pPr>
            <a:lvl8pPr marL="3429000" indent="-228600" defTabSz="4572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Droid Sans Fallback" charset="0"/>
                <a:cs typeface="Droid Sans Fallback" charset="0"/>
              </a:defRPr>
            </a:lvl8pPr>
            <a:lvl9pPr marL="3886200" indent="-228600" defTabSz="4572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Droid Sans Fallback" charset="0"/>
                <a:cs typeface="Droid Sans Fallback" charset="0"/>
              </a:defRPr>
            </a:lvl9pPr>
          </a:lstStyle>
          <a:p>
            <a:pPr>
              <a:lnSpc>
                <a:spcPct val="98000"/>
              </a:lnSpc>
            </a:pPr>
            <a:r>
              <a:rPr lang="en-US" altLang="en-US" sz="2903" dirty="0">
                <a:latin typeface="DejaVu Serif" charset="0"/>
              </a:rPr>
              <a:t>Computer science is no more about computers than astronomy is about telescopes, biology is about microscopes or chemistry is about beakers and test tubes. Science is not about tools, it is about how we use them and what we find out when we do.</a:t>
            </a:r>
          </a:p>
          <a:p>
            <a:pPr>
              <a:lnSpc>
                <a:spcPct val="98000"/>
              </a:lnSpc>
            </a:pPr>
            <a:endParaRPr lang="en-US" altLang="en-US" sz="2903" dirty="0">
              <a:latin typeface="DejaVu Serif" charset="0"/>
            </a:endParaRPr>
          </a:p>
          <a:p>
            <a:pPr algn="r">
              <a:lnSpc>
                <a:spcPct val="98000"/>
              </a:lnSpc>
            </a:pPr>
            <a:r>
              <a:rPr lang="en-US" altLang="en-US" sz="1814" dirty="0">
                <a:latin typeface="DejaVu Serif" charset="0"/>
              </a:rPr>
              <a:t>- Michael Fellows and Ian </a:t>
            </a:r>
            <a:r>
              <a:rPr lang="en-US" altLang="en-US" sz="1814" dirty="0" err="1">
                <a:latin typeface="DejaVu Serif" charset="0"/>
              </a:rPr>
              <a:t>Parberry</a:t>
            </a:r>
            <a:r>
              <a:rPr lang="en-US" altLang="en-US" sz="1814" dirty="0">
                <a:latin typeface="DejaVu Serif" charset="0"/>
              </a:rPr>
              <a:t>                       </a:t>
            </a:r>
          </a:p>
        </p:txBody>
      </p:sp>
      <p:sp>
        <p:nvSpPr>
          <p:cNvPr id="3"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a:solidFill>
                  <a:schemeClr val="tx1"/>
                </a:solidFill>
                <a:latin typeface="Century Gothic"/>
                <a:cs typeface="Century Gothic"/>
              </a:rPr>
              <a:t>Computer Science</a:t>
            </a:r>
            <a:endParaRPr lang="en-US" sz="4000" b="1" i="1" dirty="0">
              <a:solidFill>
                <a:schemeClr val="tx1"/>
              </a:solidFill>
              <a:latin typeface="Century Gothic"/>
              <a:cs typeface="Century Gothic"/>
            </a:endParaRPr>
          </a:p>
        </p:txBody>
      </p:sp>
    </p:spTree>
    <p:extLst>
      <p:ext uri="{BB962C8B-B14F-4D97-AF65-F5344CB8AC3E}">
        <p14:creationId xmlns:p14="http://schemas.microsoft.com/office/powerpoint/2010/main" val="1426084521"/>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body" idx="1"/>
          </p:nvPr>
        </p:nvSpPr>
        <p:spPr>
          <a:xfrm>
            <a:off x="456481" y="1604521"/>
            <a:ext cx="8228160" cy="4525920"/>
          </a:xfrm>
          <a:ln/>
        </p:spPr>
        <p:txBody>
          <a:bodyPr vert="horz" lIns="91440" tIns="7314" rIns="91440" bIns="45720" rtlCol="0">
            <a:normAutofit/>
          </a:bodyPr>
          <a:lstStyle/>
          <a:p>
            <a:pPr marL="391686" indent="-293764">
              <a:lnSpc>
                <a:spcPct val="98000"/>
              </a:lnSpc>
              <a:buSzPct val="45000"/>
              <a:buFont typeface="Wingdings" charset="2"/>
              <a:buChar cha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US" altLang="en-US" b="1" i="1" dirty="0">
                <a:solidFill>
                  <a:srgbClr val="0000FF"/>
                </a:solidFill>
                <a:latin typeface="DejaVu Serif" charset="0"/>
              </a:rPr>
              <a:t>Learn how to harness computing power to solve problems</a:t>
            </a:r>
            <a:r>
              <a:rPr lang="en-US" altLang="en-US" i="1" dirty="0">
                <a:solidFill>
                  <a:srgbClr val="0000FF"/>
                </a:solidFill>
                <a:latin typeface="DejaVu Serif" charset="0"/>
              </a:rPr>
              <a:t>.</a:t>
            </a:r>
          </a:p>
          <a:p>
            <a:pPr marL="391686" indent="-293764">
              <a:lnSpc>
                <a:spcPct val="98000"/>
              </a:lnSpc>
              <a:buSzPct val="45000"/>
              <a:buFont typeface="Wingdings" charset="2"/>
              <a:buChar cha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US" altLang="en-US" dirty="0">
                <a:latin typeface="DejaVu Serif" charset="0"/>
              </a:rPr>
              <a:t>To that end:</a:t>
            </a:r>
          </a:p>
          <a:p>
            <a:pPr marL="783372" lvl="1" indent="-293764">
              <a:lnSpc>
                <a:spcPct val="98000"/>
              </a:lnSpc>
              <a:buSzPct val="45000"/>
              <a:buFont typeface="Wingdings" charset="2"/>
              <a:buChar cha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US" altLang="en-US" dirty="0">
                <a:latin typeface="DejaVu Serif" charset="0"/>
              </a:rPr>
              <a:t>Explore fundamental techniques in computer programming.</a:t>
            </a:r>
          </a:p>
          <a:p>
            <a:pPr marL="783372" lvl="1" indent="-293764">
              <a:lnSpc>
                <a:spcPct val="98000"/>
              </a:lnSpc>
              <a:buSzPct val="45000"/>
              <a:buFont typeface="Wingdings" charset="2"/>
              <a:buChar cha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US" altLang="en-US" dirty="0">
                <a:latin typeface="DejaVu Serif" charset="0"/>
              </a:rPr>
              <a:t>Develop good software engineering style.</a:t>
            </a:r>
          </a:p>
          <a:p>
            <a:pPr marL="783372" lvl="1" indent="-293764">
              <a:lnSpc>
                <a:spcPct val="98000"/>
              </a:lnSpc>
              <a:buSzPct val="45000"/>
              <a:buFont typeface="Wingdings" charset="2"/>
              <a:buChar cha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US" altLang="en-US" dirty="0">
                <a:latin typeface="DejaVu Serif" charset="0"/>
              </a:rPr>
              <a:t>Gain familiarity with the Java programming language.</a:t>
            </a:r>
          </a:p>
        </p:txBody>
      </p:sp>
      <p:sp>
        <p:nvSpPr>
          <p:cNvPr id="2" name="Title 1"/>
          <p:cNvSpPr>
            <a:spLocks noGrp="1"/>
          </p:cNvSpPr>
          <p:nvPr>
            <p:ph type="title"/>
          </p:nvPr>
        </p:nvSpPr>
        <p:spPr/>
        <p:txBody>
          <a:bodyPr/>
          <a:lstStyle/>
          <a:p>
            <a:endParaRPr lang="en-US"/>
          </a:p>
        </p:txBody>
      </p:sp>
      <p:sp>
        <p:nvSpPr>
          <p:cNvPr id="5"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a:solidFill>
                  <a:schemeClr val="tx1"/>
                </a:solidFill>
                <a:latin typeface="Century Gothic"/>
                <a:cs typeface="Century Gothic"/>
              </a:rPr>
              <a:t>Learning Goals</a:t>
            </a:r>
            <a:endParaRPr lang="en-US" sz="4000" b="1" i="1" dirty="0">
              <a:solidFill>
                <a:schemeClr val="tx1"/>
              </a:solidFill>
              <a:latin typeface="Century Gothic"/>
              <a:cs typeface="Century Gothic"/>
            </a:endParaRPr>
          </a:p>
        </p:txBody>
      </p:sp>
    </p:spTree>
    <p:extLst>
      <p:ext uri="{BB962C8B-B14F-4D97-AF65-F5344CB8AC3E}">
        <p14:creationId xmlns:p14="http://schemas.microsoft.com/office/powerpoint/2010/main" val="78995919"/>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fill="hold" nodeType="clickEffect">
                                  <p:stCondLst>
                                    <p:cond delay="0"/>
                                  </p:stCondLst>
                                  <p:childTnLst>
                                    <p:set>
                                      <p:cBhvr additive="repl">
                                        <p:cTn id="6" dur="1" fill="hold">
                                          <p:stCondLst>
                                            <p:cond delay="0"/>
                                          </p:stCondLst>
                                        </p:cTn>
                                        <p:tgtEl>
                                          <p:spTgt spid="40962">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fill="hold" nodeType="clickEffect">
                                  <p:stCondLst>
                                    <p:cond delay="0"/>
                                  </p:stCondLst>
                                  <p:childTnLst>
                                    <p:set>
                                      <p:cBhvr additive="repl">
                                        <p:cTn id="10" dur="1" fill="hold">
                                          <p:stCondLst>
                                            <p:cond delay="0"/>
                                          </p:stCondLst>
                                        </p:cTn>
                                        <p:tgtEl>
                                          <p:spTgt spid="40962">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fill="hold" nodeType="clickEffect">
                                  <p:stCondLst>
                                    <p:cond delay="0"/>
                                  </p:stCondLst>
                                  <p:childTnLst>
                                    <p:set>
                                      <p:cBhvr additive="repl">
                                        <p:cTn id="14" dur="1" fill="hold">
                                          <p:stCondLst>
                                            <p:cond delay="0"/>
                                          </p:stCondLst>
                                        </p:cTn>
                                        <p:tgtEl>
                                          <p:spTgt spid="40962">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fill="hold" nodeType="clickEffect">
                                  <p:stCondLst>
                                    <p:cond delay="0"/>
                                  </p:stCondLst>
                                  <p:childTnLst>
                                    <p:set>
                                      <p:cBhvr additive="repl">
                                        <p:cTn id="18" dur="1" fill="hold">
                                          <p:stCondLst>
                                            <p:cond delay="0"/>
                                          </p:stCondLst>
                                        </p:cTn>
                                        <p:tgtEl>
                                          <p:spTgt spid="40962">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fill="hold" nodeType="clickEffect">
                                  <p:stCondLst>
                                    <p:cond delay="0"/>
                                  </p:stCondLst>
                                  <p:childTnLst>
                                    <p:set>
                                      <p:cBhvr additive="repl">
                                        <p:cTn id="22" dur="1" fill="hold">
                                          <p:stCondLst>
                                            <p:cond delay="0"/>
                                          </p:stCondLst>
                                        </p:cTn>
                                        <p:tgtEl>
                                          <p:spTgt spid="4096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65512" y="2436904"/>
            <a:ext cx="6483927" cy="18851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9050" tIns="19050" rIns="19050" bIns="19050" numCol="1" spcCol="38100" rtlCol="0" anchor="ctr">
            <a:spAutoFit/>
          </a:bodyPr>
          <a:lstStyle/>
          <a:p>
            <a:pPr marL="285750" indent="-285750" algn="just" defTabSz="342900">
              <a:buFont typeface="Arial" charset="0"/>
              <a:buChar char="•"/>
              <a:tabLst>
                <a:tab pos="342900" algn="l"/>
              </a:tabLst>
            </a:pPr>
            <a:endParaRPr lang="en-US" sz="2400" dirty="0"/>
          </a:p>
          <a:p>
            <a:pPr marL="285750" indent="-285750" algn="just" defTabSz="342900">
              <a:buFont typeface="Arial" charset="0"/>
              <a:buChar char="•"/>
              <a:tabLst>
                <a:tab pos="342900" algn="l"/>
              </a:tabLst>
            </a:pPr>
            <a:r>
              <a:rPr lang="en-US" sz="2400" dirty="0"/>
              <a:t>Childhood: Nairobi, Kenya</a:t>
            </a:r>
          </a:p>
          <a:p>
            <a:pPr marL="285750" indent="-285750" algn="just" defTabSz="342900">
              <a:buFont typeface="Arial" charset="0"/>
              <a:buChar char="•"/>
              <a:tabLst>
                <a:tab pos="342900" algn="l"/>
              </a:tabLst>
            </a:pPr>
            <a:r>
              <a:rPr lang="en-US" sz="2400" dirty="0"/>
              <a:t>High School: Kuala Lumpur, Malaysia</a:t>
            </a:r>
          </a:p>
          <a:p>
            <a:pPr marL="285750" indent="-285750" algn="just" defTabSz="342900">
              <a:buFont typeface="Arial" charset="0"/>
              <a:buChar char="•"/>
              <a:tabLst>
                <a:tab pos="342900" algn="l"/>
              </a:tabLst>
            </a:pPr>
            <a:r>
              <a:rPr lang="en-US" sz="2400" dirty="0"/>
              <a:t>Stanford University Ph.D. in Neural Networks</a:t>
            </a:r>
          </a:p>
          <a:p>
            <a:pPr marL="285750" indent="-285750" algn="just" defTabSz="342900">
              <a:buFont typeface="Arial" charset="0"/>
              <a:buChar char="•"/>
              <a:tabLst>
                <a:tab pos="342900" algn="l"/>
              </a:tabLst>
            </a:pPr>
            <a:r>
              <a:rPr lang="en-US" sz="2400" dirty="0"/>
              <a:t>Research lab on AI for Social Good</a:t>
            </a:r>
          </a:p>
        </p:txBody>
      </p:sp>
      <p:sp>
        <p:nvSpPr>
          <p:cNvPr id="6"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a:solidFill>
                  <a:schemeClr val="tx1"/>
                </a:solidFill>
                <a:latin typeface="Century Gothic"/>
                <a:cs typeface="Century Gothic"/>
              </a:rPr>
              <a:t>Chris Piech</a:t>
            </a:r>
            <a:endParaRPr lang="en-US" sz="4000" b="1" dirty="0">
              <a:solidFill>
                <a:schemeClr val="tx1"/>
              </a:solidFill>
              <a:latin typeface="Century Gothic"/>
              <a:cs typeface="Century Gothic"/>
            </a:endParaRPr>
          </a:p>
        </p:txBody>
      </p:sp>
      <p:sp>
        <p:nvSpPr>
          <p:cNvPr id="4" name="TextBox 3"/>
          <p:cNvSpPr txBox="1"/>
          <p:nvPr/>
        </p:nvSpPr>
        <p:spPr>
          <a:xfrm rot="215620">
            <a:off x="4588625" y="1113905"/>
            <a:ext cx="2759825" cy="923330"/>
          </a:xfrm>
          <a:prstGeom prst="rect">
            <a:avLst/>
          </a:prstGeom>
          <a:noFill/>
          <a:effectLst/>
        </p:spPr>
        <p:txBody>
          <a:bodyPr wrap="square" rtlCol="0">
            <a:spAutoFit/>
          </a:bodyPr>
          <a:lstStyle/>
          <a:p>
            <a:pPr algn="ctr"/>
            <a:r>
              <a:rPr lang="en-US" dirty="0">
                <a:solidFill>
                  <a:srgbClr val="0337FF"/>
                </a:solidFill>
                <a:latin typeface="Chalkboard" charset="0"/>
                <a:ea typeface="Chalkboard" charset="0"/>
                <a:cs typeface="Chalkboard" charset="0"/>
              </a:rPr>
              <a:t>I originally concentrated in graphics and worked at Pixar</a:t>
            </a:r>
          </a:p>
        </p:txBody>
      </p:sp>
      <p:sp>
        <p:nvSpPr>
          <p:cNvPr id="8" name="Freeform 7"/>
          <p:cNvSpPr/>
          <p:nvPr/>
        </p:nvSpPr>
        <p:spPr>
          <a:xfrm>
            <a:off x="5660618" y="2094806"/>
            <a:ext cx="341171" cy="787319"/>
          </a:xfrm>
          <a:custGeom>
            <a:avLst/>
            <a:gdLst>
              <a:gd name="connsiteX0" fmla="*/ 158291 w 291295"/>
              <a:gd name="connsiteY0" fmla="*/ 0 h 1069952"/>
              <a:gd name="connsiteX1" fmla="*/ 191542 w 291295"/>
              <a:gd name="connsiteY1" fmla="*/ 83128 h 1069952"/>
              <a:gd name="connsiteX2" fmla="*/ 224793 w 291295"/>
              <a:gd name="connsiteY2" fmla="*/ 182880 h 1069952"/>
              <a:gd name="connsiteX3" fmla="*/ 258044 w 291295"/>
              <a:gd name="connsiteY3" fmla="*/ 232757 h 1069952"/>
              <a:gd name="connsiteX4" fmla="*/ 258044 w 291295"/>
              <a:gd name="connsiteY4" fmla="*/ 665018 h 1069952"/>
              <a:gd name="connsiteX5" fmla="*/ 224793 w 291295"/>
              <a:gd name="connsiteY5" fmla="*/ 764771 h 1069952"/>
              <a:gd name="connsiteX6" fmla="*/ 158291 w 291295"/>
              <a:gd name="connsiteY6" fmla="*/ 847898 h 1069952"/>
              <a:gd name="connsiteX7" fmla="*/ 141666 w 291295"/>
              <a:gd name="connsiteY7" fmla="*/ 897775 h 1069952"/>
              <a:gd name="connsiteX8" fmla="*/ 41913 w 291295"/>
              <a:gd name="connsiteY8" fmla="*/ 980902 h 1069952"/>
              <a:gd name="connsiteX9" fmla="*/ 8662 w 291295"/>
              <a:gd name="connsiteY9" fmla="*/ 931026 h 1069952"/>
              <a:gd name="connsiteX10" fmla="*/ 25287 w 291295"/>
              <a:gd name="connsiteY10" fmla="*/ 1047404 h 1069952"/>
              <a:gd name="connsiteX11" fmla="*/ 291295 w 291295"/>
              <a:gd name="connsiteY11" fmla="*/ 1064029 h 1069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1295" h="1069952">
                <a:moveTo>
                  <a:pt x="158291" y="0"/>
                </a:moveTo>
                <a:cubicBezTo>
                  <a:pt x="169375" y="27709"/>
                  <a:pt x="181343" y="55081"/>
                  <a:pt x="191542" y="83128"/>
                </a:cubicBezTo>
                <a:cubicBezTo>
                  <a:pt x="203520" y="116067"/>
                  <a:pt x="205351" y="153717"/>
                  <a:pt x="224793" y="182880"/>
                </a:cubicBezTo>
                <a:lnTo>
                  <a:pt x="258044" y="232757"/>
                </a:lnTo>
                <a:cubicBezTo>
                  <a:pt x="293782" y="411453"/>
                  <a:pt x="291416" y="364672"/>
                  <a:pt x="258044" y="665018"/>
                </a:cubicBezTo>
                <a:cubicBezTo>
                  <a:pt x="254173" y="699853"/>
                  <a:pt x="235877" y="731520"/>
                  <a:pt x="224793" y="764771"/>
                </a:cubicBezTo>
                <a:cubicBezTo>
                  <a:pt x="201849" y="833603"/>
                  <a:pt x="222748" y="804927"/>
                  <a:pt x="158291" y="847898"/>
                </a:cubicBezTo>
                <a:cubicBezTo>
                  <a:pt x="152749" y="864524"/>
                  <a:pt x="151387" y="883193"/>
                  <a:pt x="141666" y="897775"/>
                </a:cubicBezTo>
                <a:cubicBezTo>
                  <a:pt x="116065" y="936176"/>
                  <a:pt x="78714" y="956368"/>
                  <a:pt x="41913" y="980902"/>
                </a:cubicBezTo>
                <a:cubicBezTo>
                  <a:pt x="30829" y="964277"/>
                  <a:pt x="13508" y="911641"/>
                  <a:pt x="8662" y="931026"/>
                </a:cubicBezTo>
                <a:cubicBezTo>
                  <a:pt x="-842" y="969042"/>
                  <a:pt x="-10170" y="1030719"/>
                  <a:pt x="25287" y="1047404"/>
                </a:cubicBezTo>
                <a:cubicBezTo>
                  <a:pt x="105673" y="1085233"/>
                  <a:pt x="291295" y="1064029"/>
                  <a:pt x="291295" y="1064029"/>
                </a:cubicBezTo>
              </a:path>
            </a:pathLst>
          </a:custGeom>
          <a:noFill/>
          <a:ln w="57150">
            <a:solidFill>
              <a:srgbClr val="0337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2">
                  <a:lumMod val="60000"/>
                  <a:lumOff val="40000"/>
                </a:schemeClr>
              </a:solidFill>
            </a:endParaRPr>
          </a:p>
        </p:txBody>
      </p:sp>
      <p:sp>
        <p:nvSpPr>
          <p:cNvPr id="9" name="TextBox 8"/>
          <p:cNvSpPr txBox="1"/>
          <p:nvPr/>
        </p:nvSpPr>
        <p:spPr>
          <a:xfrm>
            <a:off x="900544" y="5422667"/>
            <a:ext cx="3239194" cy="923330"/>
          </a:xfrm>
          <a:prstGeom prst="rect">
            <a:avLst/>
          </a:prstGeom>
          <a:noFill/>
          <a:effectLst/>
        </p:spPr>
        <p:txBody>
          <a:bodyPr wrap="square" rtlCol="0">
            <a:spAutoFit/>
          </a:bodyPr>
          <a:lstStyle/>
          <a:p>
            <a:pPr algn="ctr"/>
            <a:r>
              <a:rPr lang="en-US" dirty="0">
                <a:solidFill>
                  <a:srgbClr val="0337FF"/>
                </a:solidFill>
                <a:latin typeface="Chalkboard" charset="0"/>
                <a:ea typeface="Chalkboard" charset="0"/>
                <a:cs typeface="Chalkboard" charset="0"/>
              </a:rPr>
              <a:t>The problem I really want to solve is to make high </a:t>
            </a:r>
            <a:r>
              <a:rPr lang="en-US">
                <a:solidFill>
                  <a:srgbClr val="0337FF"/>
                </a:solidFill>
                <a:latin typeface="Chalkboard" charset="0"/>
                <a:ea typeface="Chalkboard" charset="0"/>
                <a:cs typeface="Chalkboard" charset="0"/>
              </a:rPr>
              <a:t>quality more education accessible</a:t>
            </a:r>
            <a:endParaRPr lang="en-US" dirty="0">
              <a:solidFill>
                <a:srgbClr val="0337FF"/>
              </a:solidFill>
              <a:latin typeface="Chalkboard" charset="0"/>
              <a:ea typeface="Chalkboard" charset="0"/>
              <a:cs typeface="Chalkboard" charset="0"/>
            </a:endParaRPr>
          </a:p>
        </p:txBody>
      </p:sp>
      <p:sp>
        <p:nvSpPr>
          <p:cNvPr id="10" name="Freeform 9"/>
          <p:cNvSpPr/>
          <p:nvPr/>
        </p:nvSpPr>
        <p:spPr>
          <a:xfrm>
            <a:off x="2909454" y="4571998"/>
            <a:ext cx="714895" cy="831272"/>
          </a:xfrm>
          <a:custGeom>
            <a:avLst/>
            <a:gdLst>
              <a:gd name="connsiteX0" fmla="*/ 133004 w 714895"/>
              <a:gd name="connsiteY0" fmla="*/ 831272 h 831272"/>
              <a:gd name="connsiteX1" fmla="*/ 33251 w 714895"/>
              <a:gd name="connsiteY1" fmla="*/ 798022 h 831272"/>
              <a:gd name="connsiteX2" fmla="*/ 0 w 714895"/>
              <a:gd name="connsiteY2" fmla="*/ 698269 h 831272"/>
              <a:gd name="connsiteX3" fmla="*/ 49877 w 714895"/>
              <a:gd name="connsiteY3" fmla="*/ 515389 h 831272"/>
              <a:gd name="connsiteX4" fmla="*/ 99753 w 714895"/>
              <a:gd name="connsiteY4" fmla="*/ 482138 h 831272"/>
              <a:gd name="connsiteX5" fmla="*/ 232757 w 714895"/>
              <a:gd name="connsiteY5" fmla="*/ 399011 h 831272"/>
              <a:gd name="connsiteX6" fmla="*/ 282633 w 714895"/>
              <a:gd name="connsiteY6" fmla="*/ 382385 h 831272"/>
              <a:gd name="connsiteX7" fmla="*/ 332509 w 714895"/>
              <a:gd name="connsiteY7" fmla="*/ 365760 h 831272"/>
              <a:gd name="connsiteX8" fmla="*/ 382386 w 714895"/>
              <a:gd name="connsiteY8" fmla="*/ 332509 h 831272"/>
              <a:gd name="connsiteX9" fmla="*/ 415637 w 714895"/>
              <a:gd name="connsiteY9" fmla="*/ 232756 h 831272"/>
              <a:gd name="connsiteX10" fmla="*/ 448888 w 714895"/>
              <a:gd name="connsiteY10" fmla="*/ 182880 h 831272"/>
              <a:gd name="connsiteX11" fmla="*/ 482138 w 714895"/>
              <a:gd name="connsiteY11" fmla="*/ 83127 h 831272"/>
              <a:gd name="connsiteX12" fmla="*/ 498764 w 714895"/>
              <a:gd name="connsiteY12" fmla="*/ 33251 h 831272"/>
              <a:gd name="connsiteX13" fmla="*/ 365760 w 714895"/>
              <a:gd name="connsiteY13" fmla="*/ 33251 h 831272"/>
              <a:gd name="connsiteX14" fmla="*/ 266008 w 714895"/>
              <a:gd name="connsiteY14" fmla="*/ 66502 h 831272"/>
              <a:gd name="connsiteX15" fmla="*/ 232757 w 714895"/>
              <a:gd name="connsiteY15" fmla="*/ 116378 h 831272"/>
              <a:gd name="connsiteX16" fmla="*/ 249382 w 714895"/>
              <a:gd name="connsiteY16" fmla="*/ 66502 h 831272"/>
              <a:gd name="connsiteX17" fmla="*/ 299258 w 714895"/>
              <a:gd name="connsiteY17" fmla="*/ 33251 h 831272"/>
              <a:gd name="connsiteX18" fmla="*/ 415637 w 714895"/>
              <a:gd name="connsiteY18" fmla="*/ 0 h 831272"/>
              <a:gd name="connsiteX19" fmla="*/ 548640 w 714895"/>
              <a:gd name="connsiteY19" fmla="*/ 16625 h 831272"/>
              <a:gd name="connsiteX20" fmla="*/ 598517 w 714895"/>
              <a:gd name="connsiteY20" fmla="*/ 99752 h 831272"/>
              <a:gd name="connsiteX21" fmla="*/ 698269 w 714895"/>
              <a:gd name="connsiteY21" fmla="*/ 182880 h 831272"/>
              <a:gd name="connsiteX22" fmla="*/ 714895 w 714895"/>
              <a:gd name="connsiteY22" fmla="*/ 216131 h 831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14895" h="831272">
                <a:moveTo>
                  <a:pt x="133004" y="831272"/>
                </a:moveTo>
                <a:cubicBezTo>
                  <a:pt x="99753" y="820189"/>
                  <a:pt x="58035" y="822806"/>
                  <a:pt x="33251" y="798022"/>
                </a:cubicBezTo>
                <a:cubicBezTo>
                  <a:pt x="8467" y="773238"/>
                  <a:pt x="0" y="698269"/>
                  <a:pt x="0" y="698269"/>
                </a:cubicBezTo>
                <a:cubicBezTo>
                  <a:pt x="9835" y="619591"/>
                  <a:pt x="-4013" y="569279"/>
                  <a:pt x="49877" y="515389"/>
                </a:cubicBezTo>
                <a:cubicBezTo>
                  <a:pt x="64006" y="501260"/>
                  <a:pt x="83128" y="493222"/>
                  <a:pt x="99753" y="482138"/>
                </a:cubicBezTo>
                <a:cubicBezTo>
                  <a:pt x="152446" y="403099"/>
                  <a:pt x="114048" y="438581"/>
                  <a:pt x="232757" y="399011"/>
                </a:cubicBezTo>
                <a:lnTo>
                  <a:pt x="282633" y="382385"/>
                </a:lnTo>
                <a:lnTo>
                  <a:pt x="332509" y="365760"/>
                </a:lnTo>
                <a:cubicBezTo>
                  <a:pt x="349135" y="354676"/>
                  <a:pt x="371796" y="349453"/>
                  <a:pt x="382386" y="332509"/>
                </a:cubicBezTo>
                <a:cubicBezTo>
                  <a:pt x="400962" y="302787"/>
                  <a:pt x="396195" y="261919"/>
                  <a:pt x="415637" y="232756"/>
                </a:cubicBezTo>
                <a:lnTo>
                  <a:pt x="448888" y="182880"/>
                </a:lnTo>
                <a:lnTo>
                  <a:pt x="482138" y="83127"/>
                </a:lnTo>
                <a:lnTo>
                  <a:pt x="498764" y="33251"/>
                </a:lnTo>
                <a:cubicBezTo>
                  <a:pt x="418155" y="13098"/>
                  <a:pt x="446369" y="9068"/>
                  <a:pt x="365760" y="33251"/>
                </a:cubicBezTo>
                <a:cubicBezTo>
                  <a:pt x="332189" y="43322"/>
                  <a:pt x="266008" y="66502"/>
                  <a:pt x="266008" y="66502"/>
                </a:cubicBezTo>
                <a:cubicBezTo>
                  <a:pt x="254924" y="83127"/>
                  <a:pt x="252738" y="116378"/>
                  <a:pt x="232757" y="116378"/>
                </a:cubicBezTo>
                <a:cubicBezTo>
                  <a:pt x="215232" y="116378"/>
                  <a:pt x="238435" y="80186"/>
                  <a:pt x="249382" y="66502"/>
                </a:cubicBezTo>
                <a:cubicBezTo>
                  <a:pt x="261864" y="50899"/>
                  <a:pt x="281386" y="42187"/>
                  <a:pt x="299258" y="33251"/>
                </a:cubicBezTo>
                <a:cubicBezTo>
                  <a:pt x="323112" y="21324"/>
                  <a:pt x="394325" y="5328"/>
                  <a:pt x="415637" y="0"/>
                </a:cubicBezTo>
                <a:cubicBezTo>
                  <a:pt x="459971" y="5542"/>
                  <a:pt x="509416" y="-4770"/>
                  <a:pt x="548640" y="16625"/>
                </a:cubicBezTo>
                <a:cubicBezTo>
                  <a:pt x="577008" y="32099"/>
                  <a:pt x="579129" y="73901"/>
                  <a:pt x="598517" y="99752"/>
                </a:cubicBezTo>
                <a:cubicBezTo>
                  <a:pt x="680229" y="208701"/>
                  <a:pt x="613782" y="98393"/>
                  <a:pt x="698269" y="182880"/>
                </a:cubicBezTo>
                <a:cubicBezTo>
                  <a:pt x="707031" y="191642"/>
                  <a:pt x="709353" y="205047"/>
                  <a:pt x="714895" y="216131"/>
                </a:cubicBezTo>
              </a:path>
            </a:pathLst>
          </a:custGeom>
          <a:noFill/>
          <a:ln w="57150">
            <a:solidFill>
              <a:srgbClr val="0337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Freeform 10"/>
          <p:cNvSpPr/>
          <p:nvPr/>
        </p:nvSpPr>
        <p:spPr>
          <a:xfrm>
            <a:off x="793706" y="5253641"/>
            <a:ext cx="3456887" cy="1263535"/>
          </a:xfrm>
          <a:custGeom>
            <a:avLst/>
            <a:gdLst>
              <a:gd name="connsiteX0" fmla="*/ 2165625 w 3456887"/>
              <a:gd name="connsiteY0" fmla="*/ 99753 h 1263535"/>
              <a:gd name="connsiteX1" fmla="*/ 1517232 w 3456887"/>
              <a:gd name="connsiteY1" fmla="*/ 99753 h 1263535"/>
              <a:gd name="connsiteX2" fmla="*/ 1251225 w 3456887"/>
              <a:gd name="connsiteY2" fmla="*/ 83128 h 1263535"/>
              <a:gd name="connsiteX3" fmla="*/ 1151472 w 3456887"/>
              <a:gd name="connsiteY3" fmla="*/ 66502 h 1263535"/>
              <a:gd name="connsiteX4" fmla="*/ 1035094 w 3456887"/>
              <a:gd name="connsiteY4" fmla="*/ 33251 h 1263535"/>
              <a:gd name="connsiteX5" fmla="*/ 852214 w 3456887"/>
              <a:gd name="connsiteY5" fmla="*/ 0 h 1263535"/>
              <a:gd name="connsiteX6" fmla="*/ 320199 w 3456887"/>
              <a:gd name="connsiteY6" fmla="*/ 33251 h 1263535"/>
              <a:gd name="connsiteX7" fmla="*/ 270323 w 3456887"/>
              <a:gd name="connsiteY7" fmla="*/ 49877 h 1263535"/>
              <a:gd name="connsiteX8" fmla="*/ 120694 w 3456887"/>
              <a:gd name="connsiteY8" fmla="*/ 249382 h 1263535"/>
              <a:gd name="connsiteX9" fmla="*/ 70817 w 3456887"/>
              <a:gd name="connsiteY9" fmla="*/ 315884 h 1263535"/>
              <a:gd name="connsiteX10" fmla="*/ 20941 w 3456887"/>
              <a:gd name="connsiteY10" fmla="*/ 365760 h 1263535"/>
              <a:gd name="connsiteX11" fmla="*/ 20941 w 3456887"/>
              <a:gd name="connsiteY11" fmla="*/ 980902 h 1263535"/>
              <a:gd name="connsiteX12" fmla="*/ 87443 w 3456887"/>
              <a:gd name="connsiteY12" fmla="*/ 1113906 h 1263535"/>
              <a:gd name="connsiteX13" fmla="*/ 137319 w 3456887"/>
              <a:gd name="connsiteY13" fmla="*/ 1130531 h 1263535"/>
              <a:gd name="connsiteX14" fmla="*/ 187196 w 3456887"/>
              <a:gd name="connsiteY14" fmla="*/ 1163782 h 1263535"/>
              <a:gd name="connsiteX15" fmla="*/ 320199 w 3456887"/>
              <a:gd name="connsiteY15" fmla="*/ 1197033 h 1263535"/>
              <a:gd name="connsiteX16" fmla="*/ 469828 w 3456887"/>
              <a:gd name="connsiteY16" fmla="*/ 1230284 h 1263535"/>
              <a:gd name="connsiteX17" fmla="*/ 1716737 w 3456887"/>
              <a:gd name="connsiteY17" fmla="*/ 1246909 h 1263535"/>
              <a:gd name="connsiteX18" fmla="*/ 1982745 w 3456887"/>
              <a:gd name="connsiteY18" fmla="*/ 1263535 h 1263535"/>
              <a:gd name="connsiteX19" fmla="*/ 2647763 w 3456887"/>
              <a:gd name="connsiteY19" fmla="*/ 1230284 h 1263535"/>
              <a:gd name="connsiteX20" fmla="*/ 2714265 w 3456887"/>
              <a:gd name="connsiteY20" fmla="*/ 1197033 h 1263535"/>
              <a:gd name="connsiteX21" fmla="*/ 2797392 w 3456887"/>
              <a:gd name="connsiteY21" fmla="*/ 1180408 h 1263535"/>
              <a:gd name="connsiteX22" fmla="*/ 2863894 w 3456887"/>
              <a:gd name="connsiteY22" fmla="*/ 1163782 h 1263535"/>
              <a:gd name="connsiteX23" fmla="*/ 2980272 w 3456887"/>
              <a:gd name="connsiteY23" fmla="*/ 1113906 h 1263535"/>
              <a:gd name="connsiteX24" fmla="*/ 3046774 w 3456887"/>
              <a:gd name="connsiteY24" fmla="*/ 1097280 h 1263535"/>
              <a:gd name="connsiteX25" fmla="*/ 3163152 w 3456887"/>
              <a:gd name="connsiteY25" fmla="*/ 1030779 h 1263535"/>
              <a:gd name="connsiteX26" fmla="*/ 3213028 w 3456887"/>
              <a:gd name="connsiteY26" fmla="*/ 1014153 h 1263535"/>
              <a:gd name="connsiteX27" fmla="*/ 3312781 w 3456887"/>
              <a:gd name="connsiteY27" fmla="*/ 964277 h 1263535"/>
              <a:gd name="connsiteX28" fmla="*/ 3362657 w 3456887"/>
              <a:gd name="connsiteY28" fmla="*/ 931026 h 1263535"/>
              <a:gd name="connsiteX29" fmla="*/ 3379283 w 3456887"/>
              <a:gd name="connsiteY29" fmla="*/ 881149 h 1263535"/>
              <a:gd name="connsiteX30" fmla="*/ 3412534 w 3456887"/>
              <a:gd name="connsiteY30" fmla="*/ 831273 h 1263535"/>
              <a:gd name="connsiteX31" fmla="*/ 3429159 w 3456887"/>
              <a:gd name="connsiteY31" fmla="*/ 382386 h 1263535"/>
              <a:gd name="connsiteX32" fmla="*/ 3412534 w 3456887"/>
              <a:gd name="connsiteY32" fmla="*/ 332509 h 1263535"/>
              <a:gd name="connsiteX33" fmla="*/ 3262905 w 3456887"/>
              <a:gd name="connsiteY33" fmla="*/ 249382 h 1263535"/>
              <a:gd name="connsiteX34" fmla="*/ 3163152 w 3456887"/>
              <a:gd name="connsiteY34" fmla="*/ 182880 h 1263535"/>
              <a:gd name="connsiteX35" fmla="*/ 3113276 w 3456887"/>
              <a:gd name="connsiteY35" fmla="*/ 166255 h 1263535"/>
              <a:gd name="connsiteX36" fmla="*/ 3046774 w 3456887"/>
              <a:gd name="connsiteY36" fmla="*/ 149629 h 1263535"/>
              <a:gd name="connsiteX37" fmla="*/ 2980272 w 3456887"/>
              <a:gd name="connsiteY37" fmla="*/ 116379 h 1263535"/>
              <a:gd name="connsiteX38" fmla="*/ 2897145 w 3456887"/>
              <a:gd name="connsiteY38" fmla="*/ 99753 h 1263535"/>
              <a:gd name="connsiteX39" fmla="*/ 2830643 w 3456887"/>
              <a:gd name="connsiteY39" fmla="*/ 83128 h 1263535"/>
              <a:gd name="connsiteX40" fmla="*/ 2764141 w 3456887"/>
              <a:gd name="connsiteY40" fmla="*/ 49877 h 1263535"/>
              <a:gd name="connsiteX41" fmla="*/ 2298628 w 3456887"/>
              <a:gd name="connsiteY41" fmla="*/ 66502 h 1263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3456887" h="1263535">
                <a:moveTo>
                  <a:pt x="2165625" y="99753"/>
                </a:moveTo>
                <a:cubicBezTo>
                  <a:pt x="1913495" y="162787"/>
                  <a:pt x="2099709" y="122595"/>
                  <a:pt x="1517232" y="99753"/>
                </a:cubicBezTo>
                <a:cubicBezTo>
                  <a:pt x="1428458" y="96272"/>
                  <a:pt x="1339894" y="88670"/>
                  <a:pt x="1251225" y="83128"/>
                </a:cubicBezTo>
                <a:cubicBezTo>
                  <a:pt x="1217974" y="77586"/>
                  <a:pt x="1184379" y="73815"/>
                  <a:pt x="1151472" y="66502"/>
                </a:cubicBezTo>
                <a:cubicBezTo>
                  <a:pt x="991246" y="30896"/>
                  <a:pt x="1234215" y="69455"/>
                  <a:pt x="1035094" y="33251"/>
                </a:cubicBezTo>
                <a:cubicBezTo>
                  <a:pt x="816668" y="-6463"/>
                  <a:pt x="1003047" y="37709"/>
                  <a:pt x="852214" y="0"/>
                </a:cubicBezTo>
                <a:cubicBezTo>
                  <a:pt x="661200" y="7075"/>
                  <a:pt x="496155" y="-10738"/>
                  <a:pt x="320199" y="33251"/>
                </a:cubicBezTo>
                <a:cubicBezTo>
                  <a:pt x="303198" y="37501"/>
                  <a:pt x="286948" y="44335"/>
                  <a:pt x="270323" y="49877"/>
                </a:cubicBezTo>
                <a:lnTo>
                  <a:pt x="120694" y="249382"/>
                </a:lnTo>
                <a:cubicBezTo>
                  <a:pt x="104068" y="271549"/>
                  <a:pt x="90410" y="296291"/>
                  <a:pt x="70817" y="315884"/>
                </a:cubicBezTo>
                <a:lnTo>
                  <a:pt x="20941" y="365760"/>
                </a:lnTo>
                <a:cubicBezTo>
                  <a:pt x="-7246" y="647640"/>
                  <a:pt x="-6715" y="566055"/>
                  <a:pt x="20941" y="980902"/>
                </a:cubicBezTo>
                <a:cubicBezTo>
                  <a:pt x="23255" y="1015613"/>
                  <a:pt x="73779" y="1100242"/>
                  <a:pt x="87443" y="1113906"/>
                </a:cubicBezTo>
                <a:cubicBezTo>
                  <a:pt x="99835" y="1126298"/>
                  <a:pt x="120694" y="1124989"/>
                  <a:pt x="137319" y="1130531"/>
                </a:cubicBezTo>
                <a:cubicBezTo>
                  <a:pt x="153945" y="1141615"/>
                  <a:pt x="168418" y="1156953"/>
                  <a:pt x="187196" y="1163782"/>
                </a:cubicBezTo>
                <a:cubicBezTo>
                  <a:pt x="230143" y="1179399"/>
                  <a:pt x="276845" y="1182582"/>
                  <a:pt x="320199" y="1197033"/>
                </a:cubicBezTo>
                <a:cubicBezTo>
                  <a:pt x="374067" y="1214989"/>
                  <a:pt x="406625" y="1228723"/>
                  <a:pt x="469828" y="1230284"/>
                </a:cubicBezTo>
                <a:cubicBezTo>
                  <a:pt x="885375" y="1240544"/>
                  <a:pt x="1301101" y="1241367"/>
                  <a:pt x="1716737" y="1246909"/>
                </a:cubicBezTo>
                <a:cubicBezTo>
                  <a:pt x="1805406" y="1252451"/>
                  <a:pt x="1893903" y="1263535"/>
                  <a:pt x="1982745" y="1263535"/>
                </a:cubicBezTo>
                <a:cubicBezTo>
                  <a:pt x="2067370" y="1263535"/>
                  <a:pt x="2538482" y="1236355"/>
                  <a:pt x="2647763" y="1230284"/>
                </a:cubicBezTo>
                <a:cubicBezTo>
                  <a:pt x="2669930" y="1219200"/>
                  <a:pt x="2690753" y="1204870"/>
                  <a:pt x="2714265" y="1197033"/>
                </a:cubicBezTo>
                <a:cubicBezTo>
                  <a:pt x="2741073" y="1188097"/>
                  <a:pt x="2769807" y="1186538"/>
                  <a:pt x="2797392" y="1180408"/>
                </a:cubicBezTo>
                <a:cubicBezTo>
                  <a:pt x="2819697" y="1175451"/>
                  <a:pt x="2841924" y="1170059"/>
                  <a:pt x="2863894" y="1163782"/>
                </a:cubicBezTo>
                <a:cubicBezTo>
                  <a:pt x="2979494" y="1130753"/>
                  <a:pt x="2838398" y="1167109"/>
                  <a:pt x="2980272" y="1113906"/>
                </a:cubicBezTo>
                <a:cubicBezTo>
                  <a:pt x="3001667" y="1105883"/>
                  <a:pt x="3024607" y="1102822"/>
                  <a:pt x="3046774" y="1097280"/>
                </a:cubicBezTo>
                <a:cubicBezTo>
                  <a:pt x="3096868" y="1063883"/>
                  <a:pt x="3104085" y="1056093"/>
                  <a:pt x="3163152" y="1030779"/>
                </a:cubicBezTo>
                <a:cubicBezTo>
                  <a:pt x="3179260" y="1023876"/>
                  <a:pt x="3197353" y="1021990"/>
                  <a:pt x="3213028" y="1014153"/>
                </a:cubicBezTo>
                <a:cubicBezTo>
                  <a:pt x="3341936" y="949698"/>
                  <a:pt x="3187424" y="1006062"/>
                  <a:pt x="3312781" y="964277"/>
                </a:cubicBezTo>
                <a:cubicBezTo>
                  <a:pt x="3329406" y="953193"/>
                  <a:pt x="3350175" y="946629"/>
                  <a:pt x="3362657" y="931026"/>
                </a:cubicBezTo>
                <a:cubicBezTo>
                  <a:pt x="3373605" y="917341"/>
                  <a:pt x="3371446" y="896824"/>
                  <a:pt x="3379283" y="881149"/>
                </a:cubicBezTo>
                <a:cubicBezTo>
                  <a:pt x="3388219" y="863277"/>
                  <a:pt x="3401450" y="847898"/>
                  <a:pt x="3412534" y="831273"/>
                </a:cubicBezTo>
                <a:cubicBezTo>
                  <a:pt x="3479327" y="630894"/>
                  <a:pt x="3458427" y="733605"/>
                  <a:pt x="3429159" y="382386"/>
                </a:cubicBezTo>
                <a:cubicBezTo>
                  <a:pt x="3427704" y="364922"/>
                  <a:pt x="3424926" y="344901"/>
                  <a:pt x="3412534" y="332509"/>
                </a:cubicBezTo>
                <a:cubicBezTo>
                  <a:pt x="3283863" y="203838"/>
                  <a:pt x="3356980" y="301646"/>
                  <a:pt x="3262905" y="249382"/>
                </a:cubicBezTo>
                <a:cubicBezTo>
                  <a:pt x="3227971" y="229974"/>
                  <a:pt x="3201064" y="195517"/>
                  <a:pt x="3163152" y="182880"/>
                </a:cubicBezTo>
                <a:cubicBezTo>
                  <a:pt x="3146527" y="177338"/>
                  <a:pt x="3130126" y="171069"/>
                  <a:pt x="3113276" y="166255"/>
                </a:cubicBezTo>
                <a:cubicBezTo>
                  <a:pt x="3091306" y="159978"/>
                  <a:pt x="3068169" y="157652"/>
                  <a:pt x="3046774" y="149629"/>
                </a:cubicBezTo>
                <a:cubicBezTo>
                  <a:pt x="3023568" y="140927"/>
                  <a:pt x="3003784" y="124216"/>
                  <a:pt x="2980272" y="116379"/>
                </a:cubicBezTo>
                <a:cubicBezTo>
                  <a:pt x="2953464" y="107443"/>
                  <a:pt x="2924730" y="105883"/>
                  <a:pt x="2897145" y="99753"/>
                </a:cubicBezTo>
                <a:cubicBezTo>
                  <a:pt x="2874840" y="94796"/>
                  <a:pt x="2852810" y="88670"/>
                  <a:pt x="2830643" y="83128"/>
                </a:cubicBezTo>
                <a:cubicBezTo>
                  <a:pt x="2808476" y="72044"/>
                  <a:pt x="2788912" y="50676"/>
                  <a:pt x="2764141" y="49877"/>
                </a:cubicBezTo>
                <a:cubicBezTo>
                  <a:pt x="2608952" y="44871"/>
                  <a:pt x="2453898" y="66502"/>
                  <a:pt x="2298628" y="66502"/>
                </a:cubicBezTo>
              </a:path>
            </a:pathLst>
          </a:custGeom>
          <a:noFill/>
          <a:ln w="57150">
            <a:solidFill>
              <a:srgbClr val="0337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Freeform 11"/>
          <p:cNvSpPr/>
          <p:nvPr/>
        </p:nvSpPr>
        <p:spPr>
          <a:xfrm rot="405647">
            <a:off x="4455622" y="1030778"/>
            <a:ext cx="2995597" cy="1080655"/>
          </a:xfrm>
          <a:custGeom>
            <a:avLst/>
            <a:gdLst>
              <a:gd name="connsiteX0" fmla="*/ 1546167 w 2995597"/>
              <a:gd name="connsiteY0" fmla="*/ 33251 h 1080655"/>
              <a:gd name="connsiteX1" fmla="*/ 1479665 w 2995597"/>
              <a:gd name="connsiteY1" fmla="*/ 49877 h 1080655"/>
              <a:gd name="connsiteX2" fmla="*/ 681643 w 2995597"/>
              <a:gd name="connsiteY2" fmla="*/ 0 h 1080655"/>
              <a:gd name="connsiteX3" fmla="*/ 166254 w 2995597"/>
              <a:gd name="connsiteY3" fmla="*/ 16626 h 1080655"/>
              <a:gd name="connsiteX4" fmla="*/ 83127 w 2995597"/>
              <a:gd name="connsiteY4" fmla="*/ 116378 h 1080655"/>
              <a:gd name="connsiteX5" fmla="*/ 33251 w 2995597"/>
              <a:gd name="connsiteY5" fmla="*/ 216131 h 1080655"/>
              <a:gd name="connsiteX6" fmla="*/ 0 w 2995597"/>
              <a:gd name="connsiteY6" fmla="*/ 332509 h 1080655"/>
              <a:gd name="connsiteX7" fmla="*/ 16625 w 2995597"/>
              <a:gd name="connsiteY7" fmla="*/ 615142 h 1080655"/>
              <a:gd name="connsiteX8" fmla="*/ 49876 w 2995597"/>
              <a:gd name="connsiteY8" fmla="*/ 665018 h 1080655"/>
              <a:gd name="connsiteX9" fmla="*/ 149629 w 2995597"/>
              <a:gd name="connsiteY9" fmla="*/ 731520 h 1080655"/>
              <a:gd name="connsiteX10" fmla="*/ 216131 w 2995597"/>
              <a:gd name="connsiteY10" fmla="*/ 781397 h 1080655"/>
              <a:gd name="connsiteX11" fmla="*/ 382385 w 2995597"/>
              <a:gd name="connsiteY11" fmla="*/ 881149 h 1080655"/>
              <a:gd name="connsiteX12" fmla="*/ 465513 w 2995597"/>
              <a:gd name="connsiteY12" fmla="*/ 897775 h 1080655"/>
              <a:gd name="connsiteX13" fmla="*/ 515389 w 2995597"/>
              <a:gd name="connsiteY13" fmla="*/ 914400 h 1080655"/>
              <a:gd name="connsiteX14" fmla="*/ 648393 w 2995597"/>
              <a:gd name="connsiteY14" fmla="*/ 947651 h 1080655"/>
              <a:gd name="connsiteX15" fmla="*/ 814647 w 2995597"/>
              <a:gd name="connsiteY15" fmla="*/ 1014153 h 1080655"/>
              <a:gd name="connsiteX16" fmla="*/ 881149 w 2995597"/>
              <a:gd name="connsiteY16" fmla="*/ 1030778 h 1080655"/>
              <a:gd name="connsiteX17" fmla="*/ 980902 w 2995597"/>
              <a:gd name="connsiteY17" fmla="*/ 1064029 h 1080655"/>
              <a:gd name="connsiteX18" fmla="*/ 1213658 w 2995597"/>
              <a:gd name="connsiteY18" fmla="*/ 1080655 h 1080655"/>
              <a:gd name="connsiteX19" fmla="*/ 1645920 w 2995597"/>
              <a:gd name="connsiteY19" fmla="*/ 1064029 h 1080655"/>
              <a:gd name="connsiteX20" fmla="*/ 1778923 w 2995597"/>
              <a:gd name="connsiteY20" fmla="*/ 1047404 h 1080655"/>
              <a:gd name="connsiteX21" fmla="*/ 1862051 w 2995597"/>
              <a:gd name="connsiteY21" fmla="*/ 1030778 h 1080655"/>
              <a:gd name="connsiteX22" fmla="*/ 2360814 w 2995597"/>
              <a:gd name="connsiteY22" fmla="*/ 1014153 h 1080655"/>
              <a:gd name="connsiteX23" fmla="*/ 2493818 w 2995597"/>
              <a:gd name="connsiteY23" fmla="*/ 997527 h 1080655"/>
              <a:gd name="connsiteX24" fmla="*/ 2543694 w 2995597"/>
              <a:gd name="connsiteY24" fmla="*/ 964277 h 1080655"/>
              <a:gd name="connsiteX25" fmla="*/ 2610196 w 2995597"/>
              <a:gd name="connsiteY25" fmla="*/ 931026 h 1080655"/>
              <a:gd name="connsiteX26" fmla="*/ 2726574 w 2995597"/>
              <a:gd name="connsiteY26" fmla="*/ 897775 h 1080655"/>
              <a:gd name="connsiteX27" fmla="*/ 2776451 w 2995597"/>
              <a:gd name="connsiteY27" fmla="*/ 831273 h 1080655"/>
              <a:gd name="connsiteX28" fmla="*/ 2826327 w 2995597"/>
              <a:gd name="connsiteY28" fmla="*/ 781397 h 1080655"/>
              <a:gd name="connsiteX29" fmla="*/ 2892829 w 2995597"/>
              <a:gd name="connsiteY29" fmla="*/ 681644 h 1080655"/>
              <a:gd name="connsiteX30" fmla="*/ 2926080 w 2995597"/>
              <a:gd name="connsiteY30" fmla="*/ 565266 h 1080655"/>
              <a:gd name="connsiteX31" fmla="*/ 2959331 w 2995597"/>
              <a:gd name="connsiteY31" fmla="*/ 365760 h 1080655"/>
              <a:gd name="connsiteX32" fmla="*/ 2975956 w 2995597"/>
              <a:gd name="connsiteY32" fmla="*/ 266007 h 1080655"/>
              <a:gd name="connsiteX33" fmla="*/ 2975956 w 2995597"/>
              <a:gd name="connsiteY33" fmla="*/ 99753 h 1080655"/>
              <a:gd name="connsiteX34" fmla="*/ 2859578 w 2995597"/>
              <a:gd name="connsiteY34" fmla="*/ 16626 h 1080655"/>
              <a:gd name="connsiteX35" fmla="*/ 2227811 w 2995597"/>
              <a:gd name="connsiteY35" fmla="*/ 33251 h 1080655"/>
              <a:gd name="connsiteX36" fmla="*/ 2144683 w 2995597"/>
              <a:gd name="connsiteY36" fmla="*/ 49877 h 1080655"/>
              <a:gd name="connsiteX37" fmla="*/ 1978429 w 2995597"/>
              <a:gd name="connsiteY37" fmla="*/ 66502 h 1080655"/>
              <a:gd name="connsiteX38" fmla="*/ 1729047 w 2995597"/>
              <a:gd name="connsiteY38" fmla="*/ 66502 h 1080655"/>
              <a:gd name="connsiteX39" fmla="*/ 1496291 w 2995597"/>
              <a:gd name="connsiteY39" fmla="*/ 83127 h 10806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995597" h="1080655">
                <a:moveTo>
                  <a:pt x="1546167" y="33251"/>
                </a:moveTo>
                <a:cubicBezTo>
                  <a:pt x="1524000" y="38793"/>
                  <a:pt x="1502498" y="50755"/>
                  <a:pt x="1479665" y="49877"/>
                </a:cubicBezTo>
                <a:cubicBezTo>
                  <a:pt x="1213336" y="39634"/>
                  <a:pt x="681643" y="0"/>
                  <a:pt x="681643" y="0"/>
                </a:cubicBezTo>
                <a:cubicBezTo>
                  <a:pt x="509847" y="5542"/>
                  <a:pt x="337474" y="1518"/>
                  <a:pt x="166254" y="16626"/>
                </a:cubicBezTo>
                <a:cubicBezTo>
                  <a:pt x="118971" y="20798"/>
                  <a:pt x="96521" y="85125"/>
                  <a:pt x="83127" y="116378"/>
                </a:cubicBezTo>
                <a:cubicBezTo>
                  <a:pt x="-42226" y="408869"/>
                  <a:pt x="192986" y="-103333"/>
                  <a:pt x="33251" y="216131"/>
                </a:cubicBezTo>
                <a:cubicBezTo>
                  <a:pt x="21323" y="239986"/>
                  <a:pt x="5328" y="311196"/>
                  <a:pt x="0" y="332509"/>
                </a:cubicBezTo>
                <a:cubicBezTo>
                  <a:pt x="5542" y="426720"/>
                  <a:pt x="2626" y="521812"/>
                  <a:pt x="16625" y="615142"/>
                </a:cubicBezTo>
                <a:cubicBezTo>
                  <a:pt x="19589" y="634902"/>
                  <a:pt x="34839" y="651860"/>
                  <a:pt x="49876" y="665018"/>
                </a:cubicBezTo>
                <a:cubicBezTo>
                  <a:pt x="79951" y="691334"/>
                  <a:pt x="117659" y="707542"/>
                  <a:pt x="149629" y="731520"/>
                </a:cubicBezTo>
                <a:cubicBezTo>
                  <a:pt x="171796" y="748146"/>
                  <a:pt x="193431" y="765507"/>
                  <a:pt x="216131" y="781397"/>
                </a:cubicBezTo>
                <a:cubicBezTo>
                  <a:pt x="250623" y="805541"/>
                  <a:pt x="333402" y="864821"/>
                  <a:pt x="382385" y="881149"/>
                </a:cubicBezTo>
                <a:cubicBezTo>
                  <a:pt x="409193" y="890085"/>
                  <a:pt x="438099" y="890921"/>
                  <a:pt x="465513" y="897775"/>
                </a:cubicBezTo>
                <a:cubicBezTo>
                  <a:pt x="482514" y="902025"/>
                  <a:pt x="498482" y="909789"/>
                  <a:pt x="515389" y="914400"/>
                </a:cubicBezTo>
                <a:cubicBezTo>
                  <a:pt x="559478" y="926424"/>
                  <a:pt x="605039" y="933200"/>
                  <a:pt x="648393" y="947651"/>
                </a:cubicBezTo>
                <a:cubicBezTo>
                  <a:pt x="705017" y="966526"/>
                  <a:pt x="756742" y="999677"/>
                  <a:pt x="814647" y="1014153"/>
                </a:cubicBezTo>
                <a:cubicBezTo>
                  <a:pt x="836814" y="1019695"/>
                  <a:pt x="859263" y="1024212"/>
                  <a:pt x="881149" y="1030778"/>
                </a:cubicBezTo>
                <a:cubicBezTo>
                  <a:pt x="914720" y="1040849"/>
                  <a:pt x="945941" y="1061532"/>
                  <a:pt x="980902" y="1064029"/>
                </a:cubicBezTo>
                <a:lnTo>
                  <a:pt x="1213658" y="1080655"/>
                </a:lnTo>
                <a:cubicBezTo>
                  <a:pt x="1357745" y="1075113"/>
                  <a:pt x="1501975" y="1072496"/>
                  <a:pt x="1645920" y="1064029"/>
                </a:cubicBezTo>
                <a:cubicBezTo>
                  <a:pt x="1690522" y="1061405"/>
                  <a:pt x="1734763" y="1054198"/>
                  <a:pt x="1778923" y="1047404"/>
                </a:cubicBezTo>
                <a:cubicBezTo>
                  <a:pt x="1806853" y="1043107"/>
                  <a:pt x="1833839" y="1032390"/>
                  <a:pt x="1862051" y="1030778"/>
                </a:cubicBezTo>
                <a:cubicBezTo>
                  <a:pt x="2028127" y="1021288"/>
                  <a:pt x="2194560" y="1019695"/>
                  <a:pt x="2360814" y="1014153"/>
                </a:cubicBezTo>
                <a:cubicBezTo>
                  <a:pt x="2405149" y="1008611"/>
                  <a:pt x="2450713" y="1009283"/>
                  <a:pt x="2493818" y="997527"/>
                </a:cubicBezTo>
                <a:cubicBezTo>
                  <a:pt x="2513095" y="992270"/>
                  <a:pt x="2526346" y="974190"/>
                  <a:pt x="2543694" y="964277"/>
                </a:cubicBezTo>
                <a:cubicBezTo>
                  <a:pt x="2565212" y="951981"/>
                  <a:pt x="2587416" y="940789"/>
                  <a:pt x="2610196" y="931026"/>
                </a:cubicBezTo>
                <a:cubicBezTo>
                  <a:pt x="2643591" y="916714"/>
                  <a:pt x="2692823" y="906213"/>
                  <a:pt x="2726574" y="897775"/>
                </a:cubicBezTo>
                <a:cubicBezTo>
                  <a:pt x="2743200" y="875608"/>
                  <a:pt x="2758418" y="852311"/>
                  <a:pt x="2776451" y="831273"/>
                </a:cubicBezTo>
                <a:cubicBezTo>
                  <a:pt x="2791752" y="813422"/>
                  <a:pt x="2811892" y="799956"/>
                  <a:pt x="2826327" y="781397"/>
                </a:cubicBezTo>
                <a:cubicBezTo>
                  <a:pt x="2850862" y="749852"/>
                  <a:pt x="2892829" y="681644"/>
                  <a:pt x="2892829" y="681644"/>
                </a:cubicBezTo>
                <a:cubicBezTo>
                  <a:pt x="2905241" y="644406"/>
                  <a:pt x="2920117" y="604027"/>
                  <a:pt x="2926080" y="565266"/>
                </a:cubicBezTo>
                <a:cubicBezTo>
                  <a:pt x="2957899" y="358444"/>
                  <a:pt x="2922205" y="477135"/>
                  <a:pt x="2959331" y="365760"/>
                </a:cubicBezTo>
                <a:cubicBezTo>
                  <a:pt x="2964873" y="332509"/>
                  <a:pt x="2969345" y="299062"/>
                  <a:pt x="2975956" y="266007"/>
                </a:cubicBezTo>
                <a:cubicBezTo>
                  <a:pt x="2990191" y="194833"/>
                  <a:pt x="3011929" y="180691"/>
                  <a:pt x="2975956" y="99753"/>
                </a:cubicBezTo>
                <a:cubicBezTo>
                  <a:pt x="2956699" y="56424"/>
                  <a:pt x="2896362" y="35018"/>
                  <a:pt x="2859578" y="16626"/>
                </a:cubicBezTo>
                <a:cubicBezTo>
                  <a:pt x="2648989" y="22168"/>
                  <a:pt x="2438245" y="23463"/>
                  <a:pt x="2227811" y="33251"/>
                </a:cubicBezTo>
                <a:cubicBezTo>
                  <a:pt x="2199583" y="34564"/>
                  <a:pt x="2172693" y="46142"/>
                  <a:pt x="2144683" y="49877"/>
                </a:cubicBezTo>
                <a:cubicBezTo>
                  <a:pt x="2089477" y="57238"/>
                  <a:pt x="2033847" y="60960"/>
                  <a:pt x="1978429" y="66502"/>
                </a:cubicBezTo>
                <a:cubicBezTo>
                  <a:pt x="1851000" y="108977"/>
                  <a:pt x="2000259" y="66502"/>
                  <a:pt x="1729047" y="66502"/>
                </a:cubicBezTo>
                <a:cubicBezTo>
                  <a:pt x="1651264" y="66502"/>
                  <a:pt x="1496291" y="83127"/>
                  <a:pt x="1496291" y="83127"/>
                </a:cubicBezTo>
              </a:path>
            </a:pathLst>
          </a:custGeom>
          <a:noFill/>
          <a:ln w="38100">
            <a:solidFill>
              <a:srgbClr val="0337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3" name="Picture 12"/>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6567054" y="2244437"/>
            <a:ext cx="2576946" cy="3682538"/>
          </a:xfrm>
          <a:prstGeom prst="rect">
            <a:avLst/>
          </a:prstGeom>
          <a:effectLst/>
        </p:spPr>
      </p:pic>
      <p:sp>
        <p:nvSpPr>
          <p:cNvPr id="14" name="TextBox 13"/>
          <p:cNvSpPr txBox="1"/>
          <p:nvPr/>
        </p:nvSpPr>
        <p:spPr>
          <a:xfrm rot="21245063">
            <a:off x="471053" y="1069571"/>
            <a:ext cx="2172394" cy="646331"/>
          </a:xfrm>
          <a:prstGeom prst="rect">
            <a:avLst/>
          </a:prstGeom>
          <a:noFill/>
          <a:effectLst/>
        </p:spPr>
        <p:txBody>
          <a:bodyPr wrap="square" rtlCol="0">
            <a:spAutoFit/>
          </a:bodyPr>
          <a:lstStyle/>
          <a:p>
            <a:pPr algn="ctr"/>
            <a:r>
              <a:rPr lang="en-US" dirty="0">
                <a:solidFill>
                  <a:srgbClr val="0337FF"/>
                </a:solidFill>
                <a:latin typeface="Chalkboard" charset="0"/>
                <a:ea typeface="Chalkboard" charset="0"/>
                <a:cs typeface="Chalkboard" charset="0"/>
              </a:rPr>
              <a:t>My parents are </a:t>
            </a:r>
            <a:r>
              <a:rPr lang="en-US">
                <a:solidFill>
                  <a:srgbClr val="0337FF"/>
                </a:solidFill>
                <a:latin typeface="Chalkboard" charset="0"/>
                <a:ea typeface="Chalkboard" charset="0"/>
                <a:cs typeface="Chalkboard" charset="0"/>
              </a:rPr>
              <a:t>interesting folks</a:t>
            </a:r>
            <a:endParaRPr lang="en-US" dirty="0">
              <a:solidFill>
                <a:srgbClr val="0337FF"/>
              </a:solidFill>
              <a:latin typeface="Chalkboard" charset="0"/>
              <a:ea typeface="Chalkboard" charset="0"/>
              <a:cs typeface="Chalkboard" charset="0"/>
            </a:endParaRPr>
          </a:p>
        </p:txBody>
      </p:sp>
      <p:sp>
        <p:nvSpPr>
          <p:cNvPr id="15" name="Freeform 14"/>
          <p:cNvSpPr/>
          <p:nvPr/>
        </p:nvSpPr>
        <p:spPr>
          <a:xfrm>
            <a:off x="1878676" y="1895302"/>
            <a:ext cx="682332" cy="469593"/>
          </a:xfrm>
          <a:custGeom>
            <a:avLst/>
            <a:gdLst>
              <a:gd name="connsiteX0" fmla="*/ 0 w 682332"/>
              <a:gd name="connsiteY0" fmla="*/ 0 h 469593"/>
              <a:gd name="connsiteX1" fmla="*/ 66502 w 682332"/>
              <a:gd name="connsiteY1" fmla="*/ 83127 h 469593"/>
              <a:gd name="connsiteX2" fmla="*/ 116379 w 682332"/>
              <a:gd name="connsiteY2" fmla="*/ 133003 h 469593"/>
              <a:gd name="connsiteX3" fmla="*/ 182880 w 682332"/>
              <a:gd name="connsiteY3" fmla="*/ 149629 h 469593"/>
              <a:gd name="connsiteX4" fmla="*/ 399011 w 682332"/>
              <a:gd name="connsiteY4" fmla="*/ 182880 h 469593"/>
              <a:gd name="connsiteX5" fmla="*/ 465513 w 682332"/>
              <a:gd name="connsiteY5" fmla="*/ 199505 h 469593"/>
              <a:gd name="connsiteX6" fmla="*/ 548640 w 682332"/>
              <a:gd name="connsiteY6" fmla="*/ 299258 h 469593"/>
              <a:gd name="connsiteX7" fmla="*/ 615142 w 682332"/>
              <a:gd name="connsiteY7" fmla="*/ 399011 h 469593"/>
              <a:gd name="connsiteX8" fmla="*/ 681644 w 682332"/>
              <a:gd name="connsiteY8" fmla="*/ 382385 h 469593"/>
              <a:gd name="connsiteX9" fmla="*/ 615142 w 682332"/>
              <a:gd name="connsiteY9" fmla="*/ 465513 h 469593"/>
              <a:gd name="connsiteX10" fmla="*/ 365760 w 682332"/>
              <a:gd name="connsiteY10" fmla="*/ 465513 h 469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82332" h="469593">
                <a:moveTo>
                  <a:pt x="0" y="0"/>
                </a:moveTo>
                <a:cubicBezTo>
                  <a:pt x="30206" y="120821"/>
                  <a:pt x="-12207" y="30655"/>
                  <a:pt x="66502" y="83127"/>
                </a:cubicBezTo>
                <a:cubicBezTo>
                  <a:pt x="86065" y="96169"/>
                  <a:pt x="95965" y="121338"/>
                  <a:pt x="116379" y="133003"/>
                </a:cubicBezTo>
                <a:cubicBezTo>
                  <a:pt x="136218" y="144339"/>
                  <a:pt x="160575" y="144672"/>
                  <a:pt x="182880" y="149629"/>
                </a:cubicBezTo>
                <a:cubicBezTo>
                  <a:pt x="335409" y="183524"/>
                  <a:pt x="197509" y="149296"/>
                  <a:pt x="399011" y="182880"/>
                </a:cubicBezTo>
                <a:cubicBezTo>
                  <a:pt x="421550" y="186636"/>
                  <a:pt x="443346" y="193963"/>
                  <a:pt x="465513" y="199505"/>
                </a:cubicBezTo>
                <a:cubicBezTo>
                  <a:pt x="547348" y="254062"/>
                  <a:pt x="492391" y="205509"/>
                  <a:pt x="548640" y="299258"/>
                </a:cubicBezTo>
                <a:cubicBezTo>
                  <a:pt x="569201" y="333526"/>
                  <a:pt x="615142" y="399011"/>
                  <a:pt x="615142" y="399011"/>
                </a:cubicBezTo>
                <a:cubicBezTo>
                  <a:pt x="637309" y="393469"/>
                  <a:pt x="688869" y="360708"/>
                  <a:pt x="681644" y="382385"/>
                </a:cubicBezTo>
                <a:cubicBezTo>
                  <a:pt x="669572" y="418603"/>
                  <a:pt x="667205" y="459728"/>
                  <a:pt x="615142" y="465513"/>
                </a:cubicBezTo>
                <a:cubicBezTo>
                  <a:pt x="532523" y="474693"/>
                  <a:pt x="448887" y="465513"/>
                  <a:pt x="365760" y="465513"/>
                </a:cubicBezTo>
              </a:path>
            </a:pathLst>
          </a:custGeom>
          <a:noFill/>
          <a:ln w="57150">
            <a:solidFill>
              <a:srgbClr val="0337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Freeform 15"/>
          <p:cNvSpPr/>
          <p:nvPr/>
        </p:nvSpPr>
        <p:spPr>
          <a:xfrm>
            <a:off x="515389" y="964276"/>
            <a:ext cx="2261062" cy="914400"/>
          </a:xfrm>
          <a:custGeom>
            <a:avLst/>
            <a:gdLst>
              <a:gd name="connsiteX0" fmla="*/ 814647 w 2261062"/>
              <a:gd name="connsiteY0" fmla="*/ 83128 h 914400"/>
              <a:gd name="connsiteX1" fmla="*/ 731520 w 2261062"/>
              <a:gd name="connsiteY1" fmla="*/ 99753 h 914400"/>
              <a:gd name="connsiteX2" fmla="*/ 49876 w 2261062"/>
              <a:gd name="connsiteY2" fmla="*/ 166255 h 914400"/>
              <a:gd name="connsiteX3" fmla="*/ 33251 w 2261062"/>
              <a:gd name="connsiteY3" fmla="*/ 232757 h 914400"/>
              <a:gd name="connsiteX4" fmla="*/ 0 w 2261062"/>
              <a:gd name="connsiteY4" fmla="*/ 382386 h 914400"/>
              <a:gd name="connsiteX5" fmla="*/ 16626 w 2261062"/>
              <a:gd name="connsiteY5" fmla="*/ 731520 h 914400"/>
              <a:gd name="connsiteX6" fmla="*/ 49876 w 2261062"/>
              <a:gd name="connsiteY6" fmla="*/ 781397 h 914400"/>
              <a:gd name="connsiteX7" fmla="*/ 166255 w 2261062"/>
              <a:gd name="connsiteY7" fmla="*/ 831273 h 914400"/>
              <a:gd name="connsiteX8" fmla="*/ 299258 w 2261062"/>
              <a:gd name="connsiteY8" fmla="*/ 914400 h 914400"/>
              <a:gd name="connsiteX9" fmla="*/ 1379913 w 2261062"/>
              <a:gd name="connsiteY9" fmla="*/ 897775 h 914400"/>
              <a:gd name="connsiteX10" fmla="*/ 1429789 w 2261062"/>
              <a:gd name="connsiteY10" fmla="*/ 864524 h 914400"/>
              <a:gd name="connsiteX11" fmla="*/ 1662546 w 2261062"/>
              <a:gd name="connsiteY11" fmla="*/ 847899 h 914400"/>
              <a:gd name="connsiteX12" fmla="*/ 1795549 w 2261062"/>
              <a:gd name="connsiteY12" fmla="*/ 798022 h 914400"/>
              <a:gd name="connsiteX13" fmla="*/ 1911927 w 2261062"/>
              <a:gd name="connsiteY13" fmla="*/ 781397 h 914400"/>
              <a:gd name="connsiteX14" fmla="*/ 1961804 w 2261062"/>
              <a:gd name="connsiteY14" fmla="*/ 764771 h 914400"/>
              <a:gd name="connsiteX15" fmla="*/ 2111433 w 2261062"/>
              <a:gd name="connsiteY15" fmla="*/ 748146 h 914400"/>
              <a:gd name="connsiteX16" fmla="*/ 2177935 w 2261062"/>
              <a:gd name="connsiteY16" fmla="*/ 648393 h 914400"/>
              <a:gd name="connsiteX17" fmla="*/ 2244436 w 2261062"/>
              <a:gd name="connsiteY17" fmla="*/ 532015 h 914400"/>
              <a:gd name="connsiteX18" fmla="*/ 2261062 w 2261062"/>
              <a:gd name="connsiteY18" fmla="*/ 482139 h 914400"/>
              <a:gd name="connsiteX19" fmla="*/ 2244436 w 2261062"/>
              <a:gd name="connsiteY19" fmla="*/ 249382 h 914400"/>
              <a:gd name="connsiteX20" fmla="*/ 2211186 w 2261062"/>
              <a:gd name="connsiteY20" fmla="*/ 199506 h 914400"/>
              <a:gd name="connsiteX21" fmla="*/ 2094807 w 2261062"/>
              <a:gd name="connsiteY21" fmla="*/ 116379 h 914400"/>
              <a:gd name="connsiteX22" fmla="*/ 2028306 w 2261062"/>
              <a:gd name="connsiteY22" fmla="*/ 66502 h 914400"/>
              <a:gd name="connsiteX23" fmla="*/ 1895302 w 2261062"/>
              <a:gd name="connsiteY23" fmla="*/ 33251 h 914400"/>
              <a:gd name="connsiteX24" fmla="*/ 1712422 w 2261062"/>
              <a:gd name="connsiteY24" fmla="*/ 0 h 914400"/>
              <a:gd name="connsiteX25" fmla="*/ 1280160 w 2261062"/>
              <a:gd name="connsiteY25" fmla="*/ 16626 h 914400"/>
              <a:gd name="connsiteX26" fmla="*/ 1230284 w 2261062"/>
              <a:gd name="connsiteY26" fmla="*/ 33251 h 914400"/>
              <a:gd name="connsiteX27" fmla="*/ 931026 w 2261062"/>
              <a:gd name="connsiteY27" fmla="*/ 49877 h 914400"/>
              <a:gd name="connsiteX28" fmla="*/ 864524 w 2261062"/>
              <a:gd name="connsiteY28" fmla="*/ 66502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261062" h="914400">
                <a:moveTo>
                  <a:pt x="814647" y="83128"/>
                </a:moveTo>
                <a:cubicBezTo>
                  <a:pt x="786938" y="88670"/>
                  <a:pt x="759612" y="96700"/>
                  <a:pt x="731520" y="99753"/>
                </a:cubicBezTo>
                <a:cubicBezTo>
                  <a:pt x="504563" y="124422"/>
                  <a:pt x="274137" y="123538"/>
                  <a:pt x="49876" y="166255"/>
                </a:cubicBezTo>
                <a:cubicBezTo>
                  <a:pt x="27430" y="170530"/>
                  <a:pt x="38208" y="210452"/>
                  <a:pt x="33251" y="232757"/>
                </a:cubicBezTo>
                <a:cubicBezTo>
                  <a:pt x="-8951" y="422671"/>
                  <a:pt x="40538" y="220238"/>
                  <a:pt x="0" y="382386"/>
                </a:cubicBezTo>
                <a:cubicBezTo>
                  <a:pt x="5542" y="498764"/>
                  <a:pt x="2175" y="615910"/>
                  <a:pt x="16626" y="731520"/>
                </a:cubicBezTo>
                <a:cubicBezTo>
                  <a:pt x="19104" y="751347"/>
                  <a:pt x="34526" y="768605"/>
                  <a:pt x="49876" y="781397"/>
                </a:cubicBezTo>
                <a:cubicBezTo>
                  <a:pt x="101770" y="824643"/>
                  <a:pt x="114279" y="805285"/>
                  <a:pt x="166255" y="831273"/>
                </a:cubicBezTo>
                <a:cubicBezTo>
                  <a:pt x="206361" y="851326"/>
                  <a:pt x="259692" y="888022"/>
                  <a:pt x="299258" y="914400"/>
                </a:cubicBezTo>
                <a:cubicBezTo>
                  <a:pt x="659476" y="908858"/>
                  <a:pt x="1020002" y="913653"/>
                  <a:pt x="1379913" y="897775"/>
                </a:cubicBezTo>
                <a:cubicBezTo>
                  <a:pt x="1399875" y="896894"/>
                  <a:pt x="1410112" y="867996"/>
                  <a:pt x="1429789" y="864524"/>
                </a:cubicBezTo>
                <a:cubicBezTo>
                  <a:pt x="1506389" y="851007"/>
                  <a:pt x="1584960" y="853441"/>
                  <a:pt x="1662546" y="847899"/>
                </a:cubicBezTo>
                <a:cubicBezTo>
                  <a:pt x="1673170" y="843649"/>
                  <a:pt x="1769491" y="803234"/>
                  <a:pt x="1795549" y="798022"/>
                </a:cubicBezTo>
                <a:cubicBezTo>
                  <a:pt x="1833975" y="790337"/>
                  <a:pt x="1873134" y="786939"/>
                  <a:pt x="1911927" y="781397"/>
                </a:cubicBezTo>
                <a:cubicBezTo>
                  <a:pt x="1928553" y="775855"/>
                  <a:pt x="1944517" y="767652"/>
                  <a:pt x="1961804" y="764771"/>
                </a:cubicBezTo>
                <a:cubicBezTo>
                  <a:pt x="2011304" y="756521"/>
                  <a:pt x="2067248" y="771938"/>
                  <a:pt x="2111433" y="748146"/>
                </a:cubicBezTo>
                <a:cubicBezTo>
                  <a:pt x="2146619" y="729200"/>
                  <a:pt x="2155768" y="681644"/>
                  <a:pt x="2177935" y="648393"/>
                </a:cubicBezTo>
                <a:cubicBezTo>
                  <a:pt x="2211332" y="598298"/>
                  <a:pt x="2219121" y="591083"/>
                  <a:pt x="2244436" y="532015"/>
                </a:cubicBezTo>
                <a:cubicBezTo>
                  <a:pt x="2251339" y="515907"/>
                  <a:pt x="2255520" y="498764"/>
                  <a:pt x="2261062" y="482139"/>
                </a:cubicBezTo>
                <a:cubicBezTo>
                  <a:pt x="2255520" y="404553"/>
                  <a:pt x="2257953" y="325982"/>
                  <a:pt x="2244436" y="249382"/>
                </a:cubicBezTo>
                <a:cubicBezTo>
                  <a:pt x="2240964" y="229705"/>
                  <a:pt x="2223978" y="214856"/>
                  <a:pt x="2211186" y="199506"/>
                </a:cubicBezTo>
                <a:cubicBezTo>
                  <a:pt x="2149174" y="125092"/>
                  <a:pt x="2176658" y="167536"/>
                  <a:pt x="2094807" y="116379"/>
                </a:cubicBezTo>
                <a:cubicBezTo>
                  <a:pt x="2071310" y="101693"/>
                  <a:pt x="2053883" y="77159"/>
                  <a:pt x="2028306" y="66502"/>
                </a:cubicBezTo>
                <a:cubicBezTo>
                  <a:pt x="1986122" y="48925"/>
                  <a:pt x="1939637" y="44335"/>
                  <a:pt x="1895302" y="33251"/>
                </a:cubicBezTo>
                <a:cubicBezTo>
                  <a:pt x="1790788" y="7123"/>
                  <a:pt x="1851411" y="19856"/>
                  <a:pt x="1712422" y="0"/>
                </a:cubicBezTo>
                <a:cubicBezTo>
                  <a:pt x="1568335" y="5542"/>
                  <a:pt x="1424012" y="6705"/>
                  <a:pt x="1280160" y="16626"/>
                </a:cubicBezTo>
                <a:cubicBezTo>
                  <a:pt x="1262677" y="17832"/>
                  <a:pt x="1247730" y="31590"/>
                  <a:pt x="1230284" y="33251"/>
                </a:cubicBezTo>
                <a:cubicBezTo>
                  <a:pt x="1130828" y="42723"/>
                  <a:pt x="1030779" y="44335"/>
                  <a:pt x="931026" y="49877"/>
                </a:cubicBezTo>
                <a:lnTo>
                  <a:pt x="864524" y="66502"/>
                </a:lnTo>
              </a:path>
            </a:pathLst>
          </a:custGeom>
          <a:noFill/>
          <a:ln w="57150">
            <a:solidFill>
              <a:srgbClr val="0337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16141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animBg="1"/>
      <p:bldP spid="9" grpId="0"/>
      <p:bldP spid="10" grpId="0" animBg="1"/>
      <p:bldP spid="11" grpId="0" animBg="1"/>
      <p:bldP spid="14" grpId="0"/>
      <p:bldP spid="15" grpId="0" animBg="1"/>
      <p:bldP spid="16"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6858000"/>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649" name="Text Box 1"/>
          <p:cNvSpPr txBox="1">
            <a:spLocks noChangeArrowheads="1"/>
          </p:cNvSpPr>
          <p:nvPr/>
        </p:nvSpPr>
        <p:spPr bwMode="auto">
          <a:xfrm>
            <a:off x="456481" y="273629"/>
            <a:ext cx="8228160" cy="5857095"/>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7314" rIns="0" bIns="0" anchor="ctr"/>
          <a:lstStyle>
            <a:lvl1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ＭＳ Ｐゴシック" charset="0"/>
                <a:cs typeface="Droid Sans Fallback" charset="0"/>
              </a:defRPr>
            </a:lvl1pPr>
            <a:lvl2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ＭＳ Ｐゴシック" charset="0"/>
                <a:cs typeface="Droid Sans Fallback" charset="0"/>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ＭＳ Ｐゴシック" charset="0"/>
                <a:cs typeface="Droid Sans Fallback" charset="0"/>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ＭＳ Ｐゴシック" charset="0"/>
                <a:cs typeface="Droid Sans Fallback" charset="0"/>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ＭＳ Ｐゴシック" charset="0"/>
                <a:cs typeface="Droid Sans Fallback"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ＭＳ Ｐゴシック" charset="0"/>
                <a:cs typeface="Droid Sans Fallback"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ＭＳ Ｐゴシック" charset="0"/>
                <a:cs typeface="Droid Sans Fallback"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ＭＳ Ｐゴシック" charset="0"/>
                <a:cs typeface="Droid Sans Fallback"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ＭＳ Ｐゴシック" charset="0"/>
                <a:cs typeface="Droid Sans Fallback" charset="0"/>
              </a:defRPr>
            </a:lvl9pPr>
          </a:lstStyle>
          <a:p>
            <a:pPr algn="ctr">
              <a:lnSpc>
                <a:spcPct val="98000"/>
              </a:lnSpc>
            </a:pPr>
            <a:r>
              <a:rPr lang="en-US" sz="5000" dirty="0">
                <a:solidFill>
                  <a:schemeClr val="bg1"/>
                </a:solidFill>
                <a:latin typeface="Calibri" charset="0"/>
                <a:ea typeface="Calibri" charset="0"/>
                <a:cs typeface="Calibri" charset="0"/>
              </a:rPr>
              <a:t>There are a lot of cool programs you may one day write</a:t>
            </a:r>
          </a:p>
        </p:txBody>
      </p:sp>
    </p:spTree>
    <p:extLst>
      <p:ext uri="{BB962C8B-B14F-4D97-AF65-F5344CB8AC3E}">
        <p14:creationId xmlns:p14="http://schemas.microsoft.com/office/powerpoint/2010/main" val="503280014"/>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1" name="Picture 1"/>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964276" y="967779"/>
            <a:ext cx="11045935" cy="4601748"/>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sp>
        <p:nvSpPr>
          <p:cNvPr id="3"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a:solidFill>
                  <a:schemeClr val="tx1"/>
                </a:solidFill>
                <a:latin typeface="Century Gothic"/>
                <a:cs typeface="Century Gothic"/>
              </a:rPr>
              <a:t>Computer Graphics</a:t>
            </a:r>
            <a:endParaRPr lang="en-US" sz="4000" b="1" i="1" dirty="0">
              <a:solidFill>
                <a:schemeClr val="tx1"/>
              </a:solidFill>
              <a:latin typeface="Century Gothic"/>
              <a:cs typeface="Century Gothic"/>
            </a:endParaRPr>
          </a:p>
        </p:txBody>
      </p:sp>
      <p:sp>
        <p:nvSpPr>
          <p:cNvPr id="2" name="TextBox 1"/>
          <p:cNvSpPr txBox="1"/>
          <p:nvPr/>
        </p:nvSpPr>
        <p:spPr>
          <a:xfrm>
            <a:off x="1612670" y="5918662"/>
            <a:ext cx="5955861" cy="369332"/>
          </a:xfrm>
          <a:prstGeom prst="rect">
            <a:avLst/>
          </a:prstGeom>
          <a:noFill/>
        </p:spPr>
        <p:txBody>
          <a:bodyPr wrap="none" rtlCol="0">
            <a:spAutoFit/>
          </a:bodyPr>
          <a:lstStyle/>
          <a:p>
            <a:r>
              <a:rPr lang="en-US" dirty="0"/>
              <a:t>Pat </a:t>
            </a:r>
            <a:r>
              <a:rPr lang="en-US" dirty="0" err="1"/>
              <a:t>Hanrahan</a:t>
            </a:r>
            <a:r>
              <a:rPr lang="en-US" dirty="0"/>
              <a:t>, one of the founders of Pixar is a professor here</a:t>
            </a:r>
          </a:p>
        </p:txBody>
      </p:sp>
    </p:spTree>
    <p:extLst>
      <p:ext uri="{BB962C8B-B14F-4D97-AF65-F5344CB8AC3E}">
        <p14:creationId xmlns:p14="http://schemas.microsoft.com/office/powerpoint/2010/main" val="86739513"/>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31768" y="0"/>
            <a:ext cx="10996647" cy="7303744"/>
          </a:xfrm>
          <a:prstGeom prst="rect">
            <a:avLst/>
          </a:prstGeom>
        </p:spPr>
      </p:pic>
      <p:pic>
        <p:nvPicPr>
          <p:cNvPr id="6" name="Picture 5"/>
          <p:cNvPicPr>
            <a:picLocks noChangeAspect="1"/>
          </p:cNvPicPr>
          <p:nvPr/>
        </p:nvPicPr>
        <p:blipFill>
          <a:blip r:embed="rId4"/>
          <a:stretch>
            <a:fillRect/>
          </a:stretch>
        </p:blipFill>
        <p:spPr>
          <a:xfrm>
            <a:off x="4342662" y="1446415"/>
            <a:ext cx="4801338" cy="4801338"/>
          </a:xfrm>
          <a:prstGeom prst="rect">
            <a:avLst/>
          </a:prstGeom>
        </p:spPr>
      </p:pic>
      <p:sp>
        <p:nvSpPr>
          <p:cNvPr id="3"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a:solidFill>
                  <a:schemeClr val="tx1"/>
                </a:solidFill>
                <a:latin typeface="Century Gothic"/>
                <a:cs typeface="Century Gothic"/>
              </a:rPr>
              <a:t>Consumer Applications</a:t>
            </a:r>
            <a:endParaRPr lang="en-US" sz="4000" b="1" i="1" dirty="0">
              <a:solidFill>
                <a:schemeClr val="tx1"/>
              </a:solidFill>
              <a:latin typeface="Century Gothic"/>
              <a:cs typeface="Century Gothic"/>
            </a:endParaRPr>
          </a:p>
        </p:txBody>
      </p:sp>
    </p:spTree>
    <p:extLst>
      <p:ext uri="{BB962C8B-B14F-4D97-AF65-F5344CB8AC3E}">
        <p14:creationId xmlns:p14="http://schemas.microsoft.com/office/powerpoint/2010/main" val="1329834827"/>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7" name="Picture 1"/>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4492800" y="829801"/>
            <a:ext cx="4423680" cy="5015520"/>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pic>
        <p:nvPicPr>
          <p:cNvPr id="34818" name="Picture 2"/>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622080" y="622441"/>
            <a:ext cx="3939840" cy="5248800"/>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sp>
        <p:nvSpPr>
          <p:cNvPr id="34819" name="Text Box 3"/>
          <p:cNvSpPr txBox="1">
            <a:spLocks noChangeArrowheads="1"/>
          </p:cNvSpPr>
          <p:nvPr/>
        </p:nvSpPr>
        <p:spPr bwMode="auto">
          <a:xfrm>
            <a:off x="5598721" y="6595561"/>
            <a:ext cx="3545280" cy="26352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1638" tIns="52019" rIns="81638" bIns="40819"/>
          <a:lstStyle>
            <a:lvl1pPr>
              <a:tabLst>
                <a:tab pos="723900" algn="l"/>
                <a:tab pos="1447800" algn="l"/>
                <a:tab pos="2171700" algn="l"/>
                <a:tab pos="2895600" algn="l"/>
                <a:tab pos="3619500" algn="l"/>
              </a:tabLst>
              <a:defRPr>
                <a:solidFill>
                  <a:srgbClr val="000000"/>
                </a:solidFill>
                <a:latin typeface="Arial" charset="0"/>
                <a:ea typeface="Droid Sans Fallback" charset="0"/>
                <a:cs typeface="Droid Sans Fallback" charset="0"/>
              </a:defRPr>
            </a:lvl1pPr>
            <a:lvl2pPr>
              <a:tabLst>
                <a:tab pos="723900" algn="l"/>
                <a:tab pos="1447800" algn="l"/>
                <a:tab pos="2171700" algn="l"/>
                <a:tab pos="2895600" algn="l"/>
                <a:tab pos="3619500" algn="l"/>
              </a:tabLst>
              <a:defRPr>
                <a:solidFill>
                  <a:srgbClr val="000000"/>
                </a:solidFill>
                <a:latin typeface="Arial" charset="0"/>
                <a:ea typeface="Droid Sans Fallback" charset="0"/>
                <a:cs typeface="Droid Sans Fallback" charset="0"/>
              </a:defRPr>
            </a:lvl2pPr>
            <a:lvl3pPr>
              <a:tabLst>
                <a:tab pos="723900" algn="l"/>
                <a:tab pos="1447800" algn="l"/>
                <a:tab pos="2171700" algn="l"/>
                <a:tab pos="2895600" algn="l"/>
                <a:tab pos="3619500" algn="l"/>
              </a:tabLst>
              <a:defRPr>
                <a:solidFill>
                  <a:srgbClr val="000000"/>
                </a:solidFill>
                <a:latin typeface="Arial" charset="0"/>
                <a:ea typeface="Droid Sans Fallback" charset="0"/>
                <a:cs typeface="Droid Sans Fallback" charset="0"/>
              </a:defRPr>
            </a:lvl3pPr>
            <a:lvl4pPr>
              <a:tabLst>
                <a:tab pos="723900" algn="l"/>
                <a:tab pos="1447800" algn="l"/>
                <a:tab pos="2171700" algn="l"/>
                <a:tab pos="2895600" algn="l"/>
                <a:tab pos="3619500" algn="l"/>
              </a:tabLst>
              <a:defRPr>
                <a:solidFill>
                  <a:srgbClr val="000000"/>
                </a:solidFill>
                <a:latin typeface="Arial" charset="0"/>
                <a:ea typeface="Droid Sans Fallback" charset="0"/>
                <a:cs typeface="Droid Sans Fallback" charset="0"/>
              </a:defRPr>
            </a:lvl4pPr>
            <a:lvl5pPr>
              <a:tabLst>
                <a:tab pos="723900" algn="l"/>
                <a:tab pos="1447800" algn="l"/>
                <a:tab pos="2171700" algn="l"/>
                <a:tab pos="2895600" algn="l"/>
                <a:tab pos="3619500" algn="l"/>
              </a:tabLst>
              <a:defRPr>
                <a:solidFill>
                  <a:srgbClr val="000000"/>
                </a:solidFill>
                <a:latin typeface="Arial" charset="0"/>
                <a:ea typeface="Droid Sans Fallback" charset="0"/>
                <a:cs typeface="Droid Sans Fallback" charset="0"/>
              </a:defRPr>
            </a:lvl5pPr>
            <a:lvl6pPr marL="2514600" indent="-228600" defTabSz="4572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Lst>
              <a:defRPr>
                <a:solidFill>
                  <a:srgbClr val="000000"/>
                </a:solidFill>
                <a:latin typeface="Arial" charset="0"/>
                <a:ea typeface="Droid Sans Fallback" charset="0"/>
                <a:cs typeface="Droid Sans Fallback" charset="0"/>
              </a:defRPr>
            </a:lvl6pPr>
            <a:lvl7pPr marL="2971800" indent="-228600" defTabSz="4572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Lst>
              <a:defRPr>
                <a:solidFill>
                  <a:srgbClr val="000000"/>
                </a:solidFill>
                <a:latin typeface="Arial" charset="0"/>
                <a:ea typeface="Droid Sans Fallback" charset="0"/>
                <a:cs typeface="Droid Sans Fallback" charset="0"/>
              </a:defRPr>
            </a:lvl7pPr>
            <a:lvl8pPr marL="3429000" indent="-228600" defTabSz="4572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Lst>
              <a:defRPr>
                <a:solidFill>
                  <a:srgbClr val="000000"/>
                </a:solidFill>
                <a:latin typeface="Arial" charset="0"/>
                <a:ea typeface="Droid Sans Fallback" charset="0"/>
                <a:cs typeface="Droid Sans Fallback" charset="0"/>
              </a:defRPr>
            </a:lvl8pPr>
            <a:lvl9pPr marL="3886200" indent="-228600" defTabSz="4572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Lst>
              <a:defRPr>
                <a:solidFill>
                  <a:srgbClr val="000000"/>
                </a:solidFill>
                <a:latin typeface="Arial" charset="0"/>
                <a:ea typeface="Droid Sans Fallback" charset="0"/>
                <a:cs typeface="Droid Sans Fallback" charset="0"/>
              </a:defRPr>
            </a:lvl9pPr>
          </a:lstStyle>
          <a:p>
            <a:pPr algn="r"/>
            <a:r>
              <a:rPr lang="en-US" altLang="en-US" sz="1270"/>
              <a:t>(c) 2012 Intuitive Surgical, Inc.</a:t>
            </a:r>
          </a:p>
        </p:txBody>
      </p:sp>
      <p:sp>
        <p:nvSpPr>
          <p:cNvPr id="5"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a:solidFill>
                  <a:schemeClr val="tx1"/>
                </a:solidFill>
                <a:latin typeface="Century Gothic"/>
                <a:cs typeface="Century Gothic"/>
              </a:rPr>
              <a:t>Autonomous Surgery</a:t>
            </a:r>
            <a:endParaRPr lang="en-US" sz="4000" b="1" i="1" dirty="0">
              <a:solidFill>
                <a:schemeClr val="tx1"/>
              </a:solidFill>
              <a:latin typeface="Century Gothic"/>
              <a:cs typeface="Century Gothic"/>
            </a:endParaRPr>
          </a:p>
        </p:txBody>
      </p:sp>
    </p:spTree>
    <p:extLst>
      <p:ext uri="{BB962C8B-B14F-4D97-AF65-F5344CB8AC3E}">
        <p14:creationId xmlns:p14="http://schemas.microsoft.com/office/powerpoint/2010/main" val="813484367"/>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1" name="Picture 1"/>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0" y="415081"/>
            <a:ext cx="9123840" cy="6079680"/>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sp>
        <p:nvSpPr>
          <p:cNvPr id="3"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a:solidFill>
                  <a:schemeClr val="tx1"/>
                </a:solidFill>
                <a:latin typeface="Century Gothic"/>
                <a:cs typeface="Century Gothic"/>
              </a:rPr>
              <a:t>Self Driving Car</a:t>
            </a:r>
            <a:endParaRPr lang="en-US" sz="4000" b="1" i="1" dirty="0">
              <a:solidFill>
                <a:schemeClr val="tx1"/>
              </a:solidFill>
              <a:latin typeface="Century Gothic"/>
              <a:cs typeface="Century Gothic"/>
            </a:endParaRPr>
          </a:p>
        </p:txBody>
      </p:sp>
    </p:spTree>
    <p:extLst>
      <p:ext uri="{BB962C8B-B14F-4D97-AF65-F5344CB8AC3E}">
        <p14:creationId xmlns:p14="http://schemas.microsoft.com/office/powerpoint/2010/main" val="696265085"/>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6858000"/>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649" name="Text Box 1"/>
          <p:cNvSpPr txBox="1">
            <a:spLocks noChangeArrowheads="1"/>
          </p:cNvSpPr>
          <p:nvPr/>
        </p:nvSpPr>
        <p:spPr bwMode="auto">
          <a:xfrm>
            <a:off x="456481" y="273629"/>
            <a:ext cx="8228160" cy="5857095"/>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7314" rIns="0" bIns="0" anchor="ctr"/>
          <a:lstStyle>
            <a:lvl1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ＭＳ Ｐゴシック" charset="0"/>
                <a:cs typeface="Droid Sans Fallback" charset="0"/>
              </a:defRPr>
            </a:lvl1pPr>
            <a:lvl2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ＭＳ Ｐゴシック" charset="0"/>
                <a:cs typeface="Droid Sans Fallback" charset="0"/>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ＭＳ Ｐゴシック" charset="0"/>
                <a:cs typeface="Droid Sans Fallback" charset="0"/>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ＭＳ Ｐゴシック" charset="0"/>
                <a:cs typeface="Droid Sans Fallback" charset="0"/>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ＭＳ Ｐゴシック" charset="0"/>
                <a:cs typeface="Droid Sans Fallback"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ＭＳ Ｐゴシック" charset="0"/>
                <a:cs typeface="Droid Sans Fallback"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ＭＳ Ｐゴシック" charset="0"/>
                <a:cs typeface="Droid Sans Fallback"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ＭＳ Ｐゴシック" charset="0"/>
                <a:cs typeface="Droid Sans Fallback"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ＭＳ Ｐゴシック" charset="0"/>
                <a:cs typeface="Droid Sans Fallback" charset="0"/>
              </a:defRPr>
            </a:lvl9pPr>
          </a:lstStyle>
          <a:p>
            <a:pPr algn="ctr">
              <a:lnSpc>
                <a:spcPct val="98000"/>
              </a:lnSpc>
            </a:pPr>
            <a:r>
              <a:rPr lang="en-US" sz="5000" dirty="0">
                <a:solidFill>
                  <a:schemeClr val="bg1"/>
                </a:solidFill>
                <a:latin typeface="Calibri" charset="0"/>
                <a:ea typeface="Calibri" charset="0"/>
                <a:cs typeface="Calibri" charset="0"/>
              </a:rPr>
              <a:t>If only we could program self driving cars…</a:t>
            </a:r>
          </a:p>
        </p:txBody>
      </p:sp>
    </p:spTree>
    <p:extLst>
      <p:ext uri="{BB962C8B-B14F-4D97-AF65-F5344CB8AC3E}">
        <p14:creationId xmlns:p14="http://schemas.microsoft.com/office/powerpoint/2010/main" val="84109189"/>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585503"/>
            <a:ext cx="9144000" cy="3686994"/>
          </a:xfrm>
          <a:prstGeom prst="rect">
            <a:avLst/>
          </a:prstGeom>
        </p:spPr>
      </p:pic>
      <p:sp>
        <p:nvSpPr>
          <p:cNvPr id="3"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a:solidFill>
                  <a:schemeClr val="tx1"/>
                </a:solidFill>
                <a:latin typeface="Century Gothic"/>
                <a:cs typeface="Century Gothic"/>
              </a:rPr>
              <a:t>Graphical Games</a:t>
            </a:r>
          </a:p>
        </p:txBody>
      </p:sp>
    </p:spTree>
    <p:extLst>
      <p:ext uri="{BB962C8B-B14F-4D97-AF65-F5344CB8AC3E}">
        <p14:creationId xmlns:p14="http://schemas.microsoft.com/office/powerpoint/2010/main" val="1827502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a:solidFill>
                  <a:schemeClr val="tx1"/>
                </a:solidFill>
                <a:latin typeface="Century Gothic"/>
                <a:cs typeface="Century Gothic"/>
              </a:rPr>
              <a:t>Data Visualization</a:t>
            </a:r>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31519" y="733838"/>
            <a:ext cx="7502467" cy="5854460"/>
          </a:xfrm>
          <a:prstGeom prst="rect">
            <a:avLst/>
          </a:prstGeom>
        </p:spPr>
      </p:pic>
    </p:spTree>
    <p:extLst>
      <p:ext uri="{BB962C8B-B14F-4D97-AF65-F5344CB8AC3E}">
        <p14:creationId xmlns:p14="http://schemas.microsoft.com/office/powerpoint/2010/main" val="54717778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Placeholder 1"/>
          <p:cNvSpPr txBox="1">
            <a:spLocks/>
          </p:cNvSpPr>
          <p:nvPr/>
        </p:nvSpPr>
        <p:spPr>
          <a:xfrm>
            <a:off x="481" y="-4026"/>
            <a:ext cx="9143040" cy="740586"/>
          </a:xfrm>
          <a:prstGeom prst="rect">
            <a:avLst/>
          </a:prstGeom>
          <a:solidFill>
            <a:srgbClr val="C3D69B">
              <a:alpha val="80000"/>
            </a:srgbClr>
          </a:solidFill>
        </p:spPr>
        <p:txBody>
          <a:bodyPr vert="horz" lIns="91431" tIns="45715" rIns="91431" bIns="45715"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a:latin typeface="Calibri"/>
                <a:cs typeface="Calibri"/>
              </a:rPr>
              <a:t>Internet Based Program</a:t>
            </a:r>
          </a:p>
        </p:txBody>
      </p:sp>
      <p:pic>
        <p:nvPicPr>
          <p:cNvPr id="12" name="Picture 11"/>
          <p:cNvPicPr>
            <a:picLocks noChangeAspect="1"/>
          </p:cNvPicPr>
          <p:nvPr/>
        </p:nvPicPr>
        <p:blipFill>
          <a:blip r:embed="rId2"/>
          <a:stretch>
            <a:fillRect/>
          </a:stretch>
        </p:blipFill>
        <p:spPr>
          <a:xfrm>
            <a:off x="688793" y="1725011"/>
            <a:ext cx="2180448" cy="3591327"/>
          </a:xfrm>
          <a:prstGeom prst="rect">
            <a:avLst/>
          </a:prstGeom>
        </p:spPr>
      </p:pic>
      <p:pic>
        <p:nvPicPr>
          <p:cNvPr id="7" name="Picture 6">
            <a:extLst>
              <a:ext uri="{FF2B5EF4-FFF2-40B4-BE49-F238E27FC236}">
                <a16:creationId xmlns:a16="http://schemas.microsoft.com/office/drawing/2014/main" id="{3FA05323-1DA1-5B4F-81AC-6400A317722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063831" y="1458685"/>
            <a:ext cx="3731752" cy="4568281"/>
          </a:xfrm>
          <a:prstGeom prst="rect">
            <a:avLst/>
          </a:prstGeom>
        </p:spPr>
      </p:pic>
      <p:sp>
        <p:nvSpPr>
          <p:cNvPr id="8" name="Freeform 7">
            <a:extLst>
              <a:ext uri="{FF2B5EF4-FFF2-40B4-BE49-F238E27FC236}">
                <a16:creationId xmlns:a16="http://schemas.microsoft.com/office/drawing/2014/main" id="{CF9EEDB6-8EFE-224C-8331-F75E294238B4}"/>
              </a:ext>
            </a:extLst>
          </p:cNvPr>
          <p:cNvSpPr/>
          <p:nvPr/>
        </p:nvSpPr>
        <p:spPr>
          <a:xfrm rot="674207">
            <a:off x="3125410" y="2002973"/>
            <a:ext cx="1751390" cy="650724"/>
          </a:xfrm>
          <a:custGeom>
            <a:avLst/>
            <a:gdLst>
              <a:gd name="connsiteX0" fmla="*/ 0 w 2878666"/>
              <a:gd name="connsiteY0" fmla="*/ 1575178 h 1575178"/>
              <a:gd name="connsiteX1" fmla="*/ 50800 w 2878666"/>
              <a:gd name="connsiteY1" fmla="*/ 1507444 h 1575178"/>
              <a:gd name="connsiteX2" fmla="*/ 84666 w 2878666"/>
              <a:gd name="connsiteY2" fmla="*/ 1456644 h 1575178"/>
              <a:gd name="connsiteX3" fmla="*/ 135466 w 2878666"/>
              <a:gd name="connsiteY3" fmla="*/ 1405844 h 1575178"/>
              <a:gd name="connsiteX4" fmla="*/ 169333 w 2878666"/>
              <a:gd name="connsiteY4" fmla="*/ 1355044 h 1575178"/>
              <a:gd name="connsiteX5" fmla="*/ 287866 w 2878666"/>
              <a:gd name="connsiteY5" fmla="*/ 1287311 h 1575178"/>
              <a:gd name="connsiteX6" fmla="*/ 389466 w 2878666"/>
              <a:gd name="connsiteY6" fmla="*/ 1202644 h 1575178"/>
              <a:gd name="connsiteX7" fmla="*/ 423333 w 2878666"/>
              <a:gd name="connsiteY7" fmla="*/ 1151844 h 1575178"/>
              <a:gd name="connsiteX8" fmla="*/ 474133 w 2878666"/>
              <a:gd name="connsiteY8" fmla="*/ 1117978 h 1575178"/>
              <a:gd name="connsiteX9" fmla="*/ 643466 w 2878666"/>
              <a:gd name="connsiteY9" fmla="*/ 999444 h 1575178"/>
              <a:gd name="connsiteX10" fmla="*/ 778933 w 2878666"/>
              <a:gd name="connsiteY10" fmla="*/ 931711 h 1575178"/>
              <a:gd name="connsiteX11" fmla="*/ 914400 w 2878666"/>
              <a:gd name="connsiteY11" fmla="*/ 847044 h 1575178"/>
              <a:gd name="connsiteX12" fmla="*/ 1032933 w 2878666"/>
              <a:gd name="connsiteY12" fmla="*/ 762378 h 1575178"/>
              <a:gd name="connsiteX13" fmla="*/ 1168400 w 2878666"/>
              <a:gd name="connsiteY13" fmla="*/ 694644 h 1575178"/>
              <a:gd name="connsiteX14" fmla="*/ 1236133 w 2878666"/>
              <a:gd name="connsiteY14" fmla="*/ 660778 h 1575178"/>
              <a:gd name="connsiteX15" fmla="*/ 1405466 w 2878666"/>
              <a:gd name="connsiteY15" fmla="*/ 609978 h 1575178"/>
              <a:gd name="connsiteX16" fmla="*/ 1456266 w 2878666"/>
              <a:gd name="connsiteY16" fmla="*/ 576111 h 1575178"/>
              <a:gd name="connsiteX17" fmla="*/ 1591733 w 2878666"/>
              <a:gd name="connsiteY17" fmla="*/ 542244 h 1575178"/>
              <a:gd name="connsiteX18" fmla="*/ 1642533 w 2878666"/>
              <a:gd name="connsiteY18" fmla="*/ 508378 h 1575178"/>
              <a:gd name="connsiteX19" fmla="*/ 1744133 w 2878666"/>
              <a:gd name="connsiteY19" fmla="*/ 474511 h 1575178"/>
              <a:gd name="connsiteX20" fmla="*/ 1845733 w 2878666"/>
              <a:gd name="connsiteY20" fmla="*/ 440644 h 1575178"/>
              <a:gd name="connsiteX21" fmla="*/ 1896533 w 2878666"/>
              <a:gd name="connsiteY21" fmla="*/ 423711 h 1575178"/>
              <a:gd name="connsiteX22" fmla="*/ 1964266 w 2878666"/>
              <a:gd name="connsiteY22" fmla="*/ 389844 h 1575178"/>
              <a:gd name="connsiteX23" fmla="*/ 2065866 w 2878666"/>
              <a:gd name="connsiteY23" fmla="*/ 355978 h 1575178"/>
              <a:gd name="connsiteX24" fmla="*/ 2167466 w 2878666"/>
              <a:gd name="connsiteY24" fmla="*/ 305178 h 1575178"/>
              <a:gd name="connsiteX25" fmla="*/ 2218266 w 2878666"/>
              <a:gd name="connsiteY25" fmla="*/ 271311 h 1575178"/>
              <a:gd name="connsiteX26" fmla="*/ 2506133 w 2878666"/>
              <a:gd name="connsiteY26" fmla="*/ 220511 h 1575178"/>
              <a:gd name="connsiteX27" fmla="*/ 2573866 w 2878666"/>
              <a:gd name="connsiteY27" fmla="*/ 203578 h 1575178"/>
              <a:gd name="connsiteX28" fmla="*/ 2658533 w 2878666"/>
              <a:gd name="connsiteY28" fmla="*/ 186644 h 1575178"/>
              <a:gd name="connsiteX29" fmla="*/ 2760133 w 2878666"/>
              <a:gd name="connsiteY29" fmla="*/ 152778 h 1575178"/>
              <a:gd name="connsiteX30" fmla="*/ 2810933 w 2878666"/>
              <a:gd name="connsiteY30" fmla="*/ 135844 h 1575178"/>
              <a:gd name="connsiteX31" fmla="*/ 2861733 w 2878666"/>
              <a:gd name="connsiteY31" fmla="*/ 118911 h 1575178"/>
              <a:gd name="connsiteX32" fmla="*/ 2760133 w 2878666"/>
              <a:gd name="connsiteY32" fmla="*/ 85044 h 1575178"/>
              <a:gd name="connsiteX33" fmla="*/ 2692400 w 2878666"/>
              <a:gd name="connsiteY33" fmla="*/ 68111 h 1575178"/>
              <a:gd name="connsiteX34" fmla="*/ 2523066 w 2878666"/>
              <a:gd name="connsiteY34" fmla="*/ 17311 h 1575178"/>
              <a:gd name="connsiteX35" fmla="*/ 2624666 w 2878666"/>
              <a:gd name="connsiteY35" fmla="*/ 34244 h 1575178"/>
              <a:gd name="connsiteX36" fmla="*/ 2726266 w 2878666"/>
              <a:gd name="connsiteY36" fmla="*/ 68111 h 1575178"/>
              <a:gd name="connsiteX37" fmla="*/ 2777066 w 2878666"/>
              <a:gd name="connsiteY37" fmla="*/ 101978 h 1575178"/>
              <a:gd name="connsiteX38" fmla="*/ 2878666 w 2878666"/>
              <a:gd name="connsiteY38" fmla="*/ 135844 h 1575178"/>
              <a:gd name="connsiteX39" fmla="*/ 2861733 w 2878666"/>
              <a:gd name="connsiteY39" fmla="*/ 186644 h 1575178"/>
              <a:gd name="connsiteX40" fmla="*/ 2760133 w 2878666"/>
              <a:gd name="connsiteY40" fmla="*/ 305178 h 1575178"/>
              <a:gd name="connsiteX41" fmla="*/ 2692400 w 2878666"/>
              <a:gd name="connsiteY41" fmla="*/ 406778 h 1575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878666" h="1575178">
                <a:moveTo>
                  <a:pt x="0" y="1575178"/>
                </a:moveTo>
                <a:cubicBezTo>
                  <a:pt x="16933" y="1552600"/>
                  <a:pt x="34396" y="1530410"/>
                  <a:pt x="50800" y="1507444"/>
                </a:cubicBezTo>
                <a:cubicBezTo>
                  <a:pt x="62629" y="1490883"/>
                  <a:pt x="71638" y="1472278"/>
                  <a:pt x="84666" y="1456644"/>
                </a:cubicBezTo>
                <a:cubicBezTo>
                  <a:pt x="99997" y="1438247"/>
                  <a:pt x="120135" y="1424241"/>
                  <a:pt x="135466" y="1405844"/>
                </a:cubicBezTo>
                <a:cubicBezTo>
                  <a:pt x="148495" y="1390210"/>
                  <a:pt x="154942" y="1369435"/>
                  <a:pt x="169333" y="1355044"/>
                </a:cubicBezTo>
                <a:cubicBezTo>
                  <a:pt x="193265" y="1331112"/>
                  <a:pt x="261307" y="1300591"/>
                  <a:pt x="287866" y="1287311"/>
                </a:cubicBezTo>
                <a:cubicBezTo>
                  <a:pt x="370378" y="1163545"/>
                  <a:pt x="260562" y="1310065"/>
                  <a:pt x="389466" y="1202644"/>
                </a:cubicBezTo>
                <a:cubicBezTo>
                  <a:pt x="405100" y="1189615"/>
                  <a:pt x="408942" y="1166235"/>
                  <a:pt x="423333" y="1151844"/>
                </a:cubicBezTo>
                <a:cubicBezTo>
                  <a:pt x="437724" y="1137454"/>
                  <a:pt x="457573" y="1129807"/>
                  <a:pt x="474133" y="1117978"/>
                </a:cubicBezTo>
                <a:cubicBezTo>
                  <a:pt x="523688" y="1082582"/>
                  <a:pt x="591563" y="1025395"/>
                  <a:pt x="643466" y="999444"/>
                </a:cubicBezTo>
                <a:cubicBezTo>
                  <a:pt x="688622" y="976866"/>
                  <a:pt x="738545" y="962002"/>
                  <a:pt x="778933" y="931711"/>
                </a:cubicBezTo>
                <a:cubicBezTo>
                  <a:pt x="970809" y="787804"/>
                  <a:pt x="728448" y="963264"/>
                  <a:pt x="914400" y="847044"/>
                </a:cubicBezTo>
                <a:cubicBezTo>
                  <a:pt x="973485" y="810116"/>
                  <a:pt x="976627" y="793090"/>
                  <a:pt x="1032933" y="762378"/>
                </a:cubicBezTo>
                <a:cubicBezTo>
                  <a:pt x="1077254" y="738203"/>
                  <a:pt x="1123244" y="717222"/>
                  <a:pt x="1168400" y="694644"/>
                </a:cubicBezTo>
                <a:cubicBezTo>
                  <a:pt x="1190978" y="683355"/>
                  <a:pt x="1212186" y="668760"/>
                  <a:pt x="1236133" y="660778"/>
                </a:cubicBezTo>
                <a:cubicBezTo>
                  <a:pt x="1359811" y="619552"/>
                  <a:pt x="1303100" y="635569"/>
                  <a:pt x="1405466" y="609978"/>
                </a:cubicBezTo>
                <a:cubicBezTo>
                  <a:pt x="1422399" y="598689"/>
                  <a:pt x="1437140" y="583066"/>
                  <a:pt x="1456266" y="576111"/>
                </a:cubicBezTo>
                <a:cubicBezTo>
                  <a:pt x="1500009" y="560204"/>
                  <a:pt x="1591733" y="542244"/>
                  <a:pt x="1591733" y="542244"/>
                </a:cubicBezTo>
                <a:cubicBezTo>
                  <a:pt x="1608666" y="530955"/>
                  <a:pt x="1623936" y="516643"/>
                  <a:pt x="1642533" y="508378"/>
                </a:cubicBezTo>
                <a:cubicBezTo>
                  <a:pt x="1675155" y="493879"/>
                  <a:pt x="1710266" y="485800"/>
                  <a:pt x="1744133" y="474511"/>
                </a:cubicBezTo>
                <a:lnTo>
                  <a:pt x="1845733" y="440644"/>
                </a:lnTo>
                <a:cubicBezTo>
                  <a:pt x="1862666" y="435000"/>
                  <a:pt x="1880568" y="431694"/>
                  <a:pt x="1896533" y="423711"/>
                </a:cubicBezTo>
                <a:cubicBezTo>
                  <a:pt x="1919111" y="412422"/>
                  <a:pt x="1940829" y="399219"/>
                  <a:pt x="1964266" y="389844"/>
                </a:cubicBezTo>
                <a:cubicBezTo>
                  <a:pt x="1997411" y="376586"/>
                  <a:pt x="2065866" y="355978"/>
                  <a:pt x="2065866" y="355978"/>
                </a:cubicBezTo>
                <a:cubicBezTo>
                  <a:pt x="2211452" y="258920"/>
                  <a:pt x="2027252" y="375285"/>
                  <a:pt x="2167466" y="305178"/>
                </a:cubicBezTo>
                <a:cubicBezTo>
                  <a:pt x="2185669" y="296077"/>
                  <a:pt x="2199140" y="278266"/>
                  <a:pt x="2218266" y="271311"/>
                </a:cubicBezTo>
                <a:cubicBezTo>
                  <a:pt x="2320046" y="234300"/>
                  <a:pt x="2398916" y="232424"/>
                  <a:pt x="2506133" y="220511"/>
                </a:cubicBezTo>
                <a:cubicBezTo>
                  <a:pt x="2528711" y="214867"/>
                  <a:pt x="2551148" y="208627"/>
                  <a:pt x="2573866" y="203578"/>
                </a:cubicBezTo>
                <a:cubicBezTo>
                  <a:pt x="2601962" y="197334"/>
                  <a:pt x="2630766" y="194217"/>
                  <a:pt x="2658533" y="186644"/>
                </a:cubicBezTo>
                <a:cubicBezTo>
                  <a:pt x="2692974" y="177251"/>
                  <a:pt x="2726266" y="164067"/>
                  <a:pt x="2760133" y="152778"/>
                </a:cubicBezTo>
                <a:lnTo>
                  <a:pt x="2810933" y="135844"/>
                </a:lnTo>
                <a:lnTo>
                  <a:pt x="2861733" y="118911"/>
                </a:lnTo>
                <a:cubicBezTo>
                  <a:pt x="2827866" y="107622"/>
                  <a:pt x="2794766" y="93702"/>
                  <a:pt x="2760133" y="85044"/>
                </a:cubicBezTo>
                <a:cubicBezTo>
                  <a:pt x="2737555" y="79400"/>
                  <a:pt x="2714691" y="74798"/>
                  <a:pt x="2692400" y="68111"/>
                </a:cubicBezTo>
                <a:cubicBezTo>
                  <a:pt x="2486276" y="6274"/>
                  <a:pt x="2679181" y="56339"/>
                  <a:pt x="2523066" y="17311"/>
                </a:cubicBezTo>
                <a:cubicBezTo>
                  <a:pt x="2609624" y="-11541"/>
                  <a:pt x="2540258" y="-3271"/>
                  <a:pt x="2624666" y="34244"/>
                </a:cubicBezTo>
                <a:cubicBezTo>
                  <a:pt x="2657288" y="48743"/>
                  <a:pt x="2726266" y="68111"/>
                  <a:pt x="2726266" y="68111"/>
                </a:cubicBezTo>
                <a:cubicBezTo>
                  <a:pt x="2743199" y="79400"/>
                  <a:pt x="2758469" y="93713"/>
                  <a:pt x="2777066" y="101978"/>
                </a:cubicBezTo>
                <a:cubicBezTo>
                  <a:pt x="2809688" y="116476"/>
                  <a:pt x="2878666" y="135844"/>
                  <a:pt x="2878666" y="135844"/>
                </a:cubicBezTo>
                <a:cubicBezTo>
                  <a:pt x="2873022" y="152777"/>
                  <a:pt x="2870589" y="171146"/>
                  <a:pt x="2861733" y="186644"/>
                </a:cubicBezTo>
                <a:cubicBezTo>
                  <a:pt x="2803734" y="288144"/>
                  <a:pt x="2824806" y="222026"/>
                  <a:pt x="2760133" y="305178"/>
                </a:cubicBezTo>
                <a:cubicBezTo>
                  <a:pt x="2735144" y="337307"/>
                  <a:pt x="2692400" y="406778"/>
                  <a:pt x="2692400" y="406778"/>
                </a:cubicBezTo>
              </a:path>
            </a:pathLst>
          </a:custGeom>
          <a:noFill/>
          <a:ln w="38100">
            <a:solidFill>
              <a:srgbClr val="0432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Freeform 8">
            <a:extLst>
              <a:ext uri="{FF2B5EF4-FFF2-40B4-BE49-F238E27FC236}">
                <a16:creationId xmlns:a16="http://schemas.microsoft.com/office/drawing/2014/main" id="{3F0B67FD-A228-F448-AF5D-66835DA6A872}"/>
              </a:ext>
            </a:extLst>
          </p:cNvPr>
          <p:cNvSpPr/>
          <p:nvPr/>
        </p:nvSpPr>
        <p:spPr>
          <a:xfrm rot="11398753">
            <a:off x="3103639" y="2460172"/>
            <a:ext cx="1751390" cy="650724"/>
          </a:xfrm>
          <a:custGeom>
            <a:avLst/>
            <a:gdLst>
              <a:gd name="connsiteX0" fmla="*/ 0 w 2878666"/>
              <a:gd name="connsiteY0" fmla="*/ 1575178 h 1575178"/>
              <a:gd name="connsiteX1" fmla="*/ 50800 w 2878666"/>
              <a:gd name="connsiteY1" fmla="*/ 1507444 h 1575178"/>
              <a:gd name="connsiteX2" fmla="*/ 84666 w 2878666"/>
              <a:gd name="connsiteY2" fmla="*/ 1456644 h 1575178"/>
              <a:gd name="connsiteX3" fmla="*/ 135466 w 2878666"/>
              <a:gd name="connsiteY3" fmla="*/ 1405844 h 1575178"/>
              <a:gd name="connsiteX4" fmla="*/ 169333 w 2878666"/>
              <a:gd name="connsiteY4" fmla="*/ 1355044 h 1575178"/>
              <a:gd name="connsiteX5" fmla="*/ 287866 w 2878666"/>
              <a:gd name="connsiteY5" fmla="*/ 1287311 h 1575178"/>
              <a:gd name="connsiteX6" fmla="*/ 389466 w 2878666"/>
              <a:gd name="connsiteY6" fmla="*/ 1202644 h 1575178"/>
              <a:gd name="connsiteX7" fmla="*/ 423333 w 2878666"/>
              <a:gd name="connsiteY7" fmla="*/ 1151844 h 1575178"/>
              <a:gd name="connsiteX8" fmla="*/ 474133 w 2878666"/>
              <a:gd name="connsiteY8" fmla="*/ 1117978 h 1575178"/>
              <a:gd name="connsiteX9" fmla="*/ 643466 w 2878666"/>
              <a:gd name="connsiteY9" fmla="*/ 999444 h 1575178"/>
              <a:gd name="connsiteX10" fmla="*/ 778933 w 2878666"/>
              <a:gd name="connsiteY10" fmla="*/ 931711 h 1575178"/>
              <a:gd name="connsiteX11" fmla="*/ 914400 w 2878666"/>
              <a:gd name="connsiteY11" fmla="*/ 847044 h 1575178"/>
              <a:gd name="connsiteX12" fmla="*/ 1032933 w 2878666"/>
              <a:gd name="connsiteY12" fmla="*/ 762378 h 1575178"/>
              <a:gd name="connsiteX13" fmla="*/ 1168400 w 2878666"/>
              <a:gd name="connsiteY13" fmla="*/ 694644 h 1575178"/>
              <a:gd name="connsiteX14" fmla="*/ 1236133 w 2878666"/>
              <a:gd name="connsiteY14" fmla="*/ 660778 h 1575178"/>
              <a:gd name="connsiteX15" fmla="*/ 1405466 w 2878666"/>
              <a:gd name="connsiteY15" fmla="*/ 609978 h 1575178"/>
              <a:gd name="connsiteX16" fmla="*/ 1456266 w 2878666"/>
              <a:gd name="connsiteY16" fmla="*/ 576111 h 1575178"/>
              <a:gd name="connsiteX17" fmla="*/ 1591733 w 2878666"/>
              <a:gd name="connsiteY17" fmla="*/ 542244 h 1575178"/>
              <a:gd name="connsiteX18" fmla="*/ 1642533 w 2878666"/>
              <a:gd name="connsiteY18" fmla="*/ 508378 h 1575178"/>
              <a:gd name="connsiteX19" fmla="*/ 1744133 w 2878666"/>
              <a:gd name="connsiteY19" fmla="*/ 474511 h 1575178"/>
              <a:gd name="connsiteX20" fmla="*/ 1845733 w 2878666"/>
              <a:gd name="connsiteY20" fmla="*/ 440644 h 1575178"/>
              <a:gd name="connsiteX21" fmla="*/ 1896533 w 2878666"/>
              <a:gd name="connsiteY21" fmla="*/ 423711 h 1575178"/>
              <a:gd name="connsiteX22" fmla="*/ 1964266 w 2878666"/>
              <a:gd name="connsiteY22" fmla="*/ 389844 h 1575178"/>
              <a:gd name="connsiteX23" fmla="*/ 2065866 w 2878666"/>
              <a:gd name="connsiteY23" fmla="*/ 355978 h 1575178"/>
              <a:gd name="connsiteX24" fmla="*/ 2167466 w 2878666"/>
              <a:gd name="connsiteY24" fmla="*/ 305178 h 1575178"/>
              <a:gd name="connsiteX25" fmla="*/ 2218266 w 2878666"/>
              <a:gd name="connsiteY25" fmla="*/ 271311 h 1575178"/>
              <a:gd name="connsiteX26" fmla="*/ 2506133 w 2878666"/>
              <a:gd name="connsiteY26" fmla="*/ 220511 h 1575178"/>
              <a:gd name="connsiteX27" fmla="*/ 2573866 w 2878666"/>
              <a:gd name="connsiteY27" fmla="*/ 203578 h 1575178"/>
              <a:gd name="connsiteX28" fmla="*/ 2658533 w 2878666"/>
              <a:gd name="connsiteY28" fmla="*/ 186644 h 1575178"/>
              <a:gd name="connsiteX29" fmla="*/ 2760133 w 2878666"/>
              <a:gd name="connsiteY29" fmla="*/ 152778 h 1575178"/>
              <a:gd name="connsiteX30" fmla="*/ 2810933 w 2878666"/>
              <a:gd name="connsiteY30" fmla="*/ 135844 h 1575178"/>
              <a:gd name="connsiteX31" fmla="*/ 2861733 w 2878666"/>
              <a:gd name="connsiteY31" fmla="*/ 118911 h 1575178"/>
              <a:gd name="connsiteX32" fmla="*/ 2760133 w 2878666"/>
              <a:gd name="connsiteY32" fmla="*/ 85044 h 1575178"/>
              <a:gd name="connsiteX33" fmla="*/ 2692400 w 2878666"/>
              <a:gd name="connsiteY33" fmla="*/ 68111 h 1575178"/>
              <a:gd name="connsiteX34" fmla="*/ 2523066 w 2878666"/>
              <a:gd name="connsiteY34" fmla="*/ 17311 h 1575178"/>
              <a:gd name="connsiteX35" fmla="*/ 2624666 w 2878666"/>
              <a:gd name="connsiteY35" fmla="*/ 34244 h 1575178"/>
              <a:gd name="connsiteX36" fmla="*/ 2726266 w 2878666"/>
              <a:gd name="connsiteY36" fmla="*/ 68111 h 1575178"/>
              <a:gd name="connsiteX37" fmla="*/ 2777066 w 2878666"/>
              <a:gd name="connsiteY37" fmla="*/ 101978 h 1575178"/>
              <a:gd name="connsiteX38" fmla="*/ 2878666 w 2878666"/>
              <a:gd name="connsiteY38" fmla="*/ 135844 h 1575178"/>
              <a:gd name="connsiteX39" fmla="*/ 2861733 w 2878666"/>
              <a:gd name="connsiteY39" fmla="*/ 186644 h 1575178"/>
              <a:gd name="connsiteX40" fmla="*/ 2760133 w 2878666"/>
              <a:gd name="connsiteY40" fmla="*/ 305178 h 1575178"/>
              <a:gd name="connsiteX41" fmla="*/ 2692400 w 2878666"/>
              <a:gd name="connsiteY41" fmla="*/ 406778 h 1575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878666" h="1575178">
                <a:moveTo>
                  <a:pt x="0" y="1575178"/>
                </a:moveTo>
                <a:cubicBezTo>
                  <a:pt x="16933" y="1552600"/>
                  <a:pt x="34396" y="1530410"/>
                  <a:pt x="50800" y="1507444"/>
                </a:cubicBezTo>
                <a:cubicBezTo>
                  <a:pt x="62629" y="1490883"/>
                  <a:pt x="71638" y="1472278"/>
                  <a:pt x="84666" y="1456644"/>
                </a:cubicBezTo>
                <a:cubicBezTo>
                  <a:pt x="99997" y="1438247"/>
                  <a:pt x="120135" y="1424241"/>
                  <a:pt x="135466" y="1405844"/>
                </a:cubicBezTo>
                <a:cubicBezTo>
                  <a:pt x="148495" y="1390210"/>
                  <a:pt x="154942" y="1369435"/>
                  <a:pt x="169333" y="1355044"/>
                </a:cubicBezTo>
                <a:cubicBezTo>
                  <a:pt x="193265" y="1331112"/>
                  <a:pt x="261307" y="1300591"/>
                  <a:pt x="287866" y="1287311"/>
                </a:cubicBezTo>
                <a:cubicBezTo>
                  <a:pt x="370378" y="1163545"/>
                  <a:pt x="260562" y="1310065"/>
                  <a:pt x="389466" y="1202644"/>
                </a:cubicBezTo>
                <a:cubicBezTo>
                  <a:pt x="405100" y="1189615"/>
                  <a:pt x="408942" y="1166235"/>
                  <a:pt x="423333" y="1151844"/>
                </a:cubicBezTo>
                <a:cubicBezTo>
                  <a:pt x="437724" y="1137454"/>
                  <a:pt x="457573" y="1129807"/>
                  <a:pt x="474133" y="1117978"/>
                </a:cubicBezTo>
                <a:cubicBezTo>
                  <a:pt x="523688" y="1082582"/>
                  <a:pt x="591563" y="1025395"/>
                  <a:pt x="643466" y="999444"/>
                </a:cubicBezTo>
                <a:cubicBezTo>
                  <a:pt x="688622" y="976866"/>
                  <a:pt x="738545" y="962002"/>
                  <a:pt x="778933" y="931711"/>
                </a:cubicBezTo>
                <a:cubicBezTo>
                  <a:pt x="970809" y="787804"/>
                  <a:pt x="728448" y="963264"/>
                  <a:pt x="914400" y="847044"/>
                </a:cubicBezTo>
                <a:cubicBezTo>
                  <a:pt x="973485" y="810116"/>
                  <a:pt x="976627" y="793090"/>
                  <a:pt x="1032933" y="762378"/>
                </a:cubicBezTo>
                <a:cubicBezTo>
                  <a:pt x="1077254" y="738203"/>
                  <a:pt x="1123244" y="717222"/>
                  <a:pt x="1168400" y="694644"/>
                </a:cubicBezTo>
                <a:cubicBezTo>
                  <a:pt x="1190978" y="683355"/>
                  <a:pt x="1212186" y="668760"/>
                  <a:pt x="1236133" y="660778"/>
                </a:cubicBezTo>
                <a:cubicBezTo>
                  <a:pt x="1359811" y="619552"/>
                  <a:pt x="1303100" y="635569"/>
                  <a:pt x="1405466" y="609978"/>
                </a:cubicBezTo>
                <a:cubicBezTo>
                  <a:pt x="1422399" y="598689"/>
                  <a:pt x="1437140" y="583066"/>
                  <a:pt x="1456266" y="576111"/>
                </a:cubicBezTo>
                <a:cubicBezTo>
                  <a:pt x="1500009" y="560204"/>
                  <a:pt x="1591733" y="542244"/>
                  <a:pt x="1591733" y="542244"/>
                </a:cubicBezTo>
                <a:cubicBezTo>
                  <a:pt x="1608666" y="530955"/>
                  <a:pt x="1623936" y="516643"/>
                  <a:pt x="1642533" y="508378"/>
                </a:cubicBezTo>
                <a:cubicBezTo>
                  <a:pt x="1675155" y="493879"/>
                  <a:pt x="1710266" y="485800"/>
                  <a:pt x="1744133" y="474511"/>
                </a:cubicBezTo>
                <a:lnTo>
                  <a:pt x="1845733" y="440644"/>
                </a:lnTo>
                <a:cubicBezTo>
                  <a:pt x="1862666" y="435000"/>
                  <a:pt x="1880568" y="431694"/>
                  <a:pt x="1896533" y="423711"/>
                </a:cubicBezTo>
                <a:cubicBezTo>
                  <a:pt x="1919111" y="412422"/>
                  <a:pt x="1940829" y="399219"/>
                  <a:pt x="1964266" y="389844"/>
                </a:cubicBezTo>
                <a:cubicBezTo>
                  <a:pt x="1997411" y="376586"/>
                  <a:pt x="2065866" y="355978"/>
                  <a:pt x="2065866" y="355978"/>
                </a:cubicBezTo>
                <a:cubicBezTo>
                  <a:pt x="2211452" y="258920"/>
                  <a:pt x="2027252" y="375285"/>
                  <a:pt x="2167466" y="305178"/>
                </a:cubicBezTo>
                <a:cubicBezTo>
                  <a:pt x="2185669" y="296077"/>
                  <a:pt x="2199140" y="278266"/>
                  <a:pt x="2218266" y="271311"/>
                </a:cubicBezTo>
                <a:cubicBezTo>
                  <a:pt x="2320046" y="234300"/>
                  <a:pt x="2398916" y="232424"/>
                  <a:pt x="2506133" y="220511"/>
                </a:cubicBezTo>
                <a:cubicBezTo>
                  <a:pt x="2528711" y="214867"/>
                  <a:pt x="2551148" y="208627"/>
                  <a:pt x="2573866" y="203578"/>
                </a:cubicBezTo>
                <a:cubicBezTo>
                  <a:pt x="2601962" y="197334"/>
                  <a:pt x="2630766" y="194217"/>
                  <a:pt x="2658533" y="186644"/>
                </a:cubicBezTo>
                <a:cubicBezTo>
                  <a:pt x="2692974" y="177251"/>
                  <a:pt x="2726266" y="164067"/>
                  <a:pt x="2760133" y="152778"/>
                </a:cubicBezTo>
                <a:lnTo>
                  <a:pt x="2810933" y="135844"/>
                </a:lnTo>
                <a:lnTo>
                  <a:pt x="2861733" y="118911"/>
                </a:lnTo>
                <a:cubicBezTo>
                  <a:pt x="2827866" y="107622"/>
                  <a:pt x="2794766" y="93702"/>
                  <a:pt x="2760133" y="85044"/>
                </a:cubicBezTo>
                <a:cubicBezTo>
                  <a:pt x="2737555" y="79400"/>
                  <a:pt x="2714691" y="74798"/>
                  <a:pt x="2692400" y="68111"/>
                </a:cubicBezTo>
                <a:cubicBezTo>
                  <a:pt x="2486276" y="6274"/>
                  <a:pt x="2679181" y="56339"/>
                  <a:pt x="2523066" y="17311"/>
                </a:cubicBezTo>
                <a:cubicBezTo>
                  <a:pt x="2609624" y="-11541"/>
                  <a:pt x="2540258" y="-3271"/>
                  <a:pt x="2624666" y="34244"/>
                </a:cubicBezTo>
                <a:cubicBezTo>
                  <a:pt x="2657288" y="48743"/>
                  <a:pt x="2726266" y="68111"/>
                  <a:pt x="2726266" y="68111"/>
                </a:cubicBezTo>
                <a:cubicBezTo>
                  <a:pt x="2743199" y="79400"/>
                  <a:pt x="2758469" y="93713"/>
                  <a:pt x="2777066" y="101978"/>
                </a:cubicBezTo>
                <a:cubicBezTo>
                  <a:pt x="2809688" y="116476"/>
                  <a:pt x="2878666" y="135844"/>
                  <a:pt x="2878666" y="135844"/>
                </a:cubicBezTo>
                <a:cubicBezTo>
                  <a:pt x="2873022" y="152777"/>
                  <a:pt x="2870589" y="171146"/>
                  <a:pt x="2861733" y="186644"/>
                </a:cubicBezTo>
                <a:cubicBezTo>
                  <a:pt x="2803734" y="288144"/>
                  <a:pt x="2824806" y="222026"/>
                  <a:pt x="2760133" y="305178"/>
                </a:cubicBezTo>
                <a:cubicBezTo>
                  <a:pt x="2735144" y="337307"/>
                  <a:pt x="2692400" y="406778"/>
                  <a:pt x="2692400" y="406778"/>
                </a:cubicBezTo>
              </a:path>
            </a:pathLst>
          </a:custGeom>
          <a:noFill/>
          <a:ln w="38100">
            <a:solidFill>
              <a:srgbClr val="0432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3391730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 y="0"/>
            <a:ext cx="96774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a:stretch>
            <a:fillRect/>
          </a:stretch>
        </p:blipFill>
        <p:spPr>
          <a:xfrm>
            <a:off x="1548402" y="770777"/>
            <a:ext cx="5549341" cy="5549341"/>
          </a:xfrm>
          <a:prstGeom prst="rect">
            <a:avLst/>
          </a:prstGeom>
        </p:spPr>
      </p:pic>
      <p:sp>
        <p:nvSpPr>
          <p:cNvPr id="6"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a:solidFill>
                  <a:schemeClr val="tx1"/>
                </a:solidFill>
                <a:latin typeface="Century Gothic"/>
                <a:cs typeface="Century Gothic"/>
              </a:rPr>
              <a:t>Art of Computer </a:t>
            </a:r>
            <a:r>
              <a:rPr lang="en-US" sz="4000" b="1" i="1" dirty="0">
                <a:solidFill>
                  <a:schemeClr val="tx1"/>
                </a:solidFill>
                <a:latin typeface="Century Gothic"/>
                <a:cs typeface="Century Gothic"/>
              </a:rPr>
              <a:t>Science</a:t>
            </a:r>
          </a:p>
        </p:txBody>
      </p:sp>
    </p:spTree>
    <p:extLst>
      <p:ext uri="{BB962C8B-B14F-4D97-AF65-F5344CB8AC3E}">
        <p14:creationId xmlns:p14="http://schemas.microsoft.com/office/powerpoint/2010/main" val="20571682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517920" y="1122020"/>
            <a:ext cx="6079912" cy="4559934"/>
          </a:xfrm>
          <a:prstGeom prst="rect">
            <a:avLst/>
          </a:prstGeom>
        </p:spPr>
      </p:pic>
      <p:sp>
        <p:nvSpPr>
          <p:cNvPr id="6" name="TextBox 5"/>
          <p:cNvSpPr txBox="1"/>
          <p:nvPr/>
        </p:nvSpPr>
        <p:spPr>
          <a:xfrm>
            <a:off x="2096506" y="5766665"/>
            <a:ext cx="4868705" cy="3270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19050" tIns="19050" rIns="19050" bIns="19050" numCol="1" spcCol="38100" rtlCol="0" anchor="ctr">
            <a:spAutoFit/>
          </a:bodyPr>
          <a:lstStyle/>
          <a:p>
            <a:pPr algn="ctr" defTabSz="309563" hangingPunct="0"/>
            <a:r>
              <a:rPr lang="en-US" sz="1875" dirty="0">
                <a:solidFill>
                  <a:srgbClr val="000000"/>
                </a:solidFill>
                <a:sym typeface="Helvetica Neue Light"/>
              </a:rPr>
              <a:t>11 years ago to this day, I was sitting in your seats</a:t>
            </a:r>
          </a:p>
        </p:txBody>
      </p:sp>
      <p:sp>
        <p:nvSpPr>
          <p:cNvPr id="7"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a:solidFill>
                  <a:schemeClr val="tx1"/>
                </a:solidFill>
                <a:latin typeface="Century Gothic"/>
                <a:cs typeface="Century Gothic"/>
              </a:rPr>
              <a:t>Chris Piech</a:t>
            </a:r>
            <a:endParaRPr lang="en-US" sz="4000" b="1" dirty="0">
              <a:solidFill>
                <a:schemeClr val="tx1"/>
              </a:solidFill>
              <a:latin typeface="Century Gothic"/>
              <a:cs typeface="Century Gothic"/>
            </a:endParaRPr>
          </a:p>
        </p:txBody>
      </p:sp>
    </p:spTree>
    <p:extLst>
      <p:ext uri="{BB962C8B-B14F-4D97-AF65-F5344CB8AC3E}">
        <p14:creationId xmlns:p14="http://schemas.microsoft.com/office/powerpoint/2010/main" val="5196413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 y="0"/>
            <a:ext cx="96774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2" name="Picture 1"/>
          <p:cNvPicPr>
            <a:picLocks noChangeAspect="1"/>
          </p:cNvPicPr>
          <p:nvPr/>
        </p:nvPicPr>
        <p:blipFill>
          <a:blip r:embed="rId3"/>
          <a:stretch>
            <a:fillRect/>
          </a:stretch>
        </p:blipFill>
        <p:spPr>
          <a:xfrm>
            <a:off x="0" y="965200"/>
            <a:ext cx="9011352" cy="5639362"/>
          </a:xfrm>
          <a:prstGeom prst="rect">
            <a:avLst/>
          </a:prstGeom>
        </p:spPr>
      </p:pic>
      <p:sp>
        <p:nvSpPr>
          <p:cNvPr id="6"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a:solidFill>
                  <a:schemeClr val="tx1"/>
                </a:solidFill>
                <a:latin typeface="Century Gothic"/>
                <a:cs typeface="Century Gothic"/>
              </a:rPr>
              <a:t>Strive for Everyone to Succeed</a:t>
            </a:r>
            <a:endParaRPr lang="en-US" sz="4000" b="1" i="1" dirty="0">
              <a:solidFill>
                <a:schemeClr val="tx1"/>
              </a:solidFill>
              <a:latin typeface="Century Gothic"/>
              <a:cs typeface="Century Gothic"/>
            </a:endParaRPr>
          </a:p>
        </p:txBody>
      </p:sp>
    </p:spTree>
    <p:extLst>
      <p:ext uri="{BB962C8B-B14F-4D97-AF65-F5344CB8AC3E}">
        <p14:creationId xmlns:p14="http://schemas.microsoft.com/office/powerpoint/2010/main" val="130411296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4294967295"/>
          </p:nvPr>
        </p:nvSpPr>
        <p:spPr>
          <a:xfrm>
            <a:off x="152400" y="6477060"/>
            <a:ext cx="3733800" cy="365125"/>
          </a:xfrm>
        </p:spPr>
        <p:txBody>
          <a:bodyPr/>
          <a:lstStyle/>
          <a:p>
            <a:fld id="{B11D738E-8962-435F-8C43-147B8DD7E819}" type="datetime1">
              <a:rPr lang="en-US" smtClean="0"/>
              <a:t>4/2/18</a:t>
            </a:fld>
            <a:endParaRPr lang="en-US"/>
          </a:p>
        </p:txBody>
      </p:sp>
      <p:sp>
        <p:nvSpPr>
          <p:cNvPr id="5" name="Footer Placeholder 4"/>
          <p:cNvSpPr>
            <a:spLocks noGrp="1"/>
          </p:cNvSpPr>
          <p:nvPr>
            <p:ph type="ftr" sz="quarter" idx="11"/>
          </p:nvPr>
        </p:nvSpPr>
        <p:spPr/>
        <p:txBody>
          <a:bodyPr/>
          <a:lstStyle/>
          <a:p>
            <a:r>
              <a:rPr lang="en-US"/>
              <a:t>Footer Text</a:t>
            </a:r>
          </a:p>
        </p:txBody>
      </p:sp>
      <p:sp>
        <p:nvSpPr>
          <p:cNvPr id="6" name="Slide Number Placeholder 5"/>
          <p:cNvSpPr>
            <a:spLocks noGrp="1"/>
          </p:cNvSpPr>
          <p:nvPr>
            <p:ph type="sldNum" sz="quarter" idx="12"/>
          </p:nvPr>
        </p:nvSpPr>
        <p:spPr/>
        <p:txBody>
          <a:bodyPr/>
          <a:lstStyle/>
          <a:p>
            <a:fld id="{BA9B540C-44DA-4F69-89C9-7C84606640D3}" type="slidenum">
              <a:rPr lang="en-US" smtClean="0"/>
              <a:pPr/>
              <a:t>31</a:t>
            </a:fld>
            <a:endParaRPr lang="en-US"/>
          </a:p>
        </p:txBody>
      </p:sp>
      <p:pic>
        <p:nvPicPr>
          <p:cNvPr id="28678" name="Picture 6" descr="http://users.ox.ac.uk/~pemb2247/images/Cliff%20diving%201,%20Dubrovnik.JPG"/>
          <p:cNvPicPr>
            <a:picLocks noChangeAspect="1" noChangeArrowheads="1"/>
          </p:cNvPicPr>
          <p:nvPr/>
        </p:nvPicPr>
        <p:blipFill rotWithShape="1">
          <a:blip r:embed="rId2">
            <a:extLst>
              <a:ext uri="{28A0092B-C50C-407E-A947-70E740481C1C}">
                <a14:useLocalDpi xmlns:a14="http://schemas.microsoft.com/office/drawing/2010/main"/>
              </a:ext>
            </a:extLst>
          </a:blip>
          <a:srcRect/>
          <a:stretch/>
        </p:blipFill>
        <p:spPr bwMode="auto">
          <a:xfrm>
            <a:off x="-4617" y="-114301"/>
            <a:ext cx="9301017" cy="7088445"/>
          </a:xfrm>
          <a:prstGeom prst="rect">
            <a:avLst/>
          </a:prstGeom>
          <a:noFill/>
          <a:extLst>
            <a:ext uri="{909E8E84-426E-40dd-AFC4-6F175D3DCCD1}">
              <a14:hiddenFill xmlns:a14="http://schemas.microsoft.com/office/drawing/2010/main" xmlns="">
                <a:solidFill>
                  <a:srgbClr val="FFFFFF"/>
                </a:solidFill>
              </a14:hiddenFill>
            </a:ext>
          </a:extLst>
        </p:spPr>
      </p:pic>
      <p:sp>
        <p:nvSpPr>
          <p:cNvPr id="8"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a:solidFill>
                  <a:schemeClr val="tx1"/>
                </a:solidFill>
                <a:latin typeface="Century Gothic"/>
                <a:cs typeface="Century Gothic"/>
              </a:rPr>
              <a:t>Lets Get Started</a:t>
            </a:r>
          </a:p>
        </p:txBody>
      </p:sp>
    </p:spTree>
    <p:extLst>
      <p:ext uri="{BB962C8B-B14F-4D97-AF65-F5344CB8AC3E}">
        <p14:creationId xmlns:p14="http://schemas.microsoft.com/office/powerpoint/2010/main" val="137664731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766169" y="2346404"/>
            <a:ext cx="2387600" cy="2400300"/>
          </a:xfrm>
          <a:prstGeom prst="rect">
            <a:avLst/>
          </a:prstGeom>
        </p:spPr>
      </p:pic>
      <p:sp>
        <p:nvSpPr>
          <p:cNvPr id="3" name="Rounded Rectangular Callout 2"/>
          <p:cNvSpPr/>
          <p:nvPr/>
        </p:nvSpPr>
        <p:spPr>
          <a:xfrm>
            <a:off x="4245791" y="3061768"/>
            <a:ext cx="2711143" cy="940247"/>
          </a:xfrm>
          <a:prstGeom prst="wedgeRoundRectCallout">
            <a:avLst>
              <a:gd name="adj1" fmla="val -63050"/>
              <a:gd name="adj2" fmla="val -43014"/>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800"/>
              <a:t>Good morning</a:t>
            </a:r>
            <a:endParaRPr lang="en-US" sz="2800" dirty="0"/>
          </a:p>
        </p:txBody>
      </p:sp>
      <p:pic>
        <p:nvPicPr>
          <p:cNvPr id="55" name="Picture 22" descr="Pattis"/>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6558454" y="1032483"/>
            <a:ext cx="2066433" cy="2153258"/>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pic>
      <p:sp>
        <p:nvSpPr>
          <p:cNvPr id="9"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a:solidFill>
                  <a:schemeClr val="tx1"/>
                </a:solidFill>
                <a:latin typeface="Century Gothic"/>
                <a:cs typeface="Century Gothic"/>
              </a:rPr>
              <a:t>Meet </a:t>
            </a:r>
            <a:r>
              <a:rPr lang="en-US" sz="4000" b="1" dirty="0" err="1">
                <a:solidFill>
                  <a:schemeClr val="tx1"/>
                </a:solidFill>
                <a:latin typeface="Century Gothic"/>
                <a:cs typeface="Century Gothic"/>
              </a:rPr>
              <a:t>Karel</a:t>
            </a:r>
            <a:r>
              <a:rPr lang="en-US" sz="4000" b="1" dirty="0">
                <a:solidFill>
                  <a:schemeClr val="tx1"/>
                </a:solidFill>
                <a:latin typeface="Century Gothic"/>
                <a:cs typeface="Century Gothic"/>
              </a:rPr>
              <a:t> the Robot</a:t>
            </a:r>
          </a:p>
        </p:txBody>
      </p:sp>
    </p:spTree>
    <p:extLst>
      <p:ext uri="{BB962C8B-B14F-4D97-AF65-F5344CB8AC3E}">
        <p14:creationId xmlns:p14="http://schemas.microsoft.com/office/powerpoint/2010/main" val="2884788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stretch>
            <a:fillRect/>
          </a:stretch>
        </p:blipFill>
        <p:spPr>
          <a:xfrm>
            <a:off x="1766169" y="2346404"/>
            <a:ext cx="2387600" cy="2400300"/>
          </a:xfrm>
          <a:prstGeom prst="rect">
            <a:avLst/>
          </a:prstGeom>
        </p:spPr>
      </p:pic>
      <p:sp>
        <p:nvSpPr>
          <p:cNvPr id="3" name="Rounded Rectangular Callout 2"/>
          <p:cNvSpPr/>
          <p:nvPr/>
        </p:nvSpPr>
        <p:spPr>
          <a:xfrm>
            <a:off x="4445297" y="2694707"/>
            <a:ext cx="2711143" cy="1580257"/>
          </a:xfrm>
          <a:prstGeom prst="wedgeRoundRectCallout">
            <a:avLst>
              <a:gd name="adj1" fmla="val -64451"/>
              <a:gd name="adj2" fmla="val 26837"/>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800" dirty="0"/>
              <a:t>s</a:t>
            </a:r>
          </a:p>
        </p:txBody>
      </p:sp>
      <p:pic>
        <p:nvPicPr>
          <p:cNvPr id="9" name="Picture 8"/>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827339" y="2782289"/>
            <a:ext cx="1895273" cy="1421455"/>
          </a:xfrm>
          <a:prstGeom prst="rect">
            <a:avLst/>
          </a:prstGeom>
        </p:spPr>
      </p:pic>
      <p:sp>
        <p:nvSpPr>
          <p:cNvPr id="4" name="Title 3"/>
          <p:cNvSpPr>
            <a:spLocks noGrp="1"/>
          </p:cNvSpPr>
          <p:nvPr>
            <p:ph type="title"/>
          </p:nvPr>
        </p:nvSpPr>
        <p:spPr/>
        <p:txBody>
          <a:bodyPr/>
          <a:lstStyle/>
          <a:p>
            <a:endParaRPr lang="en-US"/>
          </a:p>
        </p:txBody>
      </p:sp>
      <p:sp>
        <p:nvSpPr>
          <p:cNvPr id="8"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err="1">
                <a:solidFill>
                  <a:schemeClr val="tx1"/>
                </a:solidFill>
                <a:latin typeface="Century Gothic"/>
                <a:cs typeface="Century Gothic"/>
              </a:rPr>
              <a:t>Karel</a:t>
            </a:r>
            <a:r>
              <a:rPr lang="en-US" sz="4000" b="1" dirty="0">
                <a:solidFill>
                  <a:schemeClr val="tx1"/>
                </a:solidFill>
                <a:latin typeface="Century Gothic"/>
                <a:cs typeface="Century Gothic"/>
              </a:rPr>
              <a:t> Speaks Java</a:t>
            </a:r>
          </a:p>
        </p:txBody>
      </p:sp>
    </p:spTree>
    <p:extLst>
      <p:ext uri="{BB962C8B-B14F-4D97-AF65-F5344CB8AC3E}">
        <p14:creationId xmlns:p14="http://schemas.microsoft.com/office/powerpoint/2010/main" val="407198654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a:solidFill>
                  <a:schemeClr val="tx1"/>
                </a:solidFill>
                <a:latin typeface="Century Gothic"/>
                <a:cs typeface="Century Gothic"/>
              </a:rPr>
              <a:t>Why Java?</a:t>
            </a:r>
          </a:p>
        </p:txBody>
      </p:sp>
      <p:sp>
        <p:nvSpPr>
          <p:cNvPr id="5" name="Rectangle 4"/>
          <p:cNvSpPr/>
          <p:nvPr/>
        </p:nvSpPr>
        <p:spPr>
          <a:xfrm>
            <a:off x="1" y="6483927"/>
            <a:ext cx="9143999" cy="369332"/>
          </a:xfrm>
          <a:prstGeom prst="rect">
            <a:avLst/>
          </a:prstGeom>
          <a:solidFill>
            <a:schemeClr val="bg1"/>
          </a:solidFill>
        </p:spPr>
        <p:txBody>
          <a:bodyPr wrap="square">
            <a:spAutoFit/>
          </a:bodyPr>
          <a:lstStyle/>
          <a:p>
            <a:pPr algn="ctr"/>
            <a:r>
              <a:rPr lang="en-US" dirty="0"/>
              <a:t>http://</a:t>
            </a:r>
            <a:r>
              <a:rPr lang="en-US" dirty="0" err="1"/>
              <a:t>www.codingdojo.com</a:t>
            </a:r>
            <a:r>
              <a:rPr lang="en-US" dirty="0"/>
              <a:t>/blog/7-most-in-demand-programming-languages-of-2018/</a:t>
            </a:r>
          </a:p>
        </p:txBody>
      </p:sp>
      <p:pic>
        <p:nvPicPr>
          <p:cNvPr id="7" name="Picture 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493820" y="910283"/>
            <a:ext cx="5431906" cy="3009844"/>
          </a:xfrm>
          <a:prstGeom prst="rect">
            <a:avLst/>
          </a:prstGeom>
        </p:spPr>
      </p:pic>
      <p:pic>
        <p:nvPicPr>
          <p:cNvPr id="8" name="Picture 7"/>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225342" y="4123112"/>
            <a:ext cx="2028368" cy="2186130"/>
          </a:xfrm>
          <a:prstGeom prst="rect">
            <a:avLst/>
          </a:prstGeom>
        </p:spPr>
      </p:pic>
      <p:sp>
        <p:nvSpPr>
          <p:cNvPr id="10" name="Oval 9"/>
          <p:cNvSpPr/>
          <p:nvPr/>
        </p:nvSpPr>
        <p:spPr>
          <a:xfrm>
            <a:off x="1246911" y="1413164"/>
            <a:ext cx="964276" cy="964276"/>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solidFill>
                  <a:schemeClr val="tx1"/>
                </a:solidFill>
              </a:rPr>
              <a:t>1</a:t>
            </a:r>
          </a:p>
        </p:txBody>
      </p:sp>
      <p:sp>
        <p:nvSpPr>
          <p:cNvPr id="11" name="Oval 10"/>
          <p:cNvSpPr/>
          <p:nvPr/>
        </p:nvSpPr>
        <p:spPr>
          <a:xfrm>
            <a:off x="1246911" y="4541520"/>
            <a:ext cx="964276" cy="964276"/>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solidFill>
                  <a:schemeClr val="tx1"/>
                </a:solidFill>
              </a:rPr>
              <a:t>2</a:t>
            </a:r>
          </a:p>
        </p:txBody>
      </p:sp>
    </p:spTree>
    <p:extLst>
      <p:ext uri="{BB962C8B-B14F-4D97-AF65-F5344CB8AC3E}">
        <p14:creationId xmlns:p14="http://schemas.microsoft.com/office/powerpoint/2010/main" val="5224077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Rectangle 5"/>
          <p:cNvSpPr>
            <a:spLocks noChangeArrowheads="1"/>
          </p:cNvSpPr>
          <p:nvPr/>
        </p:nvSpPr>
        <p:spPr bwMode="auto">
          <a:xfrm>
            <a:off x="955080" y="2140812"/>
            <a:ext cx="4897437" cy="2922587"/>
          </a:xfrm>
          <a:prstGeom prst="rect">
            <a:avLst/>
          </a:prstGeom>
          <a:solidFill>
            <a:srgbClr val="FFFFFF"/>
          </a:solidFill>
          <a:ln w="1905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7" name="Text Box 6"/>
          <p:cNvSpPr txBox="1">
            <a:spLocks noChangeArrowheads="1"/>
          </p:cNvSpPr>
          <p:nvPr/>
        </p:nvSpPr>
        <p:spPr bwMode="auto">
          <a:xfrm>
            <a:off x="1259880" y="4409349"/>
            <a:ext cx="381000"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68" name="Line 7"/>
          <p:cNvSpPr>
            <a:spLocks noChangeShapeType="1"/>
          </p:cNvSpPr>
          <p:nvPr/>
        </p:nvSpPr>
        <p:spPr bwMode="auto">
          <a:xfrm>
            <a:off x="942380" y="4098199"/>
            <a:ext cx="1001712" cy="0"/>
          </a:xfrm>
          <a:prstGeom prst="line">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 name="Line 8"/>
          <p:cNvSpPr>
            <a:spLocks noChangeShapeType="1"/>
          </p:cNvSpPr>
          <p:nvPr/>
        </p:nvSpPr>
        <p:spPr bwMode="auto">
          <a:xfrm rot="16200000">
            <a:off x="1437680" y="4580799"/>
            <a:ext cx="990600" cy="0"/>
          </a:xfrm>
          <a:prstGeom prst="line">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 name="Line 13"/>
          <p:cNvSpPr>
            <a:spLocks noChangeShapeType="1"/>
          </p:cNvSpPr>
          <p:nvPr/>
        </p:nvSpPr>
        <p:spPr bwMode="auto">
          <a:xfrm>
            <a:off x="1921867" y="4098199"/>
            <a:ext cx="1001713" cy="0"/>
          </a:xfrm>
          <a:prstGeom prst="line">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1" name="Line 14"/>
          <p:cNvSpPr>
            <a:spLocks noChangeShapeType="1"/>
          </p:cNvSpPr>
          <p:nvPr/>
        </p:nvSpPr>
        <p:spPr bwMode="auto">
          <a:xfrm rot="16200000">
            <a:off x="2417167" y="4580799"/>
            <a:ext cx="990600" cy="0"/>
          </a:xfrm>
          <a:prstGeom prst="line">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2" name="Line 15"/>
          <p:cNvSpPr>
            <a:spLocks noChangeShapeType="1"/>
          </p:cNvSpPr>
          <p:nvPr/>
        </p:nvSpPr>
        <p:spPr bwMode="auto">
          <a:xfrm>
            <a:off x="2901355" y="4098199"/>
            <a:ext cx="1001712" cy="0"/>
          </a:xfrm>
          <a:prstGeom prst="line">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3" name="Line 16"/>
          <p:cNvSpPr>
            <a:spLocks noChangeShapeType="1"/>
          </p:cNvSpPr>
          <p:nvPr/>
        </p:nvSpPr>
        <p:spPr bwMode="auto">
          <a:xfrm rot="16200000">
            <a:off x="3396655" y="4580799"/>
            <a:ext cx="990600" cy="0"/>
          </a:xfrm>
          <a:prstGeom prst="line">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4" name="Line 17"/>
          <p:cNvSpPr>
            <a:spLocks noChangeShapeType="1"/>
          </p:cNvSpPr>
          <p:nvPr/>
        </p:nvSpPr>
        <p:spPr bwMode="auto">
          <a:xfrm>
            <a:off x="3880842" y="4098199"/>
            <a:ext cx="1001713" cy="0"/>
          </a:xfrm>
          <a:prstGeom prst="line">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5" name="Line 18"/>
          <p:cNvSpPr>
            <a:spLocks noChangeShapeType="1"/>
          </p:cNvSpPr>
          <p:nvPr/>
        </p:nvSpPr>
        <p:spPr bwMode="auto">
          <a:xfrm rot="16200000">
            <a:off x="4376142" y="4580799"/>
            <a:ext cx="990600" cy="0"/>
          </a:xfrm>
          <a:prstGeom prst="line">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6" name="Line 19"/>
          <p:cNvSpPr>
            <a:spLocks noChangeShapeType="1"/>
          </p:cNvSpPr>
          <p:nvPr/>
        </p:nvSpPr>
        <p:spPr bwMode="auto">
          <a:xfrm>
            <a:off x="4860330" y="4098199"/>
            <a:ext cx="1001712" cy="0"/>
          </a:xfrm>
          <a:prstGeom prst="line">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7" name="Text Box 23"/>
          <p:cNvSpPr txBox="1">
            <a:spLocks noChangeArrowheads="1"/>
          </p:cNvSpPr>
          <p:nvPr/>
        </p:nvSpPr>
        <p:spPr bwMode="auto">
          <a:xfrm>
            <a:off x="2237780" y="4409349"/>
            <a:ext cx="381000"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78" name="Text Box 24"/>
          <p:cNvSpPr txBox="1">
            <a:spLocks noChangeArrowheads="1"/>
          </p:cNvSpPr>
          <p:nvPr/>
        </p:nvSpPr>
        <p:spPr bwMode="auto">
          <a:xfrm>
            <a:off x="3215680" y="4409349"/>
            <a:ext cx="381000"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79" name="Text Box 25"/>
          <p:cNvSpPr txBox="1">
            <a:spLocks noChangeArrowheads="1"/>
          </p:cNvSpPr>
          <p:nvPr/>
        </p:nvSpPr>
        <p:spPr bwMode="auto">
          <a:xfrm>
            <a:off x="4193580" y="4409349"/>
            <a:ext cx="381000"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80" name="Text Box 26"/>
          <p:cNvSpPr txBox="1">
            <a:spLocks noChangeArrowheads="1"/>
          </p:cNvSpPr>
          <p:nvPr/>
        </p:nvSpPr>
        <p:spPr bwMode="auto">
          <a:xfrm>
            <a:off x="5171480" y="4409349"/>
            <a:ext cx="381000"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81" name="Text Box 27"/>
          <p:cNvSpPr txBox="1">
            <a:spLocks noChangeArrowheads="1"/>
          </p:cNvSpPr>
          <p:nvPr/>
        </p:nvSpPr>
        <p:spPr bwMode="auto">
          <a:xfrm>
            <a:off x="1259880" y="3431449"/>
            <a:ext cx="381000"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82" name="Line 28"/>
          <p:cNvSpPr>
            <a:spLocks noChangeShapeType="1"/>
          </p:cNvSpPr>
          <p:nvPr/>
        </p:nvSpPr>
        <p:spPr bwMode="auto">
          <a:xfrm>
            <a:off x="942380" y="3120299"/>
            <a:ext cx="1001712" cy="0"/>
          </a:xfrm>
          <a:prstGeom prst="line">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3" name="Line 29"/>
          <p:cNvSpPr>
            <a:spLocks noChangeShapeType="1"/>
          </p:cNvSpPr>
          <p:nvPr/>
        </p:nvSpPr>
        <p:spPr bwMode="auto">
          <a:xfrm rot="16200000">
            <a:off x="1437680" y="3602899"/>
            <a:ext cx="990600" cy="0"/>
          </a:xfrm>
          <a:prstGeom prst="line">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4" name="Line 30"/>
          <p:cNvSpPr>
            <a:spLocks noChangeShapeType="1"/>
          </p:cNvSpPr>
          <p:nvPr/>
        </p:nvSpPr>
        <p:spPr bwMode="auto">
          <a:xfrm>
            <a:off x="1921867" y="3120299"/>
            <a:ext cx="1001713" cy="0"/>
          </a:xfrm>
          <a:prstGeom prst="line">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5" name="Line 31"/>
          <p:cNvSpPr>
            <a:spLocks noChangeShapeType="1"/>
          </p:cNvSpPr>
          <p:nvPr/>
        </p:nvSpPr>
        <p:spPr bwMode="auto">
          <a:xfrm rot="16200000">
            <a:off x="2417167" y="3602899"/>
            <a:ext cx="990600" cy="0"/>
          </a:xfrm>
          <a:prstGeom prst="line">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6" name="Line 32"/>
          <p:cNvSpPr>
            <a:spLocks noChangeShapeType="1"/>
          </p:cNvSpPr>
          <p:nvPr/>
        </p:nvSpPr>
        <p:spPr bwMode="auto">
          <a:xfrm>
            <a:off x="2901355" y="3120299"/>
            <a:ext cx="1001712" cy="0"/>
          </a:xfrm>
          <a:prstGeom prst="line">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7" name="Line 33"/>
          <p:cNvSpPr>
            <a:spLocks noChangeShapeType="1"/>
          </p:cNvSpPr>
          <p:nvPr/>
        </p:nvSpPr>
        <p:spPr bwMode="auto">
          <a:xfrm rot="16200000">
            <a:off x="3396655" y="3602899"/>
            <a:ext cx="990600" cy="0"/>
          </a:xfrm>
          <a:prstGeom prst="line">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8" name="Line 34"/>
          <p:cNvSpPr>
            <a:spLocks noChangeShapeType="1"/>
          </p:cNvSpPr>
          <p:nvPr/>
        </p:nvSpPr>
        <p:spPr bwMode="auto">
          <a:xfrm>
            <a:off x="3880842" y="3120299"/>
            <a:ext cx="1001713" cy="0"/>
          </a:xfrm>
          <a:prstGeom prst="line">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9" name="Line 35"/>
          <p:cNvSpPr>
            <a:spLocks noChangeShapeType="1"/>
          </p:cNvSpPr>
          <p:nvPr/>
        </p:nvSpPr>
        <p:spPr bwMode="auto">
          <a:xfrm rot="16200000">
            <a:off x="4376142" y="3602899"/>
            <a:ext cx="990600" cy="0"/>
          </a:xfrm>
          <a:prstGeom prst="line">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0" name="Line 36"/>
          <p:cNvSpPr>
            <a:spLocks noChangeShapeType="1"/>
          </p:cNvSpPr>
          <p:nvPr/>
        </p:nvSpPr>
        <p:spPr bwMode="auto">
          <a:xfrm>
            <a:off x="4860330" y="3120299"/>
            <a:ext cx="1001712" cy="0"/>
          </a:xfrm>
          <a:prstGeom prst="line">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1" name="Text Box 38"/>
          <p:cNvSpPr txBox="1">
            <a:spLocks noChangeArrowheads="1"/>
          </p:cNvSpPr>
          <p:nvPr/>
        </p:nvSpPr>
        <p:spPr bwMode="auto">
          <a:xfrm>
            <a:off x="2237780" y="3431449"/>
            <a:ext cx="381000"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92" name="Text Box 39"/>
          <p:cNvSpPr txBox="1">
            <a:spLocks noChangeArrowheads="1"/>
          </p:cNvSpPr>
          <p:nvPr/>
        </p:nvSpPr>
        <p:spPr bwMode="auto">
          <a:xfrm>
            <a:off x="3215680" y="3431449"/>
            <a:ext cx="381000"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93" name="Text Box 40"/>
          <p:cNvSpPr txBox="1">
            <a:spLocks noChangeArrowheads="1"/>
          </p:cNvSpPr>
          <p:nvPr/>
        </p:nvSpPr>
        <p:spPr bwMode="auto">
          <a:xfrm>
            <a:off x="4193580" y="3431449"/>
            <a:ext cx="381000"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94" name="Text Box 41"/>
          <p:cNvSpPr txBox="1">
            <a:spLocks noChangeArrowheads="1"/>
          </p:cNvSpPr>
          <p:nvPr/>
        </p:nvSpPr>
        <p:spPr bwMode="auto">
          <a:xfrm>
            <a:off x="5171480" y="3431449"/>
            <a:ext cx="381000"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95" name="Text Box 42"/>
          <p:cNvSpPr txBox="1">
            <a:spLocks noChangeArrowheads="1"/>
          </p:cNvSpPr>
          <p:nvPr/>
        </p:nvSpPr>
        <p:spPr bwMode="auto">
          <a:xfrm>
            <a:off x="1259880" y="2453549"/>
            <a:ext cx="381000"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96" name="Line 44"/>
          <p:cNvSpPr>
            <a:spLocks noChangeShapeType="1"/>
          </p:cNvSpPr>
          <p:nvPr/>
        </p:nvSpPr>
        <p:spPr bwMode="auto">
          <a:xfrm rot="16200000">
            <a:off x="1437680" y="2624999"/>
            <a:ext cx="990600" cy="0"/>
          </a:xfrm>
          <a:prstGeom prst="line">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7" name="Line 46"/>
          <p:cNvSpPr>
            <a:spLocks noChangeShapeType="1"/>
          </p:cNvSpPr>
          <p:nvPr/>
        </p:nvSpPr>
        <p:spPr bwMode="auto">
          <a:xfrm rot="16200000">
            <a:off x="2417167" y="2624999"/>
            <a:ext cx="990600" cy="0"/>
          </a:xfrm>
          <a:prstGeom prst="line">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8" name="Line 48"/>
          <p:cNvSpPr>
            <a:spLocks noChangeShapeType="1"/>
          </p:cNvSpPr>
          <p:nvPr/>
        </p:nvSpPr>
        <p:spPr bwMode="auto">
          <a:xfrm rot="16200000">
            <a:off x="3396655" y="2624999"/>
            <a:ext cx="990600" cy="0"/>
          </a:xfrm>
          <a:prstGeom prst="line">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9" name="Line 50"/>
          <p:cNvSpPr>
            <a:spLocks noChangeShapeType="1"/>
          </p:cNvSpPr>
          <p:nvPr/>
        </p:nvSpPr>
        <p:spPr bwMode="auto">
          <a:xfrm rot="16200000">
            <a:off x="4376142" y="2624999"/>
            <a:ext cx="990600" cy="0"/>
          </a:xfrm>
          <a:prstGeom prst="line">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0" name="Text Box 53"/>
          <p:cNvSpPr txBox="1">
            <a:spLocks noChangeArrowheads="1"/>
          </p:cNvSpPr>
          <p:nvPr/>
        </p:nvSpPr>
        <p:spPr bwMode="auto">
          <a:xfrm>
            <a:off x="2237780" y="2453549"/>
            <a:ext cx="381000"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101" name="Text Box 54"/>
          <p:cNvSpPr txBox="1">
            <a:spLocks noChangeArrowheads="1"/>
          </p:cNvSpPr>
          <p:nvPr/>
        </p:nvSpPr>
        <p:spPr bwMode="auto">
          <a:xfrm>
            <a:off x="3215680" y="2453549"/>
            <a:ext cx="381000"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102" name="Text Box 55"/>
          <p:cNvSpPr txBox="1">
            <a:spLocks noChangeArrowheads="1"/>
          </p:cNvSpPr>
          <p:nvPr/>
        </p:nvSpPr>
        <p:spPr bwMode="auto">
          <a:xfrm>
            <a:off x="4193580" y="2453549"/>
            <a:ext cx="381000"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103" name="Text Box 56"/>
          <p:cNvSpPr txBox="1">
            <a:spLocks noChangeArrowheads="1"/>
          </p:cNvSpPr>
          <p:nvPr/>
        </p:nvSpPr>
        <p:spPr bwMode="auto">
          <a:xfrm>
            <a:off x="5171480" y="2453549"/>
            <a:ext cx="381000"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104" name="Text Box 72"/>
          <p:cNvSpPr txBox="1">
            <a:spLocks noChangeArrowheads="1"/>
          </p:cNvSpPr>
          <p:nvPr/>
        </p:nvSpPr>
        <p:spPr bwMode="auto">
          <a:xfrm>
            <a:off x="642342" y="4415699"/>
            <a:ext cx="304800"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r">
              <a:spcBef>
                <a:spcPct val="50000"/>
              </a:spcBef>
            </a:pPr>
            <a:r>
              <a:rPr lang="en-US" sz="1600"/>
              <a:t>1</a:t>
            </a:r>
            <a:endParaRPr lang="en-US" sz="1400"/>
          </a:p>
        </p:txBody>
      </p:sp>
      <p:sp>
        <p:nvSpPr>
          <p:cNvPr id="105" name="Text Box 73"/>
          <p:cNvSpPr txBox="1">
            <a:spLocks noChangeArrowheads="1"/>
          </p:cNvSpPr>
          <p:nvPr/>
        </p:nvSpPr>
        <p:spPr bwMode="auto">
          <a:xfrm>
            <a:off x="642342" y="3437799"/>
            <a:ext cx="304800"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r">
              <a:spcBef>
                <a:spcPct val="50000"/>
              </a:spcBef>
            </a:pPr>
            <a:r>
              <a:rPr lang="en-US" sz="1600"/>
              <a:t>2</a:t>
            </a:r>
            <a:endParaRPr lang="en-US" sz="1400"/>
          </a:p>
        </p:txBody>
      </p:sp>
      <p:sp>
        <p:nvSpPr>
          <p:cNvPr id="106" name="Text Box 74"/>
          <p:cNvSpPr txBox="1">
            <a:spLocks noChangeArrowheads="1"/>
          </p:cNvSpPr>
          <p:nvPr/>
        </p:nvSpPr>
        <p:spPr bwMode="auto">
          <a:xfrm>
            <a:off x="642342" y="2447199"/>
            <a:ext cx="304800"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r">
              <a:spcBef>
                <a:spcPct val="50000"/>
              </a:spcBef>
            </a:pPr>
            <a:r>
              <a:rPr lang="en-US" sz="1600"/>
              <a:t>3</a:t>
            </a:r>
            <a:endParaRPr lang="en-US" sz="1400"/>
          </a:p>
        </p:txBody>
      </p:sp>
      <p:sp>
        <p:nvSpPr>
          <p:cNvPr id="107" name="Text Box 75"/>
          <p:cNvSpPr txBox="1">
            <a:spLocks noChangeArrowheads="1"/>
          </p:cNvSpPr>
          <p:nvPr/>
        </p:nvSpPr>
        <p:spPr bwMode="auto">
          <a:xfrm>
            <a:off x="959842" y="5057049"/>
            <a:ext cx="976313"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1</a:t>
            </a:r>
            <a:endParaRPr lang="en-US" sz="1400"/>
          </a:p>
        </p:txBody>
      </p:sp>
      <p:sp>
        <p:nvSpPr>
          <p:cNvPr id="108" name="Text Box 76"/>
          <p:cNvSpPr txBox="1">
            <a:spLocks noChangeArrowheads="1"/>
          </p:cNvSpPr>
          <p:nvPr/>
        </p:nvSpPr>
        <p:spPr bwMode="auto">
          <a:xfrm>
            <a:off x="1926630" y="5063399"/>
            <a:ext cx="976312"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2</a:t>
            </a:r>
            <a:endParaRPr lang="en-US" sz="1400"/>
          </a:p>
        </p:txBody>
      </p:sp>
      <p:sp>
        <p:nvSpPr>
          <p:cNvPr id="109" name="Text Box 77"/>
          <p:cNvSpPr txBox="1">
            <a:spLocks noChangeArrowheads="1"/>
          </p:cNvSpPr>
          <p:nvPr/>
        </p:nvSpPr>
        <p:spPr bwMode="auto">
          <a:xfrm>
            <a:off x="2906117" y="5069749"/>
            <a:ext cx="976313"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3</a:t>
            </a:r>
            <a:endParaRPr lang="en-US" sz="1400"/>
          </a:p>
        </p:txBody>
      </p:sp>
      <p:sp>
        <p:nvSpPr>
          <p:cNvPr id="110" name="Text Box 78"/>
          <p:cNvSpPr txBox="1">
            <a:spLocks noChangeArrowheads="1"/>
          </p:cNvSpPr>
          <p:nvPr/>
        </p:nvSpPr>
        <p:spPr bwMode="auto">
          <a:xfrm>
            <a:off x="3885605" y="5076099"/>
            <a:ext cx="976312"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4</a:t>
            </a:r>
            <a:endParaRPr lang="en-US" sz="1400"/>
          </a:p>
        </p:txBody>
      </p:sp>
      <p:sp>
        <p:nvSpPr>
          <p:cNvPr id="111" name="Text Box 79"/>
          <p:cNvSpPr txBox="1">
            <a:spLocks noChangeArrowheads="1"/>
          </p:cNvSpPr>
          <p:nvPr/>
        </p:nvSpPr>
        <p:spPr bwMode="auto">
          <a:xfrm>
            <a:off x="4865092" y="5082449"/>
            <a:ext cx="976313"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5</a:t>
            </a:r>
            <a:endParaRPr lang="en-US" sz="1400"/>
          </a:p>
        </p:txBody>
      </p:sp>
      <p:pic>
        <p:nvPicPr>
          <p:cNvPr id="112" name="Picture 11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49157" y="4182270"/>
            <a:ext cx="837100" cy="841553"/>
          </a:xfrm>
          <a:prstGeom prst="rect">
            <a:avLst/>
          </a:prstGeom>
        </p:spPr>
      </p:pic>
      <p:pic>
        <p:nvPicPr>
          <p:cNvPr id="6" name="Picture 5"/>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6789379" y="2743281"/>
            <a:ext cx="1709215" cy="1772419"/>
          </a:xfrm>
          <a:prstGeom prst="rect">
            <a:avLst/>
          </a:prstGeom>
        </p:spPr>
      </p:pic>
      <p:sp>
        <p:nvSpPr>
          <p:cNvPr id="7" name="TextBox 6"/>
          <p:cNvSpPr txBox="1"/>
          <p:nvPr/>
        </p:nvSpPr>
        <p:spPr>
          <a:xfrm>
            <a:off x="7169517" y="2257877"/>
            <a:ext cx="917739" cy="461665"/>
          </a:xfrm>
          <a:prstGeom prst="rect">
            <a:avLst/>
          </a:prstGeom>
          <a:solidFill>
            <a:schemeClr val="bg1"/>
          </a:solidFill>
        </p:spPr>
        <p:txBody>
          <a:bodyPr wrap="none" rtlCol="0">
            <a:spAutoFit/>
          </a:bodyPr>
          <a:lstStyle/>
          <a:p>
            <a:r>
              <a:rPr lang="en-US" sz="2400" dirty="0"/>
              <a:t>North</a:t>
            </a:r>
          </a:p>
        </p:txBody>
      </p:sp>
      <p:sp>
        <p:nvSpPr>
          <p:cNvPr id="116" name="TextBox 115"/>
          <p:cNvSpPr txBox="1"/>
          <p:nvPr/>
        </p:nvSpPr>
        <p:spPr>
          <a:xfrm>
            <a:off x="7169517" y="4515700"/>
            <a:ext cx="914884" cy="461665"/>
          </a:xfrm>
          <a:prstGeom prst="rect">
            <a:avLst/>
          </a:prstGeom>
          <a:solidFill>
            <a:schemeClr val="bg1"/>
          </a:solidFill>
        </p:spPr>
        <p:txBody>
          <a:bodyPr wrap="none" rtlCol="0">
            <a:spAutoFit/>
          </a:bodyPr>
          <a:lstStyle/>
          <a:p>
            <a:r>
              <a:rPr lang="en-US" sz="2400" dirty="0"/>
              <a:t>South</a:t>
            </a:r>
          </a:p>
        </p:txBody>
      </p:sp>
      <p:sp>
        <p:nvSpPr>
          <p:cNvPr id="117" name="TextBox 116"/>
          <p:cNvSpPr txBox="1"/>
          <p:nvPr/>
        </p:nvSpPr>
        <p:spPr>
          <a:xfrm>
            <a:off x="6086630" y="3361276"/>
            <a:ext cx="835084" cy="461665"/>
          </a:xfrm>
          <a:prstGeom prst="rect">
            <a:avLst/>
          </a:prstGeom>
          <a:noFill/>
        </p:spPr>
        <p:txBody>
          <a:bodyPr wrap="none" rtlCol="0">
            <a:spAutoFit/>
          </a:bodyPr>
          <a:lstStyle/>
          <a:p>
            <a:r>
              <a:rPr lang="en-US" sz="2400" dirty="0"/>
              <a:t>West</a:t>
            </a:r>
          </a:p>
        </p:txBody>
      </p:sp>
      <p:sp>
        <p:nvSpPr>
          <p:cNvPr id="118" name="TextBox 117"/>
          <p:cNvSpPr txBox="1"/>
          <p:nvPr/>
        </p:nvSpPr>
        <p:spPr>
          <a:xfrm>
            <a:off x="8399256" y="3377818"/>
            <a:ext cx="705842" cy="461665"/>
          </a:xfrm>
          <a:prstGeom prst="rect">
            <a:avLst/>
          </a:prstGeom>
          <a:noFill/>
        </p:spPr>
        <p:txBody>
          <a:bodyPr wrap="none" rtlCol="0">
            <a:spAutoFit/>
          </a:bodyPr>
          <a:lstStyle/>
          <a:p>
            <a:r>
              <a:rPr lang="en-US" sz="2400" dirty="0"/>
              <a:t>East</a:t>
            </a:r>
          </a:p>
        </p:txBody>
      </p:sp>
      <p:sp>
        <p:nvSpPr>
          <p:cNvPr id="2" name="Title 1"/>
          <p:cNvSpPr>
            <a:spLocks noGrp="1"/>
          </p:cNvSpPr>
          <p:nvPr>
            <p:ph type="title"/>
          </p:nvPr>
        </p:nvSpPr>
        <p:spPr/>
        <p:txBody>
          <a:bodyPr/>
          <a:lstStyle/>
          <a:p>
            <a:endParaRPr lang="en-US"/>
          </a:p>
        </p:txBody>
      </p:sp>
      <p:sp>
        <p:nvSpPr>
          <p:cNvPr id="57"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err="1">
                <a:solidFill>
                  <a:schemeClr val="tx1"/>
                </a:solidFill>
                <a:latin typeface="Century Gothic"/>
                <a:cs typeface="Century Gothic"/>
              </a:rPr>
              <a:t>Karel’s</a:t>
            </a:r>
            <a:r>
              <a:rPr lang="en-US" sz="4000" b="1" dirty="0">
                <a:solidFill>
                  <a:schemeClr val="tx1"/>
                </a:solidFill>
                <a:latin typeface="Century Gothic"/>
                <a:cs typeface="Century Gothic"/>
              </a:rPr>
              <a:t> World</a:t>
            </a:r>
          </a:p>
        </p:txBody>
      </p:sp>
    </p:spTree>
    <p:extLst>
      <p:ext uri="{BB962C8B-B14F-4D97-AF65-F5344CB8AC3E}">
        <p14:creationId xmlns:p14="http://schemas.microsoft.com/office/powerpoint/2010/main" val="401601349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4836" name="Rectangle 4"/>
          <p:cNvSpPr>
            <a:spLocks noChangeArrowheads="1"/>
          </p:cNvSpPr>
          <p:nvPr/>
        </p:nvSpPr>
        <p:spPr bwMode="auto">
          <a:xfrm>
            <a:off x="2521884" y="1984857"/>
            <a:ext cx="3939747" cy="2922587"/>
          </a:xfrm>
          <a:prstGeom prst="rect">
            <a:avLst/>
          </a:prstGeom>
          <a:solidFill>
            <a:srgbClr val="FFFFFF"/>
          </a:solidFill>
          <a:ln w="1905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grpSp>
        <p:nvGrpSpPr>
          <p:cNvPr id="504837" name="Group 5"/>
          <p:cNvGrpSpPr>
            <a:grpSpLocks/>
          </p:cNvGrpSpPr>
          <p:nvPr/>
        </p:nvGrpSpPr>
        <p:grpSpPr bwMode="auto">
          <a:xfrm>
            <a:off x="4489956" y="3929544"/>
            <a:ext cx="1981200" cy="990600"/>
            <a:chOff x="3184" y="3336"/>
            <a:chExt cx="1248" cy="624"/>
          </a:xfrm>
        </p:grpSpPr>
        <p:sp>
          <p:nvSpPr>
            <p:cNvPr id="504838" name="Line 6"/>
            <p:cNvSpPr>
              <a:spLocks noChangeShapeType="1"/>
            </p:cNvSpPr>
            <p:nvPr/>
          </p:nvSpPr>
          <p:spPr bwMode="auto">
            <a:xfrm rot="-5400000">
              <a:off x="2879" y="3648"/>
              <a:ext cx="624" cy="0"/>
            </a:xfrm>
            <a:prstGeom prst="line">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04839" name="Line 7"/>
            <p:cNvSpPr>
              <a:spLocks noChangeShapeType="1"/>
            </p:cNvSpPr>
            <p:nvPr/>
          </p:nvSpPr>
          <p:spPr bwMode="auto">
            <a:xfrm>
              <a:off x="3184" y="3344"/>
              <a:ext cx="631" cy="0"/>
            </a:xfrm>
            <a:prstGeom prst="line">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04840" name="Line 8"/>
            <p:cNvSpPr>
              <a:spLocks noChangeShapeType="1"/>
            </p:cNvSpPr>
            <p:nvPr/>
          </p:nvSpPr>
          <p:spPr bwMode="auto">
            <a:xfrm>
              <a:off x="3801" y="3344"/>
              <a:ext cx="631" cy="0"/>
            </a:xfrm>
            <a:prstGeom prst="line">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grpSp>
      <p:grpSp>
        <p:nvGrpSpPr>
          <p:cNvPr id="504841" name="Group 9"/>
          <p:cNvGrpSpPr>
            <a:grpSpLocks/>
          </p:cNvGrpSpPr>
          <p:nvPr/>
        </p:nvGrpSpPr>
        <p:grpSpPr bwMode="auto">
          <a:xfrm>
            <a:off x="1891218" y="2291244"/>
            <a:ext cx="4549782" cy="2965450"/>
            <a:chOff x="1547" y="2304"/>
            <a:chExt cx="2866" cy="1868"/>
          </a:xfrm>
        </p:grpSpPr>
        <p:sp>
          <p:nvSpPr>
            <p:cNvPr id="504843" name="Text Box 11"/>
            <p:cNvSpPr txBox="1">
              <a:spLocks noChangeArrowheads="1"/>
            </p:cNvSpPr>
            <p:nvPr/>
          </p:nvSpPr>
          <p:spPr bwMode="auto">
            <a:xfrm>
              <a:off x="2149" y="3540"/>
              <a:ext cx="240"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04844" name="Text Box 12"/>
            <p:cNvSpPr txBox="1">
              <a:spLocks noChangeArrowheads="1"/>
            </p:cNvSpPr>
            <p:nvPr/>
          </p:nvSpPr>
          <p:spPr bwMode="auto">
            <a:xfrm>
              <a:off x="2765" y="3540"/>
              <a:ext cx="240"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04845" name="Text Box 13"/>
            <p:cNvSpPr txBox="1">
              <a:spLocks noChangeArrowheads="1"/>
            </p:cNvSpPr>
            <p:nvPr/>
          </p:nvSpPr>
          <p:spPr bwMode="auto">
            <a:xfrm>
              <a:off x="3381" y="3540"/>
              <a:ext cx="240"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04846" name="Text Box 14"/>
            <p:cNvSpPr txBox="1">
              <a:spLocks noChangeArrowheads="1"/>
            </p:cNvSpPr>
            <p:nvPr/>
          </p:nvSpPr>
          <p:spPr bwMode="auto">
            <a:xfrm>
              <a:off x="3997" y="3540"/>
              <a:ext cx="240"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04848" name="Text Box 16"/>
            <p:cNvSpPr txBox="1">
              <a:spLocks noChangeArrowheads="1"/>
            </p:cNvSpPr>
            <p:nvPr/>
          </p:nvSpPr>
          <p:spPr bwMode="auto">
            <a:xfrm>
              <a:off x="2149" y="2924"/>
              <a:ext cx="240"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04849" name="Text Box 17"/>
            <p:cNvSpPr txBox="1">
              <a:spLocks noChangeArrowheads="1"/>
            </p:cNvSpPr>
            <p:nvPr/>
          </p:nvSpPr>
          <p:spPr bwMode="auto">
            <a:xfrm>
              <a:off x="2765" y="2924"/>
              <a:ext cx="240"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dirty="0"/>
                <a:t>+</a:t>
              </a:r>
            </a:p>
          </p:txBody>
        </p:sp>
        <p:sp>
          <p:nvSpPr>
            <p:cNvPr id="504850" name="Text Box 18"/>
            <p:cNvSpPr txBox="1">
              <a:spLocks noChangeArrowheads="1"/>
            </p:cNvSpPr>
            <p:nvPr/>
          </p:nvSpPr>
          <p:spPr bwMode="auto">
            <a:xfrm>
              <a:off x="3381" y="2924"/>
              <a:ext cx="240"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04851" name="Text Box 19"/>
            <p:cNvSpPr txBox="1">
              <a:spLocks noChangeArrowheads="1"/>
            </p:cNvSpPr>
            <p:nvPr/>
          </p:nvSpPr>
          <p:spPr bwMode="auto">
            <a:xfrm>
              <a:off x="3997" y="2924"/>
              <a:ext cx="240"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04853" name="Text Box 21"/>
            <p:cNvSpPr txBox="1">
              <a:spLocks noChangeArrowheads="1"/>
            </p:cNvSpPr>
            <p:nvPr/>
          </p:nvSpPr>
          <p:spPr bwMode="auto">
            <a:xfrm>
              <a:off x="2149" y="2308"/>
              <a:ext cx="240"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04854" name="Text Box 22"/>
            <p:cNvSpPr txBox="1">
              <a:spLocks noChangeArrowheads="1"/>
            </p:cNvSpPr>
            <p:nvPr/>
          </p:nvSpPr>
          <p:spPr bwMode="auto">
            <a:xfrm>
              <a:off x="2765" y="2308"/>
              <a:ext cx="240"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04855" name="Text Box 23"/>
            <p:cNvSpPr txBox="1">
              <a:spLocks noChangeArrowheads="1"/>
            </p:cNvSpPr>
            <p:nvPr/>
          </p:nvSpPr>
          <p:spPr bwMode="auto">
            <a:xfrm>
              <a:off x="3381" y="2308"/>
              <a:ext cx="240"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04856" name="Text Box 24"/>
            <p:cNvSpPr txBox="1">
              <a:spLocks noChangeArrowheads="1"/>
            </p:cNvSpPr>
            <p:nvPr/>
          </p:nvSpPr>
          <p:spPr bwMode="auto">
            <a:xfrm>
              <a:off x="3997" y="2308"/>
              <a:ext cx="240"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04857" name="Text Box 25"/>
            <p:cNvSpPr txBox="1">
              <a:spLocks noChangeArrowheads="1"/>
            </p:cNvSpPr>
            <p:nvPr/>
          </p:nvSpPr>
          <p:spPr bwMode="auto">
            <a:xfrm>
              <a:off x="1547" y="3544"/>
              <a:ext cx="192"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r">
                <a:spcBef>
                  <a:spcPct val="50000"/>
                </a:spcBef>
              </a:pPr>
              <a:r>
                <a:rPr lang="en-US" sz="1600" dirty="0"/>
                <a:t>1</a:t>
              </a:r>
              <a:endParaRPr lang="en-US" sz="1400" dirty="0"/>
            </a:p>
          </p:txBody>
        </p:sp>
        <p:sp>
          <p:nvSpPr>
            <p:cNvPr id="504858" name="Text Box 26"/>
            <p:cNvSpPr txBox="1">
              <a:spLocks noChangeArrowheads="1"/>
            </p:cNvSpPr>
            <p:nvPr/>
          </p:nvSpPr>
          <p:spPr bwMode="auto">
            <a:xfrm>
              <a:off x="1547" y="2928"/>
              <a:ext cx="192"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r">
                <a:spcBef>
                  <a:spcPct val="50000"/>
                </a:spcBef>
              </a:pPr>
              <a:r>
                <a:rPr lang="en-US" sz="1600"/>
                <a:t>2</a:t>
              </a:r>
              <a:endParaRPr lang="en-US" sz="1400"/>
            </a:p>
          </p:txBody>
        </p:sp>
        <p:sp>
          <p:nvSpPr>
            <p:cNvPr id="504859" name="Text Box 27"/>
            <p:cNvSpPr txBox="1">
              <a:spLocks noChangeArrowheads="1"/>
            </p:cNvSpPr>
            <p:nvPr/>
          </p:nvSpPr>
          <p:spPr bwMode="auto">
            <a:xfrm>
              <a:off x="1547" y="2304"/>
              <a:ext cx="192"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r">
                <a:spcBef>
                  <a:spcPct val="50000"/>
                </a:spcBef>
              </a:pPr>
              <a:r>
                <a:rPr lang="en-US" sz="1600"/>
                <a:t>3</a:t>
              </a:r>
              <a:endParaRPr lang="en-US" sz="1400"/>
            </a:p>
          </p:txBody>
        </p:sp>
        <p:sp>
          <p:nvSpPr>
            <p:cNvPr id="504860" name="Text Box 28"/>
            <p:cNvSpPr txBox="1">
              <a:spLocks noChangeArrowheads="1"/>
            </p:cNvSpPr>
            <p:nvPr/>
          </p:nvSpPr>
          <p:spPr bwMode="auto">
            <a:xfrm>
              <a:off x="1955" y="3948"/>
              <a:ext cx="615"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1</a:t>
              </a:r>
              <a:endParaRPr lang="en-US" sz="1400"/>
            </a:p>
          </p:txBody>
        </p:sp>
        <p:sp>
          <p:nvSpPr>
            <p:cNvPr id="504861" name="Text Box 29"/>
            <p:cNvSpPr txBox="1">
              <a:spLocks noChangeArrowheads="1"/>
            </p:cNvSpPr>
            <p:nvPr/>
          </p:nvSpPr>
          <p:spPr bwMode="auto">
            <a:xfrm>
              <a:off x="2564" y="3952"/>
              <a:ext cx="615"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2</a:t>
              </a:r>
              <a:endParaRPr lang="en-US" sz="1400"/>
            </a:p>
          </p:txBody>
        </p:sp>
        <p:sp>
          <p:nvSpPr>
            <p:cNvPr id="504862" name="Text Box 30"/>
            <p:cNvSpPr txBox="1">
              <a:spLocks noChangeArrowheads="1"/>
            </p:cNvSpPr>
            <p:nvPr/>
          </p:nvSpPr>
          <p:spPr bwMode="auto">
            <a:xfrm>
              <a:off x="3181" y="3956"/>
              <a:ext cx="615"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3</a:t>
              </a:r>
              <a:endParaRPr lang="en-US" sz="1400"/>
            </a:p>
          </p:txBody>
        </p:sp>
        <p:sp>
          <p:nvSpPr>
            <p:cNvPr id="504863" name="Text Box 31"/>
            <p:cNvSpPr txBox="1">
              <a:spLocks noChangeArrowheads="1"/>
            </p:cNvSpPr>
            <p:nvPr/>
          </p:nvSpPr>
          <p:spPr bwMode="auto">
            <a:xfrm>
              <a:off x="3798" y="3960"/>
              <a:ext cx="615"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4</a:t>
              </a:r>
              <a:endParaRPr lang="en-US" sz="1400"/>
            </a:p>
          </p:txBody>
        </p:sp>
      </p:grpSp>
      <p:grpSp>
        <p:nvGrpSpPr>
          <p:cNvPr id="504868" name="Group 36"/>
          <p:cNvGrpSpPr>
            <a:grpSpLocks/>
          </p:cNvGrpSpPr>
          <p:nvPr/>
        </p:nvGrpSpPr>
        <p:grpSpPr bwMode="auto">
          <a:xfrm>
            <a:off x="2606122" y="3993044"/>
            <a:ext cx="795338" cy="846138"/>
            <a:chOff x="216" y="2155"/>
            <a:chExt cx="501" cy="533"/>
          </a:xfrm>
        </p:grpSpPr>
        <p:sp>
          <p:nvSpPr>
            <p:cNvPr id="504869" name="Rectangle 37"/>
            <p:cNvSpPr>
              <a:spLocks noChangeArrowheads="1"/>
            </p:cNvSpPr>
            <p:nvPr/>
          </p:nvSpPr>
          <p:spPr bwMode="auto">
            <a:xfrm>
              <a:off x="384" y="2304"/>
              <a:ext cx="192" cy="192"/>
            </a:xfrm>
            <a:prstGeom prst="rect">
              <a:avLst/>
            </a:prstGeom>
            <a:solidFill>
              <a:srgbClr val="FFFFFF"/>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pic>
          <p:nvPicPr>
            <p:cNvPr id="504870" name="Picture 38" descr="Karel"/>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16" y="2155"/>
              <a:ext cx="501" cy="533"/>
            </a:xfrm>
            <a:prstGeom prst="rect">
              <a:avLst/>
            </a:prstGeom>
            <a:noFill/>
            <a:extLst>
              <a:ext uri="{909E8E84-426E-40dd-AFC4-6F175D3DCCD1}">
                <a14:hiddenFill xmlns:a14="http://schemas.microsoft.com/office/drawing/2010/main" xmlns="">
                  <a:solidFill>
                    <a:srgbClr val="FFFFFF"/>
                  </a:solidFill>
                </a14:hiddenFill>
              </a:ext>
            </a:extLst>
          </p:spPr>
        </p:pic>
      </p:grpSp>
      <p:sp>
        <p:nvSpPr>
          <p:cNvPr id="41"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a:solidFill>
                  <a:schemeClr val="tx1"/>
                </a:solidFill>
                <a:latin typeface="Century Gothic"/>
                <a:cs typeface="Century Gothic"/>
              </a:rPr>
              <a:t>Walls</a:t>
            </a:r>
          </a:p>
        </p:txBody>
      </p:sp>
    </p:spTree>
    <p:extLst>
      <p:ext uri="{BB962C8B-B14F-4D97-AF65-F5344CB8AC3E}">
        <p14:creationId xmlns:p14="http://schemas.microsoft.com/office/powerpoint/2010/main" val="214680805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1"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a:solidFill>
                  <a:schemeClr val="tx1"/>
                </a:solidFill>
                <a:latin typeface="Century Gothic"/>
                <a:cs typeface="Century Gothic"/>
              </a:rPr>
              <a:t>Beepers</a:t>
            </a:r>
          </a:p>
        </p:txBody>
      </p:sp>
      <p:sp>
        <p:nvSpPr>
          <p:cNvPr id="37" name="Rectangle 4"/>
          <p:cNvSpPr>
            <a:spLocks noChangeArrowheads="1"/>
          </p:cNvSpPr>
          <p:nvPr/>
        </p:nvSpPr>
        <p:spPr bwMode="auto">
          <a:xfrm>
            <a:off x="2521884" y="1984857"/>
            <a:ext cx="3939747" cy="2922587"/>
          </a:xfrm>
          <a:prstGeom prst="rect">
            <a:avLst/>
          </a:prstGeom>
          <a:solidFill>
            <a:srgbClr val="FFFFFF"/>
          </a:solidFill>
          <a:ln w="1905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grpSp>
        <p:nvGrpSpPr>
          <p:cNvPr id="38" name="Group 5"/>
          <p:cNvGrpSpPr>
            <a:grpSpLocks/>
          </p:cNvGrpSpPr>
          <p:nvPr/>
        </p:nvGrpSpPr>
        <p:grpSpPr bwMode="auto">
          <a:xfrm>
            <a:off x="4489956" y="3929544"/>
            <a:ext cx="1981200" cy="990600"/>
            <a:chOff x="3184" y="3336"/>
            <a:chExt cx="1248" cy="624"/>
          </a:xfrm>
        </p:grpSpPr>
        <p:sp>
          <p:nvSpPr>
            <p:cNvPr id="39" name="Line 6"/>
            <p:cNvSpPr>
              <a:spLocks noChangeShapeType="1"/>
            </p:cNvSpPr>
            <p:nvPr/>
          </p:nvSpPr>
          <p:spPr bwMode="auto">
            <a:xfrm rot="-5400000">
              <a:off x="2879" y="3648"/>
              <a:ext cx="624" cy="0"/>
            </a:xfrm>
            <a:prstGeom prst="line">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0" name="Line 7"/>
            <p:cNvSpPr>
              <a:spLocks noChangeShapeType="1"/>
            </p:cNvSpPr>
            <p:nvPr/>
          </p:nvSpPr>
          <p:spPr bwMode="auto">
            <a:xfrm>
              <a:off x="3184" y="3344"/>
              <a:ext cx="631" cy="0"/>
            </a:xfrm>
            <a:prstGeom prst="line">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2" name="Line 8"/>
            <p:cNvSpPr>
              <a:spLocks noChangeShapeType="1"/>
            </p:cNvSpPr>
            <p:nvPr/>
          </p:nvSpPr>
          <p:spPr bwMode="auto">
            <a:xfrm>
              <a:off x="3801" y="3344"/>
              <a:ext cx="631" cy="0"/>
            </a:xfrm>
            <a:prstGeom prst="line">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grpSp>
      <p:grpSp>
        <p:nvGrpSpPr>
          <p:cNvPr id="43" name="Group 9"/>
          <p:cNvGrpSpPr>
            <a:grpSpLocks/>
          </p:cNvGrpSpPr>
          <p:nvPr/>
        </p:nvGrpSpPr>
        <p:grpSpPr bwMode="auto">
          <a:xfrm>
            <a:off x="1891218" y="2291244"/>
            <a:ext cx="4549782" cy="2965450"/>
            <a:chOff x="1547" y="2304"/>
            <a:chExt cx="2866" cy="1868"/>
          </a:xfrm>
        </p:grpSpPr>
        <p:sp>
          <p:nvSpPr>
            <p:cNvPr id="44" name="Text Box 11"/>
            <p:cNvSpPr txBox="1">
              <a:spLocks noChangeArrowheads="1"/>
            </p:cNvSpPr>
            <p:nvPr/>
          </p:nvSpPr>
          <p:spPr bwMode="auto">
            <a:xfrm>
              <a:off x="2149" y="3540"/>
              <a:ext cx="240"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45" name="Text Box 12"/>
            <p:cNvSpPr txBox="1">
              <a:spLocks noChangeArrowheads="1"/>
            </p:cNvSpPr>
            <p:nvPr/>
          </p:nvSpPr>
          <p:spPr bwMode="auto">
            <a:xfrm>
              <a:off x="2765" y="3540"/>
              <a:ext cx="240"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46" name="Text Box 13"/>
            <p:cNvSpPr txBox="1">
              <a:spLocks noChangeArrowheads="1"/>
            </p:cNvSpPr>
            <p:nvPr/>
          </p:nvSpPr>
          <p:spPr bwMode="auto">
            <a:xfrm>
              <a:off x="3381" y="3540"/>
              <a:ext cx="240"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47" name="Text Box 14"/>
            <p:cNvSpPr txBox="1">
              <a:spLocks noChangeArrowheads="1"/>
            </p:cNvSpPr>
            <p:nvPr/>
          </p:nvSpPr>
          <p:spPr bwMode="auto">
            <a:xfrm>
              <a:off x="3997" y="3540"/>
              <a:ext cx="240"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48" name="Text Box 16"/>
            <p:cNvSpPr txBox="1">
              <a:spLocks noChangeArrowheads="1"/>
            </p:cNvSpPr>
            <p:nvPr/>
          </p:nvSpPr>
          <p:spPr bwMode="auto">
            <a:xfrm>
              <a:off x="2149" y="2924"/>
              <a:ext cx="240"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49" name="Text Box 17"/>
            <p:cNvSpPr txBox="1">
              <a:spLocks noChangeArrowheads="1"/>
            </p:cNvSpPr>
            <p:nvPr/>
          </p:nvSpPr>
          <p:spPr bwMode="auto">
            <a:xfrm>
              <a:off x="2765" y="2924"/>
              <a:ext cx="240"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dirty="0"/>
                <a:t>+</a:t>
              </a:r>
            </a:p>
          </p:txBody>
        </p:sp>
        <p:sp>
          <p:nvSpPr>
            <p:cNvPr id="50" name="Text Box 18"/>
            <p:cNvSpPr txBox="1">
              <a:spLocks noChangeArrowheads="1"/>
            </p:cNvSpPr>
            <p:nvPr/>
          </p:nvSpPr>
          <p:spPr bwMode="auto">
            <a:xfrm>
              <a:off x="3381" y="2924"/>
              <a:ext cx="240"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1" name="Text Box 19"/>
            <p:cNvSpPr txBox="1">
              <a:spLocks noChangeArrowheads="1"/>
            </p:cNvSpPr>
            <p:nvPr/>
          </p:nvSpPr>
          <p:spPr bwMode="auto">
            <a:xfrm>
              <a:off x="3997" y="2924"/>
              <a:ext cx="240"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2" name="Text Box 21"/>
            <p:cNvSpPr txBox="1">
              <a:spLocks noChangeArrowheads="1"/>
            </p:cNvSpPr>
            <p:nvPr/>
          </p:nvSpPr>
          <p:spPr bwMode="auto">
            <a:xfrm>
              <a:off x="2149" y="2308"/>
              <a:ext cx="240"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3" name="Text Box 22"/>
            <p:cNvSpPr txBox="1">
              <a:spLocks noChangeArrowheads="1"/>
            </p:cNvSpPr>
            <p:nvPr/>
          </p:nvSpPr>
          <p:spPr bwMode="auto">
            <a:xfrm>
              <a:off x="2765" y="2308"/>
              <a:ext cx="240"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4" name="Text Box 23"/>
            <p:cNvSpPr txBox="1">
              <a:spLocks noChangeArrowheads="1"/>
            </p:cNvSpPr>
            <p:nvPr/>
          </p:nvSpPr>
          <p:spPr bwMode="auto">
            <a:xfrm>
              <a:off x="3381" y="2308"/>
              <a:ext cx="240"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5" name="Text Box 24"/>
            <p:cNvSpPr txBox="1">
              <a:spLocks noChangeArrowheads="1"/>
            </p:cNvSpPr>
            <p:nvPr/>
          </p:nvSpPr>
          <p:spPr bwMode="auto">
            <a:xfrm>
              <a:off x="3997" y="2308"/>
              <a:ext cx="240"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6" name="Text Box 25"/>
            <p:cNvSpPr txBox="1">
              <a:spLocks noChangeArrowheads="1"/>
            </p:cNvSpPr>
            <p:nvPr/>
          </p:nvSpPr>
          <p:spPr bwMode="auto">
            <a:xfrm>
              <a:off x="1547" y="3544"/>
              <a:ext cx="192"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r">
                <a:spcBef>
                  <a:spcPct val="50000"/>
                </a:spcBef>
              </a:pPr>
              <a:r>
                <a:rPr lang="en-US" sz="1600" dirty="0"/>
                <a:t>1</a:t>
              </a:r>
              <a:endParaRPr lang="en-US" sz="1400" dirty="0"/>
            </a:p>
          </p:txBody>
        </p:sp>
        <p:sp>
          <p:nvSpPr>
            <p:cNvPr id="57" name="Text Box 26"/>
            <p:cNvSpPr txBox="1">
              <a:spLocks noChangeArrowheads="1"/>
            </p:cNvSpPr>
            <p:nvPr/>
          </p:nvSpPr>
          <p:spPr bwMode="auto">
            <a:xfrm>
              <a:off x="1547" y="2928"/>
              <a:ext cx="192"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r">
                <a:spcBef>
                  <a:spcPct val="50000"/>
                </a:spcBef>
              </a:pPr>
              <a:r>
                <a:rPr lang="en-US" sz="1600"/>
                <a:t>2</a:t>
              </a:r>
              <a:endParaRPr lang="en-US" sz="1400"/>
            </a:p>
          </p:txBody>
        </p:sp>
        <p:sp>
          <p:nvSpPr>
            <p:cNvPr id="58" name="Text Box 27"/>
            <p:cNvSpPr txBox="1">
              <a:spLocks noChangeArrowheads="1"/>
            </p:cNvSpPr>
            <p:nvPr/>
          </p:nvSpPr>
          <p:spPr bwMode="auto">
            <a:xfrm>
              <a:off x="1547" y="2304"/>
              <a:ext cx="192"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r">
                <a:spcBef>
                  <a:spcPct val="50000"/>
                </a:spcBef>
              </a:pPr>
              <a:r>
                <a:rPr lang="en-US" sz="1600"/>
                <a:t>3</a:t>
              </a:r>
              <a:endParaRPr lang="en-US" sz="1400"/>
            </a:p>
          </p:txBody>
        </p:sp>
        <p:sp>
          <p:nvSpPr>
            <p:cNvPr id="59" name="Text Box 28"/>
            <p:cNvSpPr txBox="1">
              <a:spLocks noChangeArrowheads="1"/>
            </p:cNvSpPr>
            <p:nvPr/>
          </p:nvSpPr>
          <p:spPr bwMode="auto">
            <a:xfrm>
              <a:off x="1955" y="3948"/>
              <a:ext cx="615"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1</a:t>
              </a:r>
              <a:endParaRPr lang="en-US" sz="1400"/>
            </a:p>
          </p:txBody>
        </p:sp>
        <p:sp>
          <p:nvSpPr>
            <p:cNvPr id="60" name="Text Box 29"/>
            <p:cNvSpPr txBox="1">
              <a:spLocks noChangeArrowheads="1"/>
            </p:cNvSpPr>
            <p:nvPr/>
          </p:nvSpPr>
          <p:spPr bwMode="auto">
            <a:xfrm>
              <a:off x="2564" y="3952"/>
              <a:ext cx="615"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2</a:t>
              </a:r>
              <a:endParaRPr lang="en-US" sz="1400"/>
            </a:p>
          </p:txBody>
        </p:sp>
        <p:sp>
          <p:nvSpPr>
            <p:cNvPr id="61" name="Text Box 30"/>
            <p:cNvSpPr txBox="1">
              <a:spLocks noChangeArrowheads="1"/>
            </p:cNvSpPr>
            <p:nvPr/>
          </p:nvSpPr>
          <p:spPr bwMode="auto">
            <a:xfrm>
              <a:off x="3181" y="3956"/>
              <a:ext cx="615"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3</a:t>
              </a:r>
              <a:endParaRPr lang="en-US" sz="1400"/>
            </a:p>
          </p:txBody>
        </p:sp>
        <p:sp>
          <p:nvSpPr>
            <p:cNvPr id="62" name="Text Box 31"/>
            <p:cNvSpPr txBox="1">
              <a:spLocks noChangeArrowheads="1"/>
            </p:cNvSpPr>
            <p:nvPr/>
          </p:nvSpPr>
          <p:spPr bwMode="auto">
            <a:xfrm>
              <a:off x="3798" y="3960"/>
              <a:ext cx="615"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4</a:t>
              </a:r>
              <a:endParaRPr lang="en-US" sz="1400"/>
            </a:p>
          </p:txBody>
        </p:sp>
      </p:grpSp>
      <p:grpSp>
        <p:nvGrpSpPr>
          <p:cNvPr id="63" name="Group 36"/>
          <p:cNvGrpSpPr>
            <a:grpSpLocks/>
          </p:cNvGrpSpPr>
          <p:nvPr/>
        </p:nvGrpSpPr>
        <p:grpSpPr bwMode="auto">
          <a:xfrm>
            <a:off x="2606122" y="3993044"/>
            <a:ext cx="795338" cy="846138"/>
            <a:chOff x="216" y="2155"/>
            <a:chExt cx="501" cy="533"/>
          </a:xfrm>
        </p:grpSpPr>
        <p:sp>
          <p:nvSpPr>
            <p:cNvPr id="64" name="Rectangle 37"/>
            <p:cNvSpPr>
              <a:spLocks noChangeArrowheads="1"/>
            </p:cNvSpPr>
            <p:nvPr/>
          </p:nvSpPr>
          <p:spPr bwMode="auto">
            <a:xfrm>
              <a:off x="384" y="2304"/>
              <a:ext cx="192" cy="192"/>
            </a:xfrm>
            <a:prstGeom prst="rect">
              <a:avLst/>
            </a:prstGeom>
            <a:solidFill>
              <a:srgbClr val="FFFFFF"/>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pic>
          <p:nvPicPr>
            <p:cNvPr id="65" name="Picture 38" descr="Karel"/>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16" y="2155"/>
              <a:ext cx="501" cy="533"/>
            </a:xfrm>
            <a:prstGeom prst="rect">
              <a:avLst/>
            </a:prstGeom>
            <a:noFill/>
            <a:extLst>
              <a:ext uri="{909E8E84-426E-40dd-AFC4-6F175D3DCCD1}">
                <a14:hiddenFill xmlns:a14="http://schemas.microsoft.com/office/drawing/2010/main" xmlns="">
                  <a:solidFill>
                    <a:srgbClr val="FFFFFF"/>
                  </a:solidFill>
                </a14:hiddenFill>
              </a:ext>
            </a:extLst>
          </p:spPr>
        </p:pic>
      </p:grpSp>
      <p:pic>
        <p:nvPicPr>
          <p:cNvPr id="66" name="Picture 39" descr="Beepe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3704931" y="4152900"/>
            <a:ext cx="603250" cy="60960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214680805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stretch>
            <a:fillRect/>
          </a:stretch>
        </p:blipFill>
        <p:spPr>
          <a:xfrm>
            <a:off x="496239" y="2346404"/>
            <a:ext cx="2387600" cy="2400300"/>
          </a:xfrm>
          <a:prstGeom prst="rect">
            <a:avLst/>
          </a:prstGeom>
        </p:spPr>
      </p:pic>
      <p:sp>
        <p:nvSpPr>
          <p:cNvPr id="8"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a:solidFill>
                  <a:schemeClr val="tx1"/>
                </a:solidFill>
                <a:latin typeface="Century Gothic"/>
                <a:cs typeface="Century Gothic"/>
              </a:rPr>
              <a:t>Knows Four Commands</a:t>
            </a:r>
          </a:p>
        </p:txBody>
      </p:sp>
      <p:sp>
        <p:nvSpPr>
          <p:cNvPr id="2" name="TextBox 1"/>
          <p:cNvSpPr txBox="1"/>
          <p:nvPr/>
        </p:nvSpPr>
        <p:spPr>
          <a:xfrm>
            <a:off x="3608212" y="1672929"/>
            <a:ext cx="2339453" cy="707886"/>
          </a:xfrm>
          <a:prstGeom prst="rect">
            <a:avLst/>
          </a:prstGeom>
          <a:noFill/>
        </p:spPr>
        <p:txBody>
          <a:bodyPr wrap="none" rtlCol="0">
            <a:spAutoFit/>
          </a:bodyPr>
          <a:lstStyle/>
          <a:p>
            <a:r>
              <a:rPr lang="en-US" sz="4000" dirty="0">
                <a:latin typeface="Courier"/>
                <a:cs typeface="Courier"/>
              </a:rPr>
              <a:t>move();</a:t>
            </a:r>
          </a:p>
        </p:txBody>
      </p:sp>
      <p:sp>
        <p:nvSpPr>
          <p:cNvPr id="11" name="TextBox 10"/>
          <p:cNvSpPr txBox="1"/>
          <p:nvPr/>
        </p:nvSpPr>
        <p:spPr>
          <a:xfrm>
            <a:off x="3579194" y="2550936"/>
            <a:ext cx="3570759" cy="707886"/>
          </a:xfrm>
          <a:prstGeom prst="rect">
            <a:avLst/>
          </a:prstGeom>
          <a:noFill/>
        </p:spPr>
        <p:txBody>
          <a:bodyPr wrap="none" rtlCol="0">
            <a:spAutoFit/>
          </a:bodyPr>
          <a:lstStyle/>
          <a:p>
            <a:r>
              <a:rPr lang="en-US" sz="4000" dirty="0" err="1">
                <a:latin typeface="Courier"/>
                <a:cs typeface="Courier"/>
              </a:rPr>
              <a:t>turnLeft</a:t>
            </a:r>
            <a:r>
              <a:rPr lang="en-US" sz="4000" dirty="0">
                <a:latin typeface="Courier"/>
                <a:cs typeface="Courier"/>
              </a:rPr>
              <a:t>();</a:t>
            </a:r>
          </a:p>
        </p:txBody>
      </p:sp>
      <p:sp>
        <p:nvSpPr>
          <p:cNvPr id="12" name="TextBox 11"/>
          <p:cNvSpPr txBox="1"/>
          <p:nvPr/>
        </p:nvSpPr>
        <p:spPr>
          <a:xfrm>
            <a:off x="3590491" y="3489411"/>
            <a:ext cx="3878586" cy="707886"/>
          </a:xfrm>
          <a:prstGeom prst="rect">
            <a:avLst/>
          </a:prstGeom>
          <a:noFill/>
        </p:spPr>
        <p:txBody>
          <a:bodyPr wrap="none" rtlCol="0">
            <a:spAutoFit/>
          </a:bodyPr>
          <a:lstStyle/>
          <a:p>
            <a:r>
              <a:rPr lang="en-US" sz="4000" dirty="0" err="1">
                <a:latin typeface="Courier"/>
                <a:cs typeface="Courier"/>
              </a:rPr>
              <a:t>putBeeper</a:t>
            </a:r>
            <a:r>
              <a:rPr lang="en-US" sz="4000" dirty="0">
                <a:latin typeface="Courier"/>
                <a:cs typeface="Courier"/>
              </a:rPr>
              <a:t>();</a:t>
            </a:r>
          </a:p>
        </p:txBody>
      </p:sp>
      <p:sp>
        <p:nvSpPr>
          <p:cNvPr id="13" name="TextBox 12"/>
          <p:cNvSpPr txBox="1"/>
          <p:nvPr/>
        </p:nvSpPr>
        <p:spPr>
          <a:xfrm>
            <a:off x="3601788" y="4508509"/>
            <a:ext cx="4186413" cy="707886"/>
          </a:xfrm>
          <a:prstGeom prst="rect">
            <a:avLst/>
          </a:prstGeom>
          <a:noFill/>
        </p:spPr>
        <p:txBody>
          <a:bodyPr wrap="none" rtlCol="0">
            <a:spAutoFit/>
          </a:bodyPr>
          <a:lstStyle/>
          <a:p>
            <a:r>
              <a:rPr lang="en-US" sz="4000" dirty="0" err="1">
                <a:latin typeface="Courier"/>
                <a:cs typeface="Courier"/>
              </a:rPr>
              <a:t>pickBeeper</a:t>
            </a:r>
            <a:r>
              <a:rPr lang="en-US" sz="4000" dirty="0">
                <a:latin typeface="Courier"/>
                <a:cs typeface="Courier"/>
              </a:rPr>
              <a:t>();</a:t>
            </a:r>
          </a:p>
        </p:txBody>
      </p:sp>
    </p:spTree>
    <p:extLst>
      <p:ext uri="{BB962C8B-B14F-4D97-AF65-F5344CB8AC3E}">
        <p14:creationId xmlns:p14="http://schemas.microsoft.com/office/powerpoint/2010/main" val="188115092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 y="0"/>
            <a:ext cx="96774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 name="TextBox 1"/>
          <p:cNvSpPr txBox="1"/>
          <p:nvPr/>
        </p:nvSpPr>
        <p:spPr>
          <a:xfrm>
            <a:off x="-152400" y="2733764"/>
            <a:ext cx="9677400" cy="646331"/>
          </a:xfrm>
          <a:prstGeom prst="rect">
            <a:avLst/>
          </a:prstGeom>
          <a:noFill/>
        </p:spPr>
        <p:txBody>
          <a:bodyPr wrap="square" rtlCol="0">
            <a:spAutoFit/>
          </a:bodyPr>
          <a:lstStyle/>
          <a:p>
            <a:pPr algn="ctr"/>
            <a:r>
              <a:rPr lang="en-US" sz="3600" dirty="0">
                <a:solidFill>
                  <a:schemeClr val="bg1"/>
                </a:solidFill>
                <a:latin typeface="Courier"/>
                <a:cs typeface="Courier"/>
              </a:rPr>
              <a:t>move();</a:t>
            </a:r>
          </a:p>
        </p:txBody>
      </p:sp>
    </p:spTree>
    <p:extLst>
      <p:ext uri="{BB962C8B-B14F-4D97-AF65-F5344CB8AC3E}">
        <p14:creationId xmlns:p14="http://schemas.microsoft.com/office/powerpoint/2010/main" val="35880272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a:solidFill>
                  <a:schemeClr val="tx1"/>
                </a:solidFill>
                <a:latin typeface="Century Gothic"/>
                <a:cs typeface="Century Gothic"/>
              </a:rPr>
              <a:t>Head TA: Julia Daniel</a:t>
            </a:r>
          </a:p>
        </p:txBody>
      </p:sp>
      <p:pic>
        <p:nvPicPr>
          <p:cNvPr id="3" name="Picture 2">
            <a:extLst>
              <a:ext uri="{FF2B5EF4-FFF2-40B4-BE49-F238E27FC236}">
                <a16:creationId xmlns:a16="http://schemas.microsoft.com/office/drawing/2014/main" id="{8C115257-FA0F-D040-AE2F-BC180EB047F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252127" y="1346661"/>
            <a:ext cx="4614185" cy="4814332"/>
          </a:xfrm>
          <a:prstGeom prst="rect">
            <a:avLst/>
          </a:prstGeom>
        </p:spPr>
      </p:pic>
    </p:spTree>
    <p:extLst>
      <p:ext uri="{BB962C8B-B14F-4D97-AF65-F5344CB8AC3E}">
        <p14:creationId xmlns:p14="http://schemas.microsoft.com/office/powerpoint/2010/main" val="37051917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1"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a:solidFill>
                  <a:schemeClr val="tx1"/>
                </a:solidFill>
                <a:latin typeface="Courier"/>
                <a:cs typeface="Courier"/>
              </a:rPr>
              <a:t>move();</a:t>
            </a:r>
          </a:p>
        </p:txBody>
      </p:sp>
      <p:sp>
        <p:nvSpPr>
          <p:cNvPr id="37" name="Rectangle 4"/>
          <p:cNvSpPr>
            <a:spLocks noChangeArrowheads="1"/>
          </p:cNvSpPr>
          <p:nvPr/>
        </p:nvSpPr>
        <p:spPr bwMode="auto">
          <a:xfrm>
            <a:off x="2521884" y="1984857"/>
            <a:ext cx="3939747" cy="2922587"/>
          </a:xfrm>
          <a:prstGeom prst="rect">
            <a:avLst/>
          </a:prstGeom>
          <a:solidFill>
            <a:srgbClr val="FFFFFF"/>
          </a:solidFill>
          <a:ln w="1905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grpSp>
        <p:nvGrpSpPr>
          <p:cNvPr id="38" name="Group 5"/>
          <p:cNvGrpSpPr>
            <a:grpSpLocks/>
          </p:cNvGrpSpPr>
          <p:nvPr/>
        </p:nvGrpSpPr>
        <p:grpSpPr bwMode="auto">
          <a:xfrm>
            <a:off x="4489956" y="3929544"/>
            <a:ext cx="1981200" cy="990600"/>
            <a:chOff x="3184" y="3336"/>
            <a:chExt cx="1248" cy="624"/>
          </a:xfrm>
        </p:grpSpPr>
        <p:sp>
          <p:nvSpPr>
            <p:cNvPr id="39" name="Line 6"/>
            <p:cNvSpPr>
              <a:spLocks noChangeShapeType="1"/>
            </p:cNvSpPr>
            <p:nvPr/>
          </p:nvSpPr>
          <p:spPr bwMode="auto">
            <a:xfrm rot="-5400000">
              <a:off x="2879" y="3648"/>
              <a:ext cx="624" cy="0"/>
            </a:xfrm>
            <a:prstGeom prst="line">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0" name="Line 7"/>
            <p:cNvSpPr>
              <a:spLocks noChangeShapeType="1"/>
            </p:cNvSpPr>
            <p:nvPr/>
          </p:nvSpPr>
          <p:spPr bwMode="auto">
            <a:xfrm>
              <a:off x="3184" y="3344"/>
              <a:ext cx="631" cy="0"/>
            </a:xfrm>
            <a:prstGeom prst="line">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2" name="Line 8"/>
            <p:cNvSpPr>
              <a:spLocks noChangeShapeType="1"/>
            </p:cNvSpPr>
            <p:nvPr/>
          </p:nvSpPr>
          <p:spPr bwMode="auto">
            <a:xfrm>
              <a:off x="3801" y="3344"/>
              <a:ext cx="631" cy="0"/>
            </a:xfrm>
            <a:prstGeom prst="line">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grpSp>
      <p:grpSp>
        <p:nvGrpSpPr>
          <p:cNvPr id="43" name="Group 9"/>
          <p:cNvGrpSpPr>
            <a:grpSpLocks/>
          </p:cNvGrpSpPr>
          <p:nvPr/>
        </p:nvGrpSpPr>
        <p:grpSpPr bwMode="auto">
          <a:xfrm>
            <a:off x="1891218" y="2291244"/>
            <a:ext cx="4549782" cy="2965450"/>
            <a:chOff x="1547" y="2304"/>
            <a:chExt cx="2866" cy="1868"/>
          </a:xfrm>
        </p:grpSpPr>
        <p:sp>
          <p:nvSpPr>
            <p:cNvPr id="44" name="Text Box 11"/>
            <p:cNvSpPr txBox="1">
              <a:spLocks noChangeArrowheads="1"/>
            </p:cNvSpPr>
            <p:nvPr/>
          </p:nvSpPr>
          <p:spPr bwMode="auto">
            <a:xfrm>
              <a:off x="2149" y="3540"/>
              <a:ext cx="240"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45" name="Text Box 12"/>
            <p:cNvSpPr txBox="1">
              <a:spLocks noChangeArrowheads="1"/>
            </p:cNvSpPr>
            <p:nvPr/>
          </p:nvSpPr>
          <p:spPr bwMode="auto">
            <a:xfrm>
              <a:off x="2765" y="3540"/>
              <a:ext cx="240"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46" name="Text Box 13"/>
            <p:cNvSpPr txBox="1">
              <a:spLocks noChangeArrowheads="1"/>
            </p:cNvSpPr>
            <p:nvPr/>
          </p:nvSpPr>
          <p:spPr bwMode="auto">
            <a:xfrm>
              <a:off x="3381" y="3540"/>
              <a:ext cx="240"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47" name="Text Box 14"/>
            <p:cNvSpPr txBox="1">
              <a:spLocks noChangeArrowheads="1"/>
            </p:cNvSpPr>
            <p:nvPr/>
          </p:nvSpPr>
          <p:spPr bwMode="auto">
            <a:xfrm>
              <a:off x="3997" y="3540"/>
              <a:ext cx="240"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48" name="Text Box 16"/>
            <p:cNvSpPr txBox="1">
              <a:spLocks noChangeArrowheads="1"/>
            </p:cNvSpPr>
            <p:nvPr/>
          </p:nvSpPr>
          <p:spPr bwMode="auto">
            <a:xfrm>
              <a:off x="2149" y="2924"/>
              <a:ext cx="240"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49" name="Text Box 17"/>
            <p:cNvSpPr txBox="1">
              <a:spLocks noChangeArrowheads="1"/>
            </p:cNvSpPr>
            <p:nvPr/>
          </p:nvSpPr>
          <p:spPr bwMode="auto">
            <a:xfrm>
              <a:off x="2765" y="2924"/>
              <a:ext cx="240"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dirty="0"/>
                <a:t>+</a:t>
              </a:r>
            </a:p>
          </p:txBody>
        </p:sp>
        <p:sp>
          <p:nvSpPr>
            <p:cNvPr id="50" name="Text Box 18"/>
            <p:cNvSpPr txBox="1">
              <a:spLocks noChangeArrowheads="1"/>
            </p:cNvSpPr>
            <p:nvPr/>
          </p:nvSpPr>
          <p:spPr bwMode="auto">
            <a:xfrm>
              <a:off x="3381" y="2924"/>
              <a:ext cx="240"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1" name="Text Box 19"/>
            <p:cNvSpPr txBox="1">
              <a:spLocks noChangeArrowheads="1"/>
            </p:cNvSpPr>
            <p:nvPr/>
          </p:nvSpPr>
          <p:spPr bwMode="auto">
            <a:xfrm>
              <a:off x="3997" y="2924"/>
              <a:ext cx="240"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2" name="Text Box 21"/>
            <p:cNvSpPr txBox="1">
              <a:spLocks noChangeArrowheads="1"/>
            </p:cNvSpPr>
            <p:nvPr/>
          </p:nvSpPr>
          <p:spPr bwMode="auto">
            <a:xfrm>
              <a:off x="2149" y="2308"/>
              <a:ext cx="240"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3" name="Text Box 22"/>
            <p:cNvSpPr txBox="1">
              <a:spLocks noChangeArrowheads="1"/>
            </p:cNvSpPr>
            <p:nvPr/>
          </p:nvSpPr>
          <p:spPr bwMode="auto">
            <a:xfrm>
              <a:off x="2765" y="2308"/>
              <a:ext cx="240"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4" name="Text Box 23"/>
            <p:cNvSpPr txBox="1">
              <a:spLocks noChangeArrowheads="1"/>
            </p:cNvSpPr>
            <p:nvPr/>
          </p:nvSpPr>
          <p:spPr bwMode="auto">
            <a:xfrm>
              <a:off x="3381" y="2308"/>
              <a:ext cx="240"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5" name="Text Box 24"/>
            <p:cNvSpPr txBox="1">
              <a:spLocks noChangeArrowheads="1"/>
            </p:cNvSpPr>
            <p:nvPr/>
          </p:nvSpPr>
          <p:spPr bwMode="auto">
            <a:xfrm>
              <a:off x="3997" y="2308"/>
              <a:ext cx="240"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6" name="Text Box 25"/>
            <p:cNvSpPr txBox="1">
              <a:spLocks noChangeArrowheads="1"/>
            </p:cNvSpPr>
            <p:nvPr/>
          </p:nvSpPr>
          <p:spPr bwMode="auto">
            <a:xfrm>
              <a:off x="1547" y="3544"/>
              <a:ext cx="192"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r">
                <a:spcBef>
                  <a:spcPct val="50000"/>
                </a:spcBef>
              </a:pPr>
              <a:r>
                <a:rPr lang="en-US" sz="1600" dirty="0"/>
                <a:t>1</a:t>
              </a:r>
              <a:endParaRPr lang="en-US" sz="1400" dirty="0"/>
            </a:p>
          </p:txBody>
        </p:sp>
        <p:sp>
          <p:nvSpPr>
            <p:cNvPr id="57" name="Text Box 26"/>
            <p:cNvSpPr txBox="1">
              <a:spLocks noChangeArrowheads="1"/>
            </p:cNvSpPr>
            <p:nvPr/>
          </p:nvSpPr>
          <p:spPr bwMode="auto">
            <a:xfrm>
              <a:off x="1547" y="2928"/>
              <a:ext cx="192"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r">
                <a:spcBef>
                  <a:spcPct val="50000"/>
                </a:spcBef>
              </a:pPr>
              <a:r>
                <a:rPr lang="en-US" sz="1600"/>
                <a:t>2</a:t>
              </a:r>
              <a:endParaRPr lang="en-US" sz="1400"/>
            </a:p>
          </p:txBody>
        </p:sp>
        <p:sp>
          <p:nvSpPr>
            <p:cNvPr id="58" name="Text Box 27"/>
            <p:cNvSpPr txBox="1">
              <a:spLocks noChangeArrowheads="1"/>
            </p:cNvSpPr>
            <p:nvPr/>
          </p:nvSpPr>
          <p:spPr bwMode="auto">
            <a:xfrm>
              <a:off x="1547" y="2304"/>
              <a:ext cx="192"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r">
                <a:spcBef>
                  <a:spcPct val="50000"/>
                </a:spcBef>
              </a:pPr>
              <a:r>
                <a:rPr lang="en-US" sz="1600"/>
                <a:t>3</a:t>
              </a:r>
              <a:endParaRPr lang="en-US" sz="1400"/>
            </a:p>
          </p:txBody>
        </p:sp>
        <p:sp>
          <p:nvSpPr>
            <p:cNvPr id="59" name="Text Box 28"/>
            <p:cNvSpPr txBox="1">
              <a:spLocks noChangeArrowheads="1"/>
            </p:cNvSpPr>
            <p:nvPr/>
          </p:nvSpPr>
          <p:spPr bwMode="auto">
            <a:xfrm>
              <a:off x="1955" y="3948"/>
              <a:ext cx="615"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1</a:t>
              </a:r>
              <a:endParaRPr lang="en-US" sz="1400"/>
            </a:p>
          </p:txBody>
        </p:sp>
        <p:sp>
          <p:nvSpPr>
            <p:cNvPr id="60" name="Text Box 29"/>
            <p:cNvSpPr txBox="1">
              <a:spLocks noChangeArrowheads="1"/>
            </p:cNvSpPr>
            <p:nvPr/>
          </p:nvSpPr>
          <p:spPr bwMode="auto">
            <a:xfrm>
              <a:off x="2564" y="3952"/>
              <a:ext cx="615"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2</a:t>
              </a:r>
              <a:endParaRPr lang="en-US" sz="1400"/>
            </a:p>
          </p:txBody>
        </p:sp>
        <p:sp>
          <p:nvSpPr>
            <p:cNvPr id="61" name="Text Box 30"/>
            <p:cNvSpPr txBox="1">
              <a:spLocks noChangeArrowheads="1"/>
            </p:cNvSpPr>
            <p:nvPr/>
          </p:nvSpPr>
          <p:spPr bwMode="auto">
            <a:xfrm>
              <a:off x="3181" y="3956"/>
              <a:ext cx="615"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3</a:t>
              </a:r>
              <a:endParaRPr lang="en-US" sz="1400"/>
            </a:p>
          </p:txBody>
        </p:sp>
        <p:sp>
          <p:nvSpPr>
            <p:cNvPr id="62" name="Text Box 31"/>
            <p:cNvSpPr txBox="1">
              <a:spLocks noChangeArrowheads="1"/>
            </p:cNvSpPr>
            <p:nvPr/>
          </p:nvSpPr>
          <p:spPr bwMode="auto">
            <a:xfrm>
              <a:off x="3798" y="3960"/>
              <a:ext cx="615"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4</a:t>
              </a:r>
              <a:endParaRPr lang="en-US" sz="1400"/>
            </a:p>
          </p:txBody>
        </p:sp>
      </p:grpSp>
      <p:pic>
        <p:nvPicPr>
          <p:cNvPr id="66" name="Picture 39" descr="Beepe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704931" y="4152900"/>
            <a:ext cx="603250" cy="609600"/>
          </a:xfrm>
          <a:prstGeom prst="rect">
            <a:avLst/>
          </a:prstGeom>
          <a:noFill/>
          <a:extLst>
            <a:ext uri="{909E8E84-426E-40dd-AFC4-6F175D3DCCD1}">
              <a14:hiddenFill xmlns:a14="http://schemas.microsoft.com/office/drawing/2010/main" xmlns="">
                <a:solidFill>
                  <a:srgbClr val="FFFFFF"/>
                </a:solidFill>
              </a14:hiddenFill>
            </a:ext>
          </a:extLst>
        </p:spPr>
      </p:pic>
      <p:pic>
        <p:nvPicPr>
          <p:cNvPr id="33" name="Picture 32" descr="karelEast.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543543" y="4023352"/>
            <a:ext cx="883243" cy="874498"/>
          </a:xfrm>
          <a:prstGeom prst="rect">
            <a:avLst/>
          </a:prstGeom>
        </p:spPr>
      </p:pic>
    </p:spTree>
    <p:extLst>
      <p:ext uri="{BB962C8B-B14F-4D97-AF65-F5344CB8AC3E}">
        <p14:creationId xmlns:p14="http://schemas.microsoft.com/office/powerpoint/2010/main" val="188375987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1"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a:solidFill>
                  <a:schemeClr val="tx1"/>
                </a:solidFill>
                <a:latin typeface="Courier"/>
                <a:cs typeface="Courier"/>
              </a:rPr>
              <a:t>move();</a:t>
            </a:r>
          </a:p>
        </p:txBody>
      </p:sp>
      <p:sp>
        <p:nvSpPr>
          <p:cNvPr id="37" name="Rectangle 4"/>
          <p:cNvSpPr>
            <a:spLocks noChangeArrowheads="1"/>
          </p:cNvSpPr>
          <p:nvPr/>
        </p:nvSpPr>
        <p:spPr bwMode="auto">
          <a:xfrm>
            <a:off x="2521884" y="1984857"/>
            <a:ext cx="3939747" cy="2922587"/>
          </a:xfrm>
          <a:prstGeom prst="rect">
            <a:avLst/>
          </a:prstGeom>
          <a:solidFill>
            <a:srgbClr val="FFFFFF"/>
          </a:solidFill>
          <a:ln w="1905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grpSp>
        <p:nvGrpSpPr>
          <p:cNvPr id="38" name="Group 5"/>
          <p:cNvGrpSpPr>
            <a:grpSpLocks/>
          </p:cNvGrpSpPr>
          <p:nvPr/>
        </p:nvGrpSpPr>
        <p:grpSpPr bwMode="auto">
          <a:xfrm>
            <a:off x="4489956" y="3929544"/>
            <a:ext cx="1981200" cy="990600"/>
            <a:chOff x="3184" y="3336"/>
            <a:chExt cx="1248" cy="624"/>
          </a:xfrm>
        </p:grpSpPr>
        <p:sp>
          <p:nvSpPr>
            <p:cNvPr id="39" name="Line 6"/>
            <p:cNvSpPr>
              <a:spLocks noChangeShapeType="1"/>
            </p:cNvSpPr>
            <p:nvPr/>
          </p:nvSpPr>
          <p:spPr bwMode="auto">
            <a:xfrm rot="-5400000">
              <a:off x="2879" y="3648"/>
              <a:ext cx="624" cy="0"/>
            </a:xfrm>
            <a:prstGeom prst="line">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0" name="Line 7"/>
            <p:cNvSpPr>
              <a:spLocks noChangeShapeType="1"/>
            </p:cNvSpPr>
            <p:nvPr/>
          </p:nvSpPr>
          <p:spPr bwMode="auto">
            <a:xfrm>
              <a:off x="3184" y="3344"/>
              <a:ext cx="631" cy="0"/>
            </a:xfrm>
            <a:prstGeom prst="line">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2" name="Line 8"/>
            <p:cNvSpPr>
              <a:spLocks noChangeShapeType="1"/>
            </p:cNvSpPr>
            <p:nvPr/>
          </p:nvSpPr>
          <p:spPr bwMode="auto">
            <a:xfrm>
              <a:off x="3801" y="3344"/>
              <a:ext cx="631" cy="0"/>
            </a:xfrm>
            <a:prstGeom prst="line">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grpSp>
      <p:grpSp>
        <p:nvGrpSpPr>
          <p:cNvPr id="43" name="Group 9"/>
          <p:cNvGrpSpPr>
            <a:grpSpLocks/>
          </p:cNvGrpSpPr>
          <p:nvPr/>
        </p:nvGrpSpPr>
        <p:grpSpPr bwMode="auto">
          <a:xfrm>
            <a:off x="1891218" y="2291244"/>
            <a:ext cx="4549782" cy="2965450"/>
            <a:chOff x="1547" y="2304"/>
            <a:chExt cx="2866" cy="1868"/>
          </a:xfrm>
        </p:grpSpPr>
        <p:sp>
          <p:nvSpPr>
            <p:cNvPr id="44" name="Text Box 11"/>
            <p:cNvSpPr txBox="1">
              <a:spLocks noChangeArrowheads="1"/>
            </p:cNvSpPr>
            <p:nvPr/>
          </p:nvSpPr>
          <p:spPr bwMode="auto">
            <a:xfrm>
              <a:off x="2149" y="3540"/>
              <a:ext cx="240"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45" name="Text Box 12"/>
            <p:cNvSpPr txBox="1">
              <a:spLocks noChangeArrowheads="1"/>
            </p:cNvSpPr>
            <p:nvPr/>
          </p:nvSpPr>
          <p:spPr bwMode="auto">
            <a:xfrm>
              <a:off x="2765" y="3540"/>
              <a:ext cx="240"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46" name="Text Box 13"/>
            <p:cNvSpPr txBox="1">
              <a:spLocks noChangeArrowheads="1"/>
            </p:cNvSpPr>
            <p:nvPr/>
          </p:nvSpPr>
          <p:spPr bwMode="auto">
            <a:xfrm>
              <a:off x="3381" y="3540"/>
              <a:ext cx="240"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47" name="Text Box 14"/>
            <p:cNvSpPr txBox="1">
              <a:spLocks noChangeArrowheads="1"/>
            </p:cNvSpPr>
            <p:nvPr/>
          </p:nvSpPr>
          <p:spPr bwMode="auto">
            <a:xfrm>
              <a:off x="3997" y="3540"/>
              <a:ext cx="240"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48" name="Text Box 16"/>
            <p:cNvSpPr txBox="1">
              <a:spLocks noChangeArrowheads="1"/>
            </p:cNvSpPr>
            <p:nvPr/>
          </p:nvSpPr>
          <p:spPr bwMode="auto">
            <a:xfrm>
              <a:off x="2149" y="2924"/>
              <a:ext cx="240"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dirty="0"/>
                <a:t>+</a:t>
              </a:r>
            </a:p>
          </p:txBody>
        </p:sp>
        <p:sp>
          <p:nvSpPr>
            <p:cNvPr id="49" name="Text Box 17"/>
            <p:cNvSpPr txBox="1">
              <a:spLocks noChangeArrowheads="1"/>
            </p:cNvSpPr>
            <p:nvPr/>
          </p:nvSpPr>
          <p:spPr bwMode="auto">
            <a:xfrm>
              <a:off x="2765" y="2924"/>
              <a:ext cx="240"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dirty="0"/>
                <a:t>+</a:t>
              </a:r>
            </a:p>
          </p:txBody>
        </p:sp>
        <p:sp>
          <p:nvSpPr>
            <p:cNvPr id="50" name="Text Box 18"/>
            <p:cNvSpPr txBox="1">
              <a:spLocks noChangeArrowheads="1"/>
            </p:cNvSpPr>
            <p:nvPr/>
          </p:nvSpPr>
          <p:spPr bwMode="auto">
            <a:xfrm>
              <a:off x="3381" y="2924"/>
              <a:ext cx="240"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1" name="Text Box 19"/>
            <p:cNvSpPr txBox="1">
              <a:spLocks noChangeArrowheads="1"/>
            </p:cNvSpPr>
            <p:nvPr/>
          </p:nvSpPr>
          <p:spPr bwMode="auto">
            <a:xfrm>
              <a:off x="3997" y="2924"/>
              <a:ext cx="240"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2" name="Text Box 21"/>
            <p:cNvSpPr txBox="1">
              <a:spLocks noChangeArrowheads="1"/>
            </p:cNvSpPr>
            <p:nvPr/>
          </p:nvSpPr>
          <p:spPr bwMode="auto">
            <a:xfrm>
              <a:off x="2149" y="2308"/>
              <a:ext cx="240"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3" name="Text Box 22"/>
            <p:cNvSpPr txBox="1">
              <a:spLocks noChangeArrowheads="1"/>
            </p:cNvSpPr>
            <p:nvPr/>
          </p:nvSpPr>
          <p:spPr bwMode="auto">
            <a:xfrm>
              <a:off x="2765" y="2308"/>
              <a:ext cx="240"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4" name="Text Box 23"/>
            <p:cNvSpPr txBox="1">
              <a:spLocks noChangeArrowheads="1"/>
            </p:cNvSpPr>
            <p:nvPr/>
          </p:nvSpPr>
          <p:spPr bwMode="auto">
            <a:xfrm>
              <a:off x="3381" y="2308"/>
              <a:ext cx="240"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5" name="Text Box 24"/>
            <p:cNvSpPr txBox="1">
              <a:spLocks noChangeArrowheads="1"/>
            </p:cNvSpPr>
            <p:nvPr/>
          </p:nvSpPr>
          <p:spPr bwMode="auto">
            <a:xfrm>
              <a:off x="3997" y="2308"/>
              <a:ext cx="240"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6" name="Text Box 25"/>
            <p:cNvSpPr txBox="1">
              <a:spLocks noChangeArrowheads="1"/>
            </p:cNvSpPr>
            <p:nvPr/>
          </p:nvSpPr>
          <p:spPr bwMode="auto">
            <a:xfrm>
              <a:off x="1547" y="3544"/>
              <a:ext cx="192"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r">
                <a:spcBef>
                  <a:spcPct val="50000"/>
                </a:spcBef>
              </a:pPr>
              <a:r>
                <a:rPr lang="en-US" sz="1600" dirty="0"/>
                <a:t>1</a:t>
              </a:r>
              <a:endParaRPr lang="en-US" sz="1400" dirty="0"/>
            </a:p>
          </p:txBody>
        </p:sp>
        <p:sp>
          <p:nvSpPr>
            <p:cNvPr id="57" name="Text Box 26"/>
            <p:cNvSpPr txBox="1">
              <a:spLocks noChangeArrowheads="1"/>
            </p:cNvSpPr>
            <p:nvPr/>
          </p:nvSpPr>
          <p:spPr bwMode="auto">
            <a:xfrm>
              <a:off x="1547" y="2928"/>
              <a:ext cx="192"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r">
                <a:spcBef>
                  <a:spcPct val="50000"/>
                </a:spcBef>
              </a:pPr>
              <a:r>
                <a:rPr lang="en-US" sz="1600"/>
                <a:t>2</a:t>
              </a:r>
              <a:endParaRPr lang="en-US" sz="1400"/>
            </a:p>
          </p:txBody>
        </p:sp>
        <p:sp>
          <p:nvSpPr>
            <p:cNvPr id="58" name="Text Box 27"/>
            <p:cNvSpPr txBox="1">
              <a:spLocks noChangeArrowheads="1"/>
            </p:cNvSpPr>
            <p:nvPr/>
          </p:nvSpPr>
          <p:spPr bwMode="auto">
            <a:xfrm>
              <a:off x="1547" y="2304"/>
              <a:ext cx="192"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r">
                <a:spcBef>
                  <a:spcPct val="50000"/>
                </a:spcBef>
              </a:pPr>
              <a:r>
                <a:rPr lang="en-US" sz="1600"/>
                <a:t>3</a:t>
              </a:r>
              <a:endParaRPr lang="en-US" sz="1400"/>
            </a:p>
          </p:txBody>
        </p:sp>
        <p:sp>
          <p:nvSpPr>
            <p:cNvPr id="59" name="Text Box 28"/>
            <p:cNvSpPr txBox="1">
              <a:spLocks noChangeArrowheads="1"/>
            </p:cNvSpPr>
            <p:nvPr/>
          </p:nvSpPr>
          <p:spPr bwMode="auto">
            <a:xfrm>
              <a:off x="1955" y="3948"/>
              <a:ext cx="615"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1</a:t>
              </a:r>
              <a:endParaRPr lang="en-US" sz="1400"/>
            </a:p>
          </p:txBody>
        </p:sp>
        <p:sp>
          <p:nvSpPr>
            <p:cNvPr id="60" name="Text Box 29"/>
            <p:cNvSpPr txBox="1">
              <a:spLocks noChangeArrowheads="1"/>
            </p:cNvSpPr>
            <p:nvPr/>
          </p:nvSpPr>
          <p:spPr bwMode="auto">
            <a:xfrm>
              <a:off x="2564" y="3952"/>
              <a:ext cx="615"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2</a:t>
              </a:r>
              <a:endParaRPr lang="en-US" sz="1400"/>
            </a:p>
          </p:txBody>
        </p:sp>
        <p:sp>
          <p:nvSpPr>
            <p:cNvPr id="61" name="Text Box 30"/>
            <p:cNvSpPr txBox="1">
              <a:spLocks noChangeArrowheads="1"/>
            </p:cNvSpPr>
            <p:nvPr/>
          </p:nvSpPr>
          <p:spPr bwMode="auto">
            <a:xfrm>
              <a:off x="3181" y="3956"/>
              <a:ext cx="615"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3</a:t>
              </a:r>
              <a:endParaRPr lang="en-US" sz="1400"/>
            </a:p>
          </p:txBody>
        </p:sp>
        <p:sp>
          <p:nvSpPr>
            <p:cNvPr id="62" name="Text Box 31"/>
            <p:cNvSpPr txBox="1">
              <a:spLocks noChangeArrowheads="1"/>
            </p:cNvSpPr>
            <p:nvPr/>
          </p:nvSpPr>
          <p:spPr bwMode="auto">
            <a:xfrm>
              <a:off x="3798" y="3960"/>
              <a:ext cx="615"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4</a:t>
              </a:r>
              <a:endParaRPr lang="en-US" sz="1400"/>
            </a:p>
          </p:txBody>
        </p:sp>
      </p:grpSp>
      <p:sp>
        <p:nvSpPr>
          <p:cNvPr id="64" name="Rectangle 37"/>
          <p:cNvSpPr>
            <a:spLocks noChangeArrowheads="1"/>
          </p:cNvSpPr>
          <p:nvPr/>
        </p:nvSpPr>
        <p:spPr bwMode="auto">
          <a:xfrm>
            <a:off x="2872822" y="4229579"/>
            <a:ext cx="304800" cy="304800"/>
          </a:xfrm>
          <a:prstGeom prst="rect">
            <a:avLst/>
          </a:prstGeom>
          <a:solidFill>
            <a:srgbClr val="FFFFFF"/>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pic>
        <p:nvPicPr>
          <p:cNvPr id="66" name="Picture 39" descr="Beepe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704931" y="4152900"/>
            <a:ext cx="603250" cy="609600"/>
          </a:xfrm>
          <a:prstGeom prst="rect">
            <a:avLst/>
          </a:prstGeom>
          <a:noFill/>
          <a:extLst>
            <a:ext uri="{909E8E84-426E-40dd-AFC4-6F175D3DCCD1}">
              <a14:hiddenFill xmlns:a14="http://schemas.microsoft.com/office/drawing/2010/main" xmlns="">
                <a:solidFill>
                  <a:srgbClr val="FFFFFF"/>
                </a:solidFill>
              </a14:hiddenFill>
            </a:ext>
          </a:extLst>
        </p:spPr>
      </p:pic>
      <p:sp>
        <p:nvSpPr>
          <p:cNvPr id="33" name="Text Box 16"/>
          <p:cNvSpPr txBox="1">
            <a:spLocks noChangeArrowheads="1"/>
          </p:cNvSpPr>
          <p:nvPr/>
        </p:nvSpPr>
        <p:spPr bwMode="auto">
          <a:xfrm>
            <a:off x="2838032" y="4274437"/>
            <a:ext cx="381001"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dirty="0"/>
              <a:t>+</a:t>
            </a:r>
          </a:p>
        </p:txBody>
      </p:sp>
      <p:pic>
        <p:nvPicPr>
          <p:cNvPr id="35" name="Picture 34" descr="karelEast.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3531285" y="4023352"/>
            <a:ext cx="883243" cy="874498"/>
          </a:xfrm>
          <a:prstGeom prst="rect">
            <a:avLst/>
          </a:prstGeom>
        </p:spPr>
      </p:pic>
    </p:spTree>
    <p:extLst>
      <p:ext uri="{BB962C8B-B14F-4D97-AF65-F5344CB8AC3E}">
        <p14:creationId xmlns:p14="http://schemas.microsoft.com/office/powerpoint/2010/main" val="413072665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 y="0"/>
            <a:ext cx="96774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 name="TextBox 1"/>
          <p:cNvSpPr txBox="1"/>
          <p:nvPr/>
        </p:nvSpPr>
        <p:spPr>
          <a:xfrm>
            <a:off x="-152400" y="2733764"/>
            <a:ext cx="9677400" cy="646331"/>
          </a:xfrm>
          <a:prstGeom prst="rect">
            <a:avLst/>
          </a:prstGeom>
          <a:noFill/>
        </p:spPr>
        <p:txBody>
          <a:bodyPr wrap="square" rtlCol="0">
            <a:spAutoFit/>
          </a:bodyPr>
          <a:lstStyle/>
          <a:p>
            <a:pPr algn="ctr"/>
            <a:r>
              <a:rPr lang="en-US" sz="3600" dirty="0" err="1">
                <a:solidFill>
                  <a:schemeClr val="bg1"/>
                </a:solidFill>
                <a:latin typeface="Courier"/>
                <a:cs typeface="Courier"/>
              </a:rPr>
              <a:t>turnLeft</a:t>
            </a:r>
            <a:r>
              <a:rPr lang="en-US" sz="3600" dirty="0">
                <a:solidFill>
                  <a:schemeClr val="bg1"/>
                </a:solidFill>
                <a:latin typeface="Courier"/>
                <a:cs typeface="Courier"/>
              </a:rPr>
              <a:t>();</a:t>
            </a:r>
          </a:p>
        </p:txBody>
      </p:sp>
    </p:spTree>
    <p:extLst>
      <p:ext uri="{BB962C8B-B14F-4D97-AF65-F5344CB8AC3E}">
        <p14:creationId xmlns:p14="http://schemas.microsoft.com/office/powerpoint/2010/main" val="240332917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1"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err="1">
                <a:solidFill>
                  <a:schemeClr val="tx1"/>
                </a:solidFill>
                <a:latin typeface="Courier"/>
                <a:cs typeface="Courier"/>
              </a:rPr>
              <a:t>turnLeft</a:t>
            </a:r>
            <a:r>
              <a:rPr lang="en-US" sz="4000" b="1" dirty="0">
                <a:solidFill>
                  <a:schemeClr val="tx1"/>
                </a:solidFill>
                <a:latin typeface="Courier"/>
                <a:cs typeface="Courier"/>
              </a:rPr>
              <a:t>();</a:t>
            </a:r>
          </a:p>
        </p:txBody>
      </p:sp>
      <p:sp>
        <p:nvSpPr>
          <p:cNvPr id="37" name="Rectangle 4"/>
          <p:cNvSpPr>
            <a:spLocks noChangeArrowheads="1"/>
          </p:cNvSpPr>
          <p:nvPr/>
        </p:nvSpPr>
        <p:spPr bwMode="auto">
          <a:xfrm>
            <a:off x="2521884" y="1984857"/>
            <a:ext cx="3939747" cy="2922587"/>
          </a:xfrm>
          <a:prstGeom prst="rect">
            <a:avLst/>
          </a:prstGeom>
          <a:solidFill>
            <a:srgbClr val="FFFFFF"/>
          </a:solidFill>
          <a:ln w="1905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grpSp>
        <p:nvGrpSpPr>
          <p:cNvPr id="38" name="Group 5"/>
          <p:cNvGrpSpPr>
            <a:grpSpLocks/>
          </p:cNvGrpSpPr>
          <p:nvPr/>
        </p:nvGrpSpPr>
        <p:grpSpPr bwMode="auto">
          <a:xfrm>
            <a:off x="4489956" y="3929544"/>
            <a:ext cx="1981200" cy="990600"/>
            <a:chOff x="3184" y="3336"/>
            <a:chExt cx="1248" cy="624"/>
          </a:xfrm>
        </p:grpSpPr>
        <p:sp>
          <p:nvSpPr>
            <p:cNvPr id="39" name="Line 6"/>
            <p:cNvSpPr>
              <a:spLocks noChangeShapeType="1"/>
            </p:cNvSpPr>
            <p:nvPr/>
          </p:nvSpPr>
          <p:spPr bwMode="auto">
            <a:xfrm rot="-5400000">
              <a:off x="2879" y="3648"/>
              <a:ext cx="624" cy="0"/>
            </a:xfrm>
            <a:prstGeom prst="line">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0" name="Line 7"/>
            <p:cNvSpPr>
              <a:spLocks noChangeShapeType="1"/>
            </p:cNvSpPr>
            <p:nvPr/>
          </p:nvSpPr>
          <p:spPr bwMode="auto">
            <a:xfrm>
              <a:off x="3184" y="3344"/>
              <a:ext cx="631" cy="0"/>
            </a:xfrm>
            <a:prstGeom prst="line">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2" name="Line 8"/>
            <p:cNvSpPr>
              <a:spLocks noChangeShapeType="1"/>
            </p:cNvSpPr>
            <p:nvPr/>
          </p:nvSpPr>
          <p:spPr bwMode="auto">
            <a:xfrm>
              <a:off x="3801" y="3344"/>
              <a:ext cx="631" cy="0"/>
            </a:xfrm>
            <a:prstGeom prst="line">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grpSp>
      <p:grpSp>
        <p:nvGrpSpPr>
          <p:cNvPr id="43" name="Group 9"/>
          <p:cNvGrpSpPr>
            <a:grpSpLocks/>
          </p:cNvGrpSpPr>
          <p:nvPr/>
        </p:nvGrpSpPr>
        <p:grpSpPr bwMode="auto">
          <a:xfrm>
            <a:off x="1891218" y="2291244"/>
            <a:ext cx="4549782" cy="2965450"/>
            <a:chOff x="1547" y="2304"/>
            <a:chExt cx="2866" cy="1868"/>
          </a:xfrm>
        </p:grpSpPr>
        <p:sp>
          <p:nvSpPr>
            <p:cNvPr id="44" name="Text Box 11"/>
            <p:cNvSpPr txBox="1">
              <a:spLocks noChangeArrowheads="1"/>
            </p:cNvSpPr>
            <p:nvPr/>
          </p:nvSpPr>
          <p:spPr bwMode="auto">
            <a:xfrm>
              <a:off x="2149" y="3540"/>
              <a:ext cx="240"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45" name="Text Box 12"/>
            <p:cNvSpPr txBox="1">
              <a:spLocks noChangeArrowheads="1"/>
            </p:cNvSpPr>
            <p:nvPr/>
          </p:nvSpPr>
          <p:spPr bwMode="auto">
            <a:xfrm>
              <a:off x="2765" y="3540"/>
              <a:ext cx="240"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46" name="Text Box 13"/>
            <p:cNvSpPr txBox="1">
              <a:spLocks noChangeArrowheads="1"/>
            </p:cNvSpPr>
            <p:nvPr/>
          </p:nvSpPr>
          <p:spPr bwMode="auto">
            <a:xfrm>
              <a:off x="3381" y="3540"/>
              <a:ext cx="240"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47" name="Text Box 14"/>
            <p:cNvSpPr txBox="1">
              <a:spLocks noChangeArrowheads="1"/>
            </p:cNvSpPr>
            <p:nvPr/>
          </p:nvSpPr>
          <p:spPr bwMode="auto">
            <a:xfrm>
              <a:off x="3997" y="3540"/>
              <a:ext cx="240"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48" name="Text Box 16"/>
            <p:cNvSpPr txBox="1">
              <a:spLocks noChangeArrowheads="1"/>
            </p:cNvSpPr>
            <p:nvPr/>
          </p:nvSpPr>
          <p:spPr bwMode="auto">
            <a:xfrm>
              <a:off x="2149" y="2924"/>
              <a:ext cx="240"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dirty="0"/>
                <a:t>+</a:t>
              </a:r>
            </a:p>
          </p:txBody>
        </p:sp>
        <p:sp>
          <p:nvSpPr>
            <p:cNvPr id="49" name="Text Box 17"/>
            <p:cNvSpPr txBox="1">
              <a:spLocks noChangeArrowheads="1"/>
            </p:cNvSpPr>
            <p:nvPr/>
          </p:nvSpPr>
          <p:spPr bwMode="auto">
            <a:xfrm>
              <a:off x="2765" y="2924"/>
              <a:ext cx="240"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dirty="0"/>
                <a:t>+</a:t>
              </a:r>
            </a:p>
          </p:txBody>
        </p:sp>
        <p:sp>
          <p:nvSpPr>
            <p:cNvPr id="50" name="Text Box 18"/>
            <p:cNvSpPr txBox="1">
              <a:spLocks noChangeArrowheads="1"/>
            </p:cNvSpPr>
            <p:nvPr/>
          </p:nvSpPr>
          <p:spPr bwMode="auto">
            <a:xfrm>
              <a:off x="3381" y="2924"/>
              <a:ext cx="240"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1" name="Text Box 19"/>
            <p:cNvSpPr txBox="1">
              <a:spLocks noChangeArrowheads="1"/>
            </p:cNvSpPr>
            <p:nvPr/>
          </p:nvSpPr>
          <p:spPr bwMode="auto">
            <a:xfrm>
              <a:off x="3997" y="2924"/>
              <a:ext cx="240"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2" name="Text Box 21"/>
            <p:cNvSpPr txBox="1">
              <a:spLocks noChangeArrowheads="1"/>
            </p:cNvSpPr>
            <p:nvPr/>
          </p:nvSpPr>
          <p:spPr bwMode="auto">
            <a:xfrm>
              <a:off x="2149" y="2308"/>
              <a:ext cx="240"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3" name="Text Box 22"/>
            <p:cNvSpPr txBox="1">
              <a:spLocks noChangeArrowheads="1"/>
            </p:cNvSpPr>
            <p:nvPr/>
          </p:nvSpPr>
          <p:spPr bwMode="auto">
            <a:xfrm>
              <a:off x="2765" y="2308"/>
              <a:ext cx="240"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4" name="Text Box 23"/>
            <p:cNvSpPr txBox="1">
              <a:spLocks noChangeArrowheads="1"/>
            </p:cNvSpPr>
            <p:nvPr/>
          </p:nvSpPr>
          <p:spPr bwMode="auto">
            <a:xfrm>
              <a:off x="3381" y="2308"/>
              <a:ext cx="240"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5" name="Text Box 24"/>
            <p:cNvSpPr txBox="1">
              <a:spLocks noChangeArrowheads="1"/>
            </p:cNvSpPr>
            <p:nvPr/>
          </p:nvSpPr>
          <p:spPr bwMode="auto">
            <a:xfrm>
              <a:off x="3997" y="2308"/>
              <a:ext cx="240"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6" name="Text Box 25"/>
            <p:cNvSpPr txBox="1">
              <a:spLocks noChangeArrowheads="1"/>
            </p:cNvSpPr>
            <p:nvPr/>
          </p:nvSpPr>
          <p:spPr bwMode="auto">
            <a:xfrm>
              <a:off x="1547" y="3544"/>
              <a:ext cx="192"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r">
                <a:spcBef>
                  <a:spcPct val="50000"/>
                </a:spcBef>
              </a:pPr>
              <a:r>
                <a:rPr lang="en-US" sz="1600" dirty="0"/>
                <a:t>1</a:t>
              </a:r>
              <a:endParaRPr lang="en-US" sz="1400" dirty="0"/>
            </a:p>
          </p:txBody>
        </p:sp>
        <p:sp>
          <p:nvSpPr>
            <p:cNvPr id="57" name="Text Box 26"/>
            <p:cNvSpPr txBox="1">
              <a:spLocks noChangeArrowheads="1"/>
            </p:cNvSpPr>
            <p:nvPr/>
          </p:nvSpPr>
          <p:spPr bwMode="auto">
            <a:xfrm>
              <a:off x="1547" y="2928"/>
              <a:ext cx="192"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r">
                <a:spcBef>
                  <a:spcPct val="50000"/>
                </a:spcBef>
              </a:pPr>
              <a:r>
                <a:rPr lang="en-US" sz="1600"/>
                <a:t>2</a:t>
              </a:r>
              <a:endParaRPr lang="en-US" sz="1400"/>
            </a:p>
          </p:txBody>
        </p:sp>
        <p:sp>
          <p:nvSpPr>
            <p:cNvPr id="58" name="Text Box 27"/>
            <p:cNvSpPr txBox="1">
              <a:spLocks noChangeArrowheads="1"/>
            </p:cNvSpPr>
            <p:nvPr/>
          </p:nvSpPr>
          <p:spPr bwMode="auto">
            <a:xfrm>
              <a:off x="1547" y="2304"/>
              <a:ext cx="192"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r">
                <a:spcBef>
                  <a:spcPct val="50000"/>
                </a:spcBef>
              </a:pPr>
              <a:r>
                <a:rPr lang="en-US" sz="1600"/>
                <a:t>3</a:t>
              </a:r>
              <a:endParaRPr lang="en-US" sz="1400"/>
            </a:p>
          </p:txBody>
        </p:sp>
        <p:sp>
          <p:nvSpPr>
            <p:cNvPr id="59" name="Text Box 28"/>
            <p:cNvSpPr txBox="1">
              <a:spLocks noChangeArrowheads="1"/>
            </p:cNvSpPr>
            <p:nvPr/>
          </p:nvSpPr>
          <p:spPr bwMode="auto">
            <a:xfrm>
              <a:off x="1955" y="3948"/>
              <a:ext cx="615"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1</a:t>
              </a:r>
              <a:endParaRPr lang="en-US" sz="1400"/>
            </a:p>
          </p:txBody>
        </p:sp>
        <p:sp>
          <p:nvSpPr>
            <p:cNvPr id="60" name="Text Box 29"/>
            <p:cNvSpPr txBox="1">
              <a:spLocks noChangeArrowheads="1"/>
            </p:cNvSpPr>
            <p:nvPr/>
          </p:nvSpPr>
          <p:spPr bwMode="auto">
            <a:xfrm>
              <a:off x="2564" y="3952"/>
              <a:ext cx="615"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2</a:t>
              </a:r>
              <a:endParaRPr lang="en-US" sz="1400"/>
            </a:p>
          </p:txBody>
        </p:sp>
        <p:sp>
          <p:nvSpPr>
            <p:cNvPr id="61" name="Text Box 30"/>
            <p:cNvSpPr txBox="1">
              <a:spLocks noChangeArrowheads="1"/>
            </p:cNvSpPr>
            <p:nvPr/>
          </p:nvSpPr>
          <p:spPr bwMode="auto">
            <a:xfrm>
              <a:off x="3181" y="3956"/>
              <a:ext cx="615"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3</a:t>
              </a:r>
              <a:endParaRPr lang="en-US" sz="1400"/>
            </a:p>
          </p:txBody>
        </p:sp>
        <p:sp>
          <p:nvSpPr>
            <p:cNvPr id="62" name="Text Box 31"/>
            <p:cNvSpPr txBox="1">
              <a:spLocks noChangeArrowheads="1"/>
            </p:cNvSpPr>
            <p:nvPr/>
          </p:nvSpPr>
          <p:spPr bwMode="auto">
            <a:xfrm>
              <a:off x="3798" y="3960"/>
              <a:ext cx="615"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4</a:t>
              </a:r>
              <a:endParaRPr lang="en-US" sz="1400"/>
            </a:p>
          </p:txBody>
        </p:sp>
      </p:grpSp>
      <p:sp>
        <p:nvSpPr>
          <p:cNvPr id="64" name="Rectangle 37"/>
          <p:cNvSpPr>
            <a:spLocks noChangeArrowheads="1"/>
          </p:cNvSpPr>
          <p:nvPr/>
        </p:nvSpPr>
        <p:spPr bwMode="auto">
          <a:xfrm>
            <a:off x="2872822" y="4229579"/>
            <a:ext cx="304800" cy="304800"/>
          </a:xfrm>
          <a:prstGeom prst="rect">
            <a:avLst/>
          </a:prstGeom>
          <a:solidFill>
            <a:srgbClr val="FFFFFF"/>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pic>
        <p:nvPicPr>
          <p:cNvPr id="66" name="Picture 39" descr="Beepe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704931" y="4152900"/>
            <a:ext cx="603250" cy="609600"/>
          </a:xfrm>
          <a:prstGeom prst="rect">
            <a:avLst/>
          </a:prstGeom>
          <a:noFill/>
          <a:extLst>
            <a:ext uri="{909E8E84-426E-40dd-AFC4-6F175D3DCCD1}">
              <a14:hiddenFill xmlns:a14="http://schemas.microsoft.com/office/drawing/2010/main" xmlns="">
                <a:solidFill>
                  <a:srgbClr val="FFFFFF"/>
                </a:solidFill>
              </a14:hiddenFill>
            </a:ext>
          </a:extLst>
        </p:spPr>
      </p:pic>
      <p:sp>
        <p:nvSpPr>
          <p:cNvPr id="33" name="Text Box 16"/>
          <p:cNvSpPr txBox="1">
            <a:spLocks noChangeArrowheads="1"/>
          </p:cNvSpPr>
          <p:nvPr/>
        </p:nvSpPr>
        <p:spPr bwMode="auto">
          <a:xfrm>
            <a:off x="2838032" y="4274437"/>
            <a:ext cx="381001"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dirty="0"/>
              <a:t>+</a:t>
            </a:r>
          </a:p>
        </p:txBody>
      </p:sp>
      <p:pic>
        <p:nvPicPr>
          <p:cNvPr id="35" name="Picture 34" descr="karelEast.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3531285" y="4023352"/>
            <a:ext cx="883243" cy="874498"/>
          </a:xfrm>
          <a:prstGeom prst="rect">
            <a:avLst/>
          </a:prstGeom>
        </p:spPr>
      </p:pic>
    </p:spTree>
    <p:extLst>
      <p:ext uri="{BB962C8B-B14F-4D97-AF65-F5344CB8AC3E}">
        <p14:creationId xmlns:p14="http://schemas.microsoft.com/office/powerpoint/2010/main" val="35764226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1"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err="1">
                <a:solidFill>
                  <a:schemeClr val="tx1"/>
                </a:solidFill>
                <a:latin typeface="Courier"/>
                <a:cs typeface="Courier"/>
              </a:rPr>
              <a:t>turnLeft</a:t>
            </a:r>
            <a:r>
              <a:rPr lang="en-US" sz="4000" b="1" dirty="0">
                <a:solidFill>
                  <a:schemeClr val="tx1"/>
                </a:solidFill>
                <a:latin typeface="Courier"/>
                <a:cs typeface="Courier"/>
              </a:rPr>
              <a:t>();</a:t>
            </a:r>
          </a:p>
        </p:txBody>
      </p:sp>
      <p:sp>
        <p:nvSpPr>
          <p:cNvPr id="37" name="Rectangle 4"/>
          <p:cNvSpPr>
            <a:spLocks noChangeArrowheads="1"/>
          </p:cNvSpPr>
          <p:nvPr/>
        </p:nvSpPr>
        <p:spPr bwMode="auto">
          <a:xfrm>
            <a:off x="2521884" y="1984857"/>
            <a:ext cx="3939747" cy="2922587"/>
          </a:xfrm>
          <a:prstGeom prst="rect">
            <a:avLst/>
          </a:prstGeom>
          <a:solidFill>
            <a:srgbClr val="FFFFFF"/>
          </a:solidFill>
          <a:ln w="1905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grpSp>
        <p:nvGrpSpPr>
          <p:cNvPr id="38" name="Group 5"/>
          <p:cNvGrpSpPr>
            <a:grpSpLocks/>
          </p:cNvGrpSpPr>
          <p:nvPr/>
        </p:nvGrpSpPr>
        <p:grpSpPr bwMode="auto">
          <a:xfrm>
            <a:off x="4489956" y="3929544"/>
            <a:ext cx="1981200" cy="990600"/>
            <a:chOff x="3184" y="3336"/>
            <a:chExt cx="1248" cy="624"/>
          </a:xfrm>
        </p:grpSpPr>
        <p:sp>
          <p:nvSpPr>
            <p:cNvPr id="39" name="Line 6"/>
            <p:cNvSpPr>
              <a:spLocks noChangeShapeType="1"/>
            </p:cNvSpPr>
            <p:nvPr/>
          </p:nvSpPr>
          <p:spPr bwMode="auto">
            <a:xfrm rot="-5400000">
              <a:off x="2879" y="3648"/>
              <a:ext cx="624" cy="0"/>
            </a:xfrm>
            <a:prstGeom prst="line">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0" name="Line 7"/>
            <p:cNvSpPr>
              <a:spLocks noChangeShapeType="1"/>
            </p:cNvSpPr>
            <p:nvPr/>
          </p:nvSpPr>
          <p:spPr bwMode="auto">
            <a:xfrm>
              <a:off x="3184" y="3344"/>
              <a:ext cx="631" cy="0"/>
            </a:xfrm>
            <a:prstGeom prst="line">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2" name="Line 8"/>
            <p:cNvSpPr>
              <a:spLocks noChangeShapeType="1"/>
            </p:cNvSpPr>
            <p:nvPr/>
          </p:nvSpPr>
          <p:spPr bwMode="auto">
            <a:xfrm>
              <a:off x="3801" y="3344"/>
              <a:ext cx="631" cy="0"/>
            </a:xfrm>
            <a:prstGeom prst="line">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grpSp>
      <p:grpSp>
        <p:nvGrpSpPr>
          <p:cNvPr id="43" name="Group 9"/>
          <p:cNvGrpSpPr>
            <a:grpSpLocks/>
          </p:cNvGrpSpPr>
          <p:nvPr/>
        </p:nvGrpSpPr>
        <p:grpSpPr bwMode="auto">
          <a:xfrm>
            <a:off x="1891218" y="2291244"/>
            <a:ext cx="4549782" cy="2965450"/>
            <a:chOff x="1547" y="2304"/>
            <a:chExt cx="2866" cy="1868"/>
          </a:xfrm>
        </p:grpSpPr>
        <p:sp>
          <p:nvSpPr>
            <p:cNvPr id="44" name="Text Box 11"/>
            <p:cNvSpPr txBox="1">
              <a:spLocks noChangeArrowheads="1"/>
            </p:cNvSpPr>
            <p:nvPr/>
          </p:nvSpPr>
          <p:spPr bwMode="auto">
            <a:xfrm>
              <a:off x="2149" y="3540"/>
              <a:ext cx="240"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45" name="Text Box 12"/>
            <p:cNvSpPr txBox="1">
              <a:spLocks noChangeArrowheads="1"/>
            </p:cNvSpPr>
            <p:nvPr/>
          </p:nvSpPr>
          <p:spPr bwMode="auto">
            <a:xfrm>
              <a:off x="2765" y="3540"/>
              <a:ext cx="240"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46" name="Text Box 13"/>
            <p:cNvSpPr txBox="1">
              <a:spLocks noChangeArrowheads="1"/>
            </p:cNvSpPr>
            <p:nvPr/>
          </p:nvSpPr>
          <p:spPr bwMode="auto">
            <a:xfrm>
              <a:off x="3381" y="3540"/>
              <a:ext cx="240"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47" name="Text Box 14"/>
            <p:cNvSpPr txBox="1">
              <a:spLocks noChangeArrowheads="1"/>
            </p:cNvSpPr>
            <p:nvPr/>
          </p:nvSpPr>
          <p:spPr bwMode="auto">
            <a:xfrm>
              <a:off x="3997" y="3540"/>
              <a:ext cx="240"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48" name="Text Box 16"/>
            <p:cNvSpPr txBox="1">
              <a:spLocks noChangeArrowheads="1"/>
            </p:cNvSpPr>
            <p:nvPr/>
          </p:nvSpPr>
          <p:spPr bwMode="auto">
            <a:xfrm>
              <a:off x="2149" y="2924"/>
              <a:ext cx="240"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dirty="0"/>
                <a:t>+</a:t>
              </a:r>
            </a:p>
          </p:txBody>
        </p:sp>
        <p:sp>
          <p:nvSpPr>
            <p:cNvPr id="49" name="Text Box 17"/>
            <p:cNvSpPr txBox="1">
              <a:spLocks noChangeArrowheads="1"/>
            </p:cNvSpPr>
            <p:nvPr/>
          </p:nvSpPr>
          <p:spPr bwMode="auto">
            <a:xfrm>
              <a:off x="2765" y="2924"/>
              <a:ext cx="240"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dirty="0"/>
                <a:t>+</a:t>
              </a:r>
            </a:p>
          </p:txBody>
        </p:sp>
        <p:sp>
          <p:nvSpPr>
            <p:cNvPr id="50" name="Text Box 18"/>
            <p:cNvSpPr txBox="1">
              <a:spLocks noChangeArrowheads="1"/>
            </p:cNvSpPr>
            <p:nvPr/>
          </p:nvSpPr>
          <p:spPr bwMode="auto">
            <a:xfrm>
              <a:off x="3381" y="2924"/>
              <a:ext cx="240"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1" name="Text Box 19"/>
            <p:cNvSpPr txBox="1">
              <a:spLocks noChangeArrowheads="1"/>
            </p:cNvSpPr>
            <p:nvPr/>
          </p:nvSpPr>
          <p:spPr bwMode="auto">
            <a:xfrm>
              <a:off x="3997" y="2924"/>
              <a:ext cx="240"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2" name="Text Box 21"/>
            <p:cNvSpPr txBox="1">
              <a:spLocks noChangeArrowheads="1"/>
            </p:cNvSpPr>
            <p:nvPr/>
          </p:nvSpPr>
          <p:spPr bwMode="auto">
            <a:xfrm>
              <a:off x="2149" y="2308"/>
              <a:ext cx="240"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3" name="Text Box 22"/>
            <p:cNvSpPr txBox="1">
              <a:spLocks noChangeArrowheads="1"/>
            </p:cNvSpPr>
            <p:nvPr/>
          </p:nvSpPr>
          <p:spPr bwMode="auto">
            <a:xfrm>
              <a:off x="2765" y="2308"/>
              <a:ext cx="240"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4" name="Text Box 23"/>
            <p:cNvSpPr txBox="1">
              <a:spLocks noChangeArrowheads="1"/>
            </p:cNvSpPr>
            <p:nvPr/>
          </p:nvSpPr>
          <p:spPr bwMode="auto">
            <a:xfrm>
              <a:off x="3381" y="2308"/>
              <a:ext cx="240"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5" name="Text Box 24"/>
            <p:cNvSpPr txBox="1">
              <a:spLocks noChangeArrowheads="1"/>
            </p:cNvSpPr>
            <p:nvPr/>
          </p:nvSpPr>
          <p:spPr bwMode="auto">
            <a:xfrm>
              <a:off x="3997" y="2308"/>
              <a:ext cx="240"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6" name="Text Box 25"/>
            <p:cNvSpPr txBox="1">
              <a:spLocks noChangeArrowheads="1"/>
            </p:cNvSpPr>
            <p:nvPr/>
          </p:nvSpPr>
          <p:spPr bwMode="auto">
            <a:xfrm>
              <a:off x="1547" y="3544"/>
              <a:ext cx="192"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r">
                <a:spcBef>
                  <a:spcPct val="50000"/>
                </a:spcBef>
              </a:pPr>
              <a:r>
                <a:rPr lang="en-US" sz="1600" dirty="0"/>
                <a:t>1</a:t>
              </a:r>
              <a:endParaRPr lang="en-US" sz="1400" dirty="0"/>
            </a:p>
          </p:txBody>
        </p:sp>
        <p:sp>
          <p:nvSpPr>
            <p:cNvPr id="57" name="Text Box 26"/>
            <p:cNvSpPr txBox="1">
              <a:spLocks noChangeArrowheads="1"/>
            </p:cNvSpPr>
            <p:nvPr/>
          </p:nvSpPr>
          <p:spPr bwMode="auto">
            <a:xfrm>
              <a:off x="1547" y="2928"/>
              <a:ext cx="192"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r">
                <a:spcBef>
                  <a:spcPct val="50000"/>
                </a:spcBef>
              </a:pPr>
              <a:r>
                <a:rPr lang="en-US" sz="1600"/>
                <a:t>2</a:t>
              </a:r>
              <a:endParaRPr lang="en-US" sz="1400"/>
            </a:p>
          </p:txBody>
        </p:sp>
        <p:sp>
          <p:nvSpPr>
            <p:cNvPr id="58" name="Text Box 27"/>
            <p:cNvSpPr txBox="1">
              <a:spLocks noChangeArrowheads="1"/>
            </p:cNvSpPr>
            <p:nvPr/>
          </p:nvSpPr>
          <p:spPr bwMode="auto">
            <a:xfrm>
              <a:off x="1547" y="2304"/>
              <a:ext cx="192"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r">
                <a:spcBef>
                  <a:spcPct val="50000"/>
                </a:spcBef>
              </a:pPr>
              <a:r>
                <a:rPr lang="en-US" sz="1600"/>
                <a:t>3</a:t>
              </a:r>
              <a:endParaRPr lang="en-US" sz="1400"/>
            </a:p>
          </p:txBody>
        </p:sp>
        <p:sp>
          <p:nvSpPr>
            <p:cNvPr id="59" name="Text Box 28"/>
            <p:cNvSpPr txBox="1">
              <a:spLocks noChangeArrowheads="1"/>
            </p:cNvSpPr>
            <p:nvPr/>
          </p:nvSpPr>
          <p:spPr bwMode="auto">
            <a:xfrm>
              <a:off x="1955" y="3948"/>
              <a:ext cx="615"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1</a:t>
              </a:r>
              <a:endParaRPr lang="en-US" sz="1400"/>
            </a:p>
          </p:txBody>
        </p:sp>
        <p:sp>
          <p:nvSpPr>
            <p:cNvPr id="60" name="Text Box 29"/>
            <p:cNvSpPr txBox="1">
              <a:spLocks noChangeArrowheads="1"/>
            </p:cNvSpPr>
            <p:nvPr/>
          </p:nvSpPr>
          <p:spPr bwMode="auto">
            <a:xfrm>
              <a:off x="2564" y="3952"/>
              <a:ext cx="615"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2</a:t>
              </a:r>
              <a:endParaRPr lang="en-US" sz="1400"/>
            </a:p>
          </p:txBody>
        </p:sp>
        <p:sp>
          <p:nvSpPr>
            <p:cNvPr id="61" name="Text Box 30"/>
            <p:cNvSpPr txBox="1">
              <a:spLocks noChangeArrowheads="1"/>
            </p:cNvSpPr>
            <p:nvPr/>
          </p:nvSpPr>
          <p:spPr bwMode="auto">
            <a:xfrm>
              <a:off x="3181" y="3956"/>
              <a:ext cx="615"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3</a:t>
              </a:r>
              <a:endParaRPr lang="en-US" sz="1400"/>
            </a:p>
          </p:txBody>
        </p:sp>
        <p:sp>
          <p:nvSpPr>
            <p:cNvPr id="62" name="Text Box 31"/>
            <p:cNvSpPr txBox="1">
              <a:spLocks noChangeArrowheads="1"/>
            </p:cNvSpPr>
            <p:nvPr/>
          </p:nvSpPr>
          <p:spPr bwMode="auto">
            <a:xfrm>
              <a:off x="3798" y="3960"/>
              <a:ext cx="615"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4</a:t>
              </a:r>
              <a:endParaRPr lang="en-US" sz="1400"/>
            </a:p>
          </p:txBody>
        </p:sp>
      </p:grpSp>
      <p:sp>
        <p:nvSpPr>
          <p:cNvPr id="64" name="Rectangle 37"/>
          <p:cNvSpPr>
            <a:spLocks noChangeArrowheads="1"/>
          </p:cNvSpPr>
          <p:nvPr/>
        </p:nvSpPr>
        <p:spPr bwMode="auto">
          <a:xfrm>
            <a:off x="2872822" y="4229579"/>
            <a:ext cx="304800" cy="304800"/>
          </a:xfrm>
          <a:prstGeom prst="rect">
            <a:avLst/>
          </a:prstGeom>
          <a:solidFill>
            <a:srgbClr val="FFFFFF"/>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pic>
        <p:nvPicPr>
          <p:cNvPr id="66" name="Picture 39" descr="Beepe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704931" y="4152900"/>
            <a:ext cx="603250" cy="609600"/>
          </a:xfrm>
          <a:prstGeom prst="rect">
            <a:avLst/>
          </a:prstGeom>
          <a:noFill/>
          <a:extLst>
            <a:ext uri="{909E8E84-426E-40dd-AFC4-6F175D3DCCD1}">
              <a14:hiddenFill xmlns:a14="http://schemas.microsoft.com/office/drawing/2010/main" xmlns="">
                <a:solidFill>
                  <a:srgbClr val="FFFFFF"/>
                </a:solidFill>
              </a14:hiddenFill>
            </a:ext>
          </a:extLst>
        </p:spPr>
      </p:pic>
      <p:sp>
        <p:nvSpPr>
          <p:cNvPr id="33" name="Text Box 16"/>
          <p:cNvSpPr txBox="1">
            <a:spLocks noChangeArrowheads="1"/>
          </p:cNvSpPr>
          <p:nvPr/>
        </p:nvSpPr>
        <p:spPr bwMode="auto">
          <a:xfrm>
            <a:off x="2838032" y="4274437"/>
            <a:ext cx="381001"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dirty="0"/>
              <a:t>+</a:t>
            </a:r>
          </a:p>
        </p:txBody>
      </p:sp>
      <p:pic>
        <p:nvPicPr>
          <p:cNvPr id="35" name="Picture 34" descr="karelEast.png"/>
          <p:cNvPicPr>
            <a:picLocks noChangeAspect="1"/>
          </p:cNvPicPr>
          <p:nvPr/>
        </p:nvPicPr>
        <p:blipFill>
          <a:blip r:embed="rId4">
            <a:extLst>
              <a:ext uri="{28A0092B-C50C-407E-A947-70E740481C1C}">
                <a14:useLocalDpi xmlns:a14="http://schemas.microsoft.com/office/drawing/2010/main"/>
              </a:ext>
            </a:extLst>
          </a:blip>
          <a:stretch>
            <a:fillRect/>
          </a:stretch>
        </p:blipFill>
        <p:spPr>
          <a:xfrm rot="16200000">
            <a:off x="3632075" y="4023352"/>
            <a:ext cx="883243" cy="874498"/>
          </a:xfrm>
          <a:prstGeom prst="rect">
            <a:avLst/>
          </a:prstGeom>
        </p:spPr>
      </p:pic>
    </p:spTree>
    <p:extLst>
      <p:ext uri="{BB962C8B-B14F-4D97-AF65-F5344CB8AC3E}">
        <p14:creationId xmlns:p14="http://schemas.microsoft.com/office/powerpoint/2010/main" val="293774755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 y="0"/>
            <a:ext cx="96774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 name="TextBox 1"/>
          <p:cNvSpPr txBox="1"/>
          <p:nvPr/>
        </p:nvSpPr>
        <p:spPr>
          <a:xfrm>
            <a:off x="-152400" y="2733764"/>
            <a:ext cx="9677400" cy="646331"/>
          </a:xfrm>
          <a:prstGeom prst="rect">
            <a:avLst/>
          </a:prstGeom>
          <a:noFill/>
        </p:spPr>
        <p:txBody>
          <a:bodyPr wrap="square" rtlCol="0">
            <a:spAutoFit/>
          </a:bodyPr>
          <a:lstStyle/>
          <a:p>
            <a:pPr algn="ctr"/>
            <a:r>
              <a:rPr lang="en-US" sz="3600" dirty="0" err="1">
                <a:solidFill>
                  <a:schemeClr val="bg1"/>
                </a:solidFill>
                <a:latin typeface="Courier"/>
                <a:cs typeface="Courier"/>
              </a:rPr>
              <a:t>pickBeeper</a:t>
            </a:r>
            <a:r>
              <a:rPr lang="en-US" sz="3600" dirty="0">
                <a:solidFill>
                  <a:schemeClr val="bg1"/>
                </a:solidFill>
                <a:latin typeface="Courier"/>
                <a:cs typeface="Courier"/>
              </a:rPr>
              <a:t>();</a:t>
            </a:r>
          </a:p>
        </p:txBody>
      </p:sp>
    </p:spTree>
    <p:extLst>
      <p:ext uri="{BB962C8B-B14F-4D97-AF65-F5344CB8AC3E}">
        <p14:creationId xmlns:p14="http://schemas.microsoft.com/office/powerpoint/2010/main" val="208588342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1"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err="1">
                <a:solidFill>
                  <a:schemeClr val="tx1"/>
                </a:solidFill>
                <a:latin typeface="Courier"/>
                <a:cs typeface="Courier"/>
              </a:rPr>
              <a:t>pickBeeper</a:t>
            </a:r>
            <a:r>
              <a:rPr lang="en-US" sz="4000" b="1" dirty="0">
                <a:solidFill>
                  <a:schemeClr val="tx1"/>
                </a:solidFill>
                <a:latin typeface="Courier"/>
                <a:cs typeface="Courier"/>
              </a:rPr>
              <a:t>();</a:t>
            </a:r>
          </a:p>
        </p:txBody>
      </p:sp>
      <p:sp>
        <p:nvSpPr>
          <p:cNvPr id="37" name="Rectangle 4"/>
          <p:cNvSpPr>
            <a:spLocks noChangeArrowheads="1"/>
          </p:cNvSpPr>
          <p:nvPr/>
        </p:nvSpPr>
        <p:spPr bwMode="auto">
          <a:xfrm>
            <a:off x="2521884" y="1984857"/>
            <a:ext cx="3939747" cy="2922587"/>
          </a:xfrm>
          <a:prstGeom prst="rect">
            <a:avLst/>
          </a:prstGeom>
          <a:solidFill>
            <a:srgbClr val="FFFFFF"/>
          </a:solidFill>
          <a:ln w="1905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grpSp>
        <p:nvGrpSpPr>
          <p:cNvPr id="38" name="Group 5"/>
          <p:cNvGrpSpPr>
            <a:grpSpLocks/>
          </p:cNvGrpSpPr>
          <p:nvPr/>
        </p:nvGrpSpPr>
        <p:grpSpPr bwMode="auto">
          <a:xfrm>
            <a:off x="4489956" y="3929544"/>
            <a:ext cx="1981200" cy="990600"/>
            <a:chOff x="3184" y="3336"/>
            <a:chExt cx="1248" cy="624"/>
          </a:xfrm>
        </p:grpSpPr>
        <p:sp>
          <p:nvSpPr>
            <p:cNvPr id="39" name="Line 6"/>
            <p:cNvSpPr>
              <a:spLocks noChangeShapeType="1"/>
            </p:cNvSpPr>
            <p:nvPr/>
          </p:nvSpPr>
          <p:spPr bwMode="auto">
            <a:xfrm rot="-5400000">
              <a:off x="2879" y="3648"/>
              <a:ext cx="624" cy="0"/>
            </a:xfrm>
            <a:prstGeom prst="line">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0" name="Line 7"/>
            <p:cNvSpPr>
              <a:spLocks noChangeShapeType="1"/>
            </p:cNvSpPr>
            <p:nvPr/>
          </p:nvSpPr>
          <p:spPr bwMode="auto">
            <a:xfrm>
              <a:off x="3184" y="3344"/>
              <a:ext cx="631" cy="0"/>
            </a:xfrm>
            <a:prstGeom prst="line">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2" name="Line 8"/>
            <p:cNvSpPr>
              <a:spLocks noChangeShapeType="1"/>
            </p:cNvSpPr>
            <p:nvPr/>
          </p:nvSpPr>
          <p:spPr bwMode="auto">
            <a:xfrm>
              <a:off x="3801" y="3344"/>
              <a:ext cx="631" cy="0"/>
            </a:xfrm>
            <a:prstGeom prst="line">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grpSp>
      <p:grpSp>
        <p:nvGrpSpPr>
          <p:cNvPr id="43" name="Group 9"/>
          <p:cNvGrpSpPr>
            <a:grpSpLocks/>
          </p:cNvGrpSpPr>
          <p:nvPr/>
        </p:nvGrpSpPr>
        <p:grpSpPr bwMode="auto">
          <a:xfrm>
            <a:off x="1891218" y="2291244"/>
            <a:ext cx="4549782" cy="2965450"/>
            <a:chOff x="1547" y="2304"/>
            <a:chExt cx="2866" cy="1868"/>
          </a:xfrm>
        </p:grpSpPr>
        <p:sp>
          <p:nvSpPr>
            <p:cNvPr id="44" name="Text Box 11"/>
            <p:cNvSpPr txBox="1">
              <a:spLocks noChangeArrowheads="1"/>
            </p:cNvSpPr>
            <p:nvPr/>
          </p:nvSpPr>
          <p:spPr bwMode="auto">
            <a:xfrm>
              <a:off x="2149" y="3540"/>
              <a:ext cx="240"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45" name="Text Box 12"/>
            <p:cNvSpPr txBox="1">
              <a:spLocks noChangeArrowheads="1"/>
            </p:cNvSpPr>
            <p:nvPr/>
          </p:nvSpPr>
          <p:spPr bwMode="auto">
            <a:xfrm>
              <a:off x="2765" y="3540"/>
              <a:ext cx="240"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46" name="Text Box 13"/>
            <p:cNvSpPr txBox="1">
              <a:spLocks noChangeArrowheads="1"/>
            </p:cNvSpPr>
            <p:nvPr/>
          </p:nvSpPr>
          <p:spPr bwMode="auto">
            <a:xfrm>
              <a:off x="3381" y="3540"/>
              <a:ext cx="240"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47" name="Text Box 14"/>
            <p:cNvSpPr txBox="1">
              <a:spLocks noChangeArrowheads="1"/>
            </p:cNvSpPr>
            <p:nvPr/>
          </p:nvSpPr>
          <p:spPr bwMode="auto">
            <a:xfrm>
              <a:off x="3997" y="3540"/>
              <a:ext cx="240"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48" name="Text Box 16"/>
            <p:cNvSpPr txBox="1">
              <a:spLocks noChangeArrowheads="1"/>
            </p:cNvSpPr>
            <p:nvPr/>
          </p:nvSpPr>
          <p:spPr bwMode="auto">
            <a:xfrm>
              <a:off x="2149" y="2924"/>
              <a:ext cx="240"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dirty="0"/>
                <a:t>+</a:t>
              </a:r>
            </a:p>
          </p:txBody>
        </p:sp>
        <p:sp>
          <p:nvSpPr>
            <p:cNvPr id="49" name="Text Box 17"/>
            <p:cNvSpPr txBox="1">
              <a:spLocks noChangeArrowheads="1"/>
            </p:cNvSpPr>
            <p:nvPr/>
          </p:nvSpPr>
          <p:spPr bwMode="auto">
            <a:xfrm>
              <a:off x="2765" y="2924"/>
              <a:ext cx="240"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dirty="0"/>
                <a:t>+</a:t>
              </a:r>
            </a:p>
          </p:txBody>
        </p:sp>
        <p:sp>
          <p:nvSpPr>
            <p:cNvPr id="50" name="Text Box 18"/>
            <p:cNvSpPr txBox="1">
              <a:spLocks noChangeArrowheads="1"/>
            </p:cNvSpPr>
            <p:nvPr/>
          </p:nvSpPr>
          <p:spPr bwMode="auto">
            <a:xfrm>
              <a:off x="3381" y="2924"/>
              <a:ext cx="240"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1" name="Text Box 19"/>
            <p:cNvSpPr txBox="1">
              <a:spLocks noChangeArrowheads="1"/>
            </p:cNvSpPr>
            <p:nvPr/>
          </p:nvSpPr>
          <p:spPr bwMode="auto">
            <a:xfrm>
              <a:off x="3997" y="2924"/>
              <a:ext cx="240"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2" name="Text Box 21"/>
            <p:cNvSpPr txBox="1">
              <a:spLocks noChangeArrowheads="1"/>
            </p:cNvSpPr>
            <p:nvPr/>
          </p:nvSpPr>
          <p:spPr bwMode="auto">
            <a:xfrm>
              <a:off x="2149" y="2308"/>
              <a:ext cx="240"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3" name="Text Box 22"/>
            <p:cNvSpPr txBox="1">
              <a:spLocks noChangeArrowheads="1"/>
            </p:cNvSpPr>
            <p:nvPr/>
          </p:nvSpPr>
          <p:spPr bwMode="auto">
            <a:xfrm>
              <a:off x="2765" y="2308"/>
              <a:ext cx="240"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4" name="Text Box 23"/>
            <p:cNvSpPr txBox="1">
              <a:spLocks noChangeArrowheads="1"/>
            </p:cNvSpPr>
            <p:nvPr/>
          </p:nvSpPr>
          <p:spPr bwMode="auto">
            <a:xfrm>
              <a:off x="3381" y="2308"/>
              <a:ext cx="240"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5" name="Text Box 24"/>
            <p:cNvSpPr txBox="1">
              <a:spLocks noChangeArrowheads="1"/>
            </p:cNvSpPr>
            <p:nvPr/>
          </p:nvSpPr>
          <p:spPr bwMode="auto">
            <a:xfrm>
              <a:off x="3997" y="2308"/>
              <a:ext cx="240"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6" name="Text Box 25"/>
            <p:cNvSpPr txBox="1">
              <a:spLocks noChangeArrowheads="1"/>
            </p:cNvSpPr>
            <p:nvPr/>
          </p:nvSpPr>
          <p:spPr bwMode="auto">
            <a:xfrm>
              <a:off x="1547" y="3544"/>
              <a:ext cx="192"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r">
                <a:spcBef>
                  <a:spcPct val="50000"/>
                </a:spcBef>
              </a:pPr>
              <a:r>
                <a:rPr lang="en-US" sz="1600" dirty="0"/>
                <a:t>1</a:t>
              </a:r>
              <a:endParaRPr lang="en-US" sz="1400" dirty="0"/>
            </a:p>
          </p:txBody>
        </p:sp>
        <p:sp>
          <p:nvSpPr>
            <p:cNvPr id="57" name="Text Box 26"/>
            <p:cNvSpPr txBox="1">
              <a:spLocks noChangeArrowheads="1"/>
            </p:cNvSpPr>
            <p:nvPr/>
          </p:nvSpPr>
          <p:spPr bwMode="auto">
            <a:xfrm>
              <a:off x="1547" y="2928"/>
              <a:ext cx="192"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r">
                <a:spcBef>
                  <a:spcPct val="50000"/>
                </a:spcBef>
              </a:pPr>
              <a:r>
                <a:rPr lang="en-US" sz="1600"/>
                <a:t>2</a:t>
              </a:r>
              <a:endParaRPr lang="en-US" sz="1400"/>
            </a:p>
          </p:txBody>
        </p:sp>
        <p:sp>
          <p:nvSpPr>
            <p:cNvPr id="58" name="Text Box 27"/>
            <p:cNvSpPr txBox="1">
              <a:spLocks noChangeArrowheads="1"/>
            </p:cNvSpPr>
            <p:nvPr/>
          </p:nvSpPr>
          <p:spPr bwMode="auto">
            <a:xfrm>
              <a:off x="1547" y="2304"/>
              <a:ext cx="192"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r">
                <a:spcBef>
                  <a:spcPct val="50000"/>
                </a:spcBef>
              </a:pPr>
              <a:r>
                <a:rPr lang="en-US" sz="1600"/>
                <a:t>3</a:t>
              </a:r>
              <a:endParaRPr lang="en-US" sz="1400"/>
            </a:p>
          </p:txBody>
        </p:sp>
        <p:sp>
          <p:nvSpPr>
            <p:cNvPr id="59" name="Text Box 28"/>
            <p:cNvSpPr txBox="1">
              <a:spLocks noChangeArrowheads="1"/>
            </p:cNvSpPr>
            <p:nvPr/>
          </p:nvSpPr>
          <p:spPr bwMode="auto">
            <a:xfrm>
              <a:off x="1955" y="3948"/>
              <a:ext cx="615"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1</a:t>
              </a:r>
              <a:endParaRPr lang="en-US" sz="1400"/>
            </a:p>
          </p:txBody>
        </p:sp>
        <p:sp>
          <p:nvSpPr>
            <p:cNvPr id="60" name="Text Box 29"/>
            <p:cNvSpPr txBox="1">
              <a:spLocks noChangeArrowheads="1"/>
            </p:cNvSpPr>
            <p:nvPr/>
          </p:nvSpPr>
          <p:spPr bwMode="auto">
            <a:xfrm>
              <a:off x="2564" y="3952"/>
              <a:ext cx="615"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2</a:t>
              </a:r>
              <a:endParaRPr lang="en-US" sz="1400"/>
            </a:p>
          </p:txBody>
        </p:sp>
        <p:sp>
          <p:nvSpPr>
            <p:cNvPr id="61" name="Text Box 30"/>
            <p:cNvSpPr txBox="1">
              <a:spLocks noChangeArrowheads="1"/>
            </p:cNvSpPr>
            <p:nvPr/>
          </p:nvSpPr>
          <p:spPr bwMode="auto">
            <a:xfrm>
              <a:off x="3181" y="3956"/>
              <a:ext cx="615"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3</a:t>
              </a:r>
              <a:endParaRPr lang="en-US" sz="1400"/>
            </a:p>
          </p:txBody>
        </p:sp>
        <p:sp>
          <p:nvSpPr>
            <p:cNvPr id="62" name="Text Box 31"/>
            <p:cNvSpPr txBox="1">
              <a:spLocks noChangeArrowheads="1"/>
            </p:cNvSpPr>
            <p:nvPr/>
          </p:nvSpPr>
          <p:spPr bwMode="auto">
            <a:xfrm>
              <a:off x="3798" y="3960"/>
              <a:ext cx="615"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4</a:t>
              </a:r>
              <a:endParaRPr lang="en-US" sz="1400"/>
            </a:p>
          </p:txBody>
        </p:sp>
      </p:grpSp>
      <p:sp>
        <p:nvSpPr>
          <p:cNvPr id="64" name="Rectangle 37"/>
          <p:cNvSpPr>
            <a:spLocks noChangeArrowheads="1"/>
          </p:cNvSpPr>
          <p:nvPr/>
        </p:nvSpPr>
        <p:spPr bwMode="auto">
          <a:xfrm>
            <a:off x="2872822" y="4229579"/>
            <a:ext cx="304800" cy="304800"/>
          </a:xfrm>
          <a:prstGeom prst="rect">
            <a:avLst/>
          </a:prstGeom>
          <a:solidFill>
            <a:srgbClr val="FFFFFF"/>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pic>
        <p:nvPicPr>
          <p:cNvPr id="66" name="Picture 39" descr="Beepe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704931" y="4152900"/>
            <a:ext cx="603250" cy="609600"/>
          </a:xfrm>
          <a:prstGeom prst="rect">
            <a:avLst/>
          </a:prstGeom>
          <a:noFill/>
          <a:extLst>
            <a:ext uri="{909E8E84-426E-40dd-AFC4-6F175D3DCCD1}">
              <a14:hiddenFill xmlns:a14="http://schemas.microsoft.com/office/drawing/2010/main" xmlns="">
                <a:solidFill>
                  <a:srgbClr val="FFFFFF"/>
                </a:solidFill>
              </a14:hiddenFill>
            </a:ext>
          </a:extLst>
        </p:spPr>
      </p:pic>
      <p:sp>
        <p:nvSpPr>
          <p:cNvPr id="33" name="Text Box 16"/>
          <p:cNvSpPr txBox="1">
            <a:spLocks noChangeArrowheads="1"/>
          </p:cNvSpPr>
          <p:nvPr/>
        </p:nvSpPr>
        <p:spPr bwMode="auto">
          <a:xfrm>
            <a:off x="2838032" y="4274437"/>
            <a:ext cx="381001"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dirty="0"/>
              <a:t>+</a:t>
            </a:r>
          </a:p>
        </p:txBody>
      </p:sp>
      <p:pic>
        <p:nvPicPr>
          <p:cNvPr id="35" name="Picture 34" descr="karelEast.png"/>
          <p:cNvPicPr>
            <a:picLocks noChangeAspect="1"/>
          </p:cNvPicPr>
          <p:nvPr/>
        </p:nvPicPr>
        <p:blipFill>
          <a:blip r:embed="rId4">
            <a:extLst>
              <a:ext uri="{28A0092B-C50C-407E-A947-70E740481C1C}">
                <a14:useLocalDpi xmlns:a14="http://schemas.microsoft.com/office/drawing/2010/main"/>
              </a:ext>
            </a:extLst>
          </a:blip>
          <a:stretch>
            <a:fillRect/>
          </a:stretch>
        </p:blipFill>
        <p:spPr>
          <a:xfrm rot="16200000">
            <a:off x="3632075" y="4023352"/>
            <a:ext cx="883243" cy="874498"/>
          </a:xfrm>
          <a:prstGeom prst="rect">
            <a:avLst/>
          </a:prstGeom>
        </p:spPr>
      </p:pic>
    </p:spTree>
    <p:extLst>
      <p:ext uri="{BB962C8B-B14F-4D97-AF65-F5344CB8AC3E}">
        <p14:creationId xmlns:p14="http://schemas.microsoft.com/office/powerpoint/2010/main" val="329112029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1"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err="1">
                <a:solidFill>
                  <a:schemeClr val="tx1"/>
                </a:solidFill>
                <a:latin typeface="Courier"/>
                <a:cs typeface="Courier"/>
              </a:rPr>
              <a:t>pickBeeper</a:t>
            </a:r>
            <a:r>
              <a:rPr lang="en-US" sz="4000" b="1" dirty="0">
                <a:solidFill>
                  <a:schemeClr val="tx1"/>
                </a:solidFill>
                <a:latin typeface="Courier"/>
                <a:cs typeface="Courier"/>
              </a:rPr>
              <a:t>();</a:t>
            </a:r>
          </a:p>
        </p:txBody>
      </p:sp>
      <p:sp>
        <p:nvSpPr>
          <p:cNvPr id="37" name="Rectangle 4"/>
          <p:cNvSpPr>
            <a:spLocks noChangeArrowheads="1"/>
          </p:cNvSpPr>
          <p:nvPr/>
        </p:nvSpPr>
        <p:spPr bwMode="auto">
          <a:xfrm>
            <a:off x="2521884" y="1984857"/>
            <a:ext cx="3939747" cy="2922587"/>
          </a:xfrm>
          <a:prstGeom prst="rect">
            <a:avLst/>
          </a:prstGeom>
          <a:solidFill>
            <a:srgbClr val="FFFFFF"/>
          </a:solidFill>
          <a:ln w="1905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grpSp>
        <p:nvGrpSpPr>
          <p:cNvPr id="38" name="Group 5"/>
          <p:cNvGrpSpPr>
            <a:grpSpLocks/>
          </p:cNvGrpSpPr>
          <p:nvPr/>
        </p:nvGrpSpPr>
        <p:grpSpPr bwMode="auto">
          <a:xfrm>
            <a:off x="4489956" y="3929544"/>
            <a:ext cx="1981200" cy="990600"/>
            <a:chOff x="3184" y="3336"/>
            <a:chExt cx="1248" cy="624"/>
          </a:xfrm>
        </p:grpSpPr>
        <p:sp>
          <p:nvSpPr>
            <p:cNvPr id="39" name="Line 6"/>
            <p:cNvSpPr>
              <a:spLocks noChangeShapeType="1"/>
            </p:cNvSpPr>
            <p:nvPr/>
          </p:nvSpPr>
          <p:spPr bwMode="auto">
            <a:xfrm rot="-5400000">
              <a:off x="2879" y="3648"/>
              <a:ext cx="624" cy="0"/>
            </a:xfrm>
            <a:prstGeom prst="line">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0" name="Line 7"/>
            <p:cNvSpPr>
              <a:spLocks noChangeShapeType="1"/>
            </p:cNvSpPr>
            <p:nvPr/>
          </p:nvSpPr>
          <p:spPr bwMode="auto">
            <a:xfrm>
              <a:off x="3184" y="3344"/>
              <a:ext cx="631" cy="0"/>
            </a:xfrm>
            <a:prstGeom prst="line">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2" name="Line 8"/>
            <p:cNvSpPr>
              <a:spLocks noChangeShapeType="1"/>
            </p:cNvSpPr>
            <p:nvPr/>
          </p:nvSpPr>
          <p:spPr bwMode="auto">
            <a:xfrm>
              <a:off x="3801" y="3344"/>
              <a:ext cx="631" cy="0"/>
            </a:xfrm>
            <a:prstGeom prst="line">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grpSp>
      <p:grpSp>
        <p:nvGrpSpPr>
          <p:cNvPr id="43" name="Group 9"/>
          <p:cNvGrpSpPr>
            <a:grpSpLocks/>
          </p:cNvGrpSpPr>
          <p:nvPr/>
        </p:nvGrpSpPr>
        <p:grpSpPr bwMode="auto">
          <a:xfrm>
            <a:off x="1891218" y="2291244"/>
            <a:ext cx="4549782" cy="2965450"/>
            <a:chOff x="1547" y="2304"/>
            <a:chExt cx="2866" cy="1868"/>
          </a:xfrm>
        </p:grpSpPr>
        <p:sp>
          <p:nvSpPr>
            <p:cNvPr id="44" name="Text Box 11"/>
            <p:cNvSpPr txBox="1">
              <a:spLocks noChangeArrowheads="1"/>
            </p:cNvSpPr>
            <p:nvPr/>
          </p:nvSpPr>
          <p:spPr bwMode="auto">
            <a:xfrm>
              <a:off x="2149" y="3540"/>
              <a:ext cx="240"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45" name="Text Box 12"/>
            <p:cNvSpPr txBox="1">
              <a:spLocks noChangeArrowheads="1"/>
            </p:cNvSpPr>
            <p:nvPr/>
          </p:nvSpPr>
          <p:spPr bwMode="auto">
            <a:xfrm>
              <a:off x="2765" y="3540"/>
              <a:ext cx="240"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46" name="Text Box 13"/>
            <p:cNvSpPr txBox="1">
              <a:spLocks noChangeArrowheads="1"/>
            </p:cNvSpPr>
            <p:nvPr/>
          </p:nvSpPr>
          <p:spPr bwMode="auto">
            <a:xfrm>
              <a:off x="3381" y="3540"/>
              <a:ext cx="240"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47" name="Text Box 14"/>
            <p:cNvSpPr txBox="1">
              <a:spLocks noChangeArrowheads="1"/>
            </p:cNvSpPr>
            <p:nvPr/>
          </p:nvSpPr>
          <p:spPr bwMode="auto">
            <a:xfrm>
              <a:off x="3997" y="3540"/>
              <a:ext cx="240"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48" name="Text Box 16"/>
            <p:cNvSpPr txBox="1">
              <a:spLocks noChangeArrowheads="1"/>
            </p:cNvSpPr>
            <p:nvPr/>
          </p:nvSpPr>
          <p:spPr bwMode="auto">
            <a:xfrm>
              <a:off x="2149" y="2924"/>
              <a:ext cx="240"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dirty="0"/>
                <a:t>+</a:t>
              </a:r>
            </a:p>
          </p:txBody>
        </p:sp>
        <p:sp>
          <p:nvSpPr>
            <p:cNvPr id="49" name="Text Box 17"/>
            <p:cNvSpPr txBox="1">
              <a:spLocks noChangeArrowheads="1"/>
            </p:cNvSpPr>
            <p:nvPr/>
          </p:nvSpPr>
          <p:spPr bwMode="auto">
            <a:xfrm>
              <a:off x="2765" y="2924"/>
              <a:ext cx="240"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dirty="0"/>
                <a:t>+</a:t>
              </a:r>
            </a:p>
          </p:txBody>
        </p:sp>
        <p:sp>
          <p:nvSpPr>
            <p:cNvPr id="50" name="Text Box 18"/>
            <p:cNvSpPr txBox="1">
              <a:spLocks noChangeArrowheads="1"/>
            </p:cNvSpPr>
            <p:nvPr/>
          </p:nvSpPr>
          <p:spPr bwMode="auto">
            <a:xfrm>
              <a:off x="3381" y="2924"/>
              <a:ext cx="240"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1" name="Text Box 19"/>
            <p:cNvSpPr txBox="1">
              <a:spLocks noChangeArrowheads="1"/>
            </p:cNvSpPr>
            <p:nvPr/>
          </p:nvSpPr>
          <p:spPr bwMode="auto">
            <a:xfrm>
              <a:off x="3997" y="2924"/>
              <a:ext cx="240"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2" name="Text Box 21"/>
            <p:cNvSpPr txBox="1">
              <a:spLocks noChangeArrowheads="1"/>
            </p:cNvSpPr>
            <p:nvPr/>
          </p:nvSpPr>
          <p:spPr bwMode="auto">
            <a:xfrm>
              <a:off x="2149" y="2308"/>
              <a:ext cx="240"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3" name="Text Box 22"/>
            <p:cNvSpPr txBox="1">
              <a:spLocks noChangeArrowheads="1"/>
            </p:cNvSpPr>
            <p:nvPr/>
          </p:nvSpPr>
          <p:spPr bwMode="auto">
            <a:xfrm>
              <a:off x="2765" y="2308"/>
              <a:ext cx="240"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4" name="Text Box 23"/>
            <p:cNvSpPr txBox="1">
              <a:spLocks noChangeArrowheads="1"/>
            </p:cNvSpPr>
            <p:nvPr/>
          </p:nvSpPr>
          <p:spPr bwMode="auto">
            <a:xfrm>
              <a:off x="3381" y="2308"/>
              <a:ext cx="240"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5" name="Text Box 24"/>
            <p:cNvSpPr txBox="1">
              <a:spLocks noChangeArrowheads="1"/>
            </p:cNvSpPr>
            <p:nvPr/>
          </p:nvSpPr>
          <p:spPr bwMode="auto">
            <a:xfrm>
              <a:off x="3997" y="2308"/>
              <a:ext cx="240"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6" name="Text Box 25"/>
            <p:cNvSpPr txBox="1">
              <a:spLocks noChangeArrowheads="1"/>
            </p:cNvSpPr>
            <p:nvPr/>
          </p:nvSpPr>
          <p:spPr bwMode="auto">
            <a:xfrm>
              <a:off x="1547" y="3544"/>
              <a:ext cx="192"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r">
                <a:spcBef>
                  <a:spcPct val="50000"/>
                </a:spcBef>
              </a:pPr>
              <a:r>
                <a:rPr lang="en-US" sz="1600" dirty="0"/>
                <a:t>1</a:t>
              </a:r>
              <a:endParaRPr lang="en-US" sz="1400" dirty="0"/>
            </a:p>
          </p:txBody>
        </p:sp>
        <p:sp>
          <p:nvSpPr>
            <p:cNvPr id="57" name="Text Box 26"/>
            <p:cNvSpPr txBox="1">
              <a:spLocks noChangeArrowheads="1"/>
            </p:cNvSpPr>
            <p:nvPr/>
          </p:nvSpPr>
          <p:spPr bwMode="auto">
            <a:xfrm>
              <a:off x="1547" y="2928"/>
              <a:ext cx="192"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r">
                <a:spcBef>
                  <a:spcPct val="50000"/>
                </a:spcBef>
              </a:pPr>
              <a:r>
                <a:rPr lang="en-US" sz="1600"/>
                <a:t>2</a:t>
              </a:r>
              <a:endParaRPr lang="en-US" sz="1400"/>
            </a:p>
          </p:txBody>
        </p:sp>
        <p:sp>
          <p:nvSpPr>
            <p:cNvPr id="58" name="Text Box 27"/>
            <p:cNvSpPr txBox="1">
              <a:spLocks noChangeArrowheads="1"/>
            </p:cNvSpPr>
            <p:nvPr/>
          </p:nvSpPr>
          <p:spPr bwMode="auto">
            <a:xfrm>
              <a:off x="1547" y="2304"/>
              <a:ext cx="192"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r">
                <a:spcBef>
                  <a:spcPct val="50000"/>
                </a:spcBef>
              </a:pPr>
              <a:r>
                <a:rPr lang="en-US" sz="1600"/>
                <a:t>3</a:t>
              </a:r>
              <a:endParaRPr lang="en-US" sz="1400"/>
            </a:p>
          </p:txBody>
        </p:sp>
        <p:sp>
          <p:nvSpPr>
            <p:cNvPr id="59" name="Text Box 28"/>
            <p:cNvSpPr txBox="1">
              <a:spLocks noChangeArrowheads="1"/>
            </p:cNvSpPr>
            <p:nvPr/>
          </p:nvSpPr>
          <p:spPr bwMode="auto">
            <a:xfrm>
              <a:off x="1955" y="3948"/>
              <a:ext cx="615"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1</a:t>
              </a:r>
              <a:endParaRPr lang="en-US" sz="1400"/>
            </a:p>
          </p:txBody>
        </p:sp>
        <p:sp>
          <p:nvSpPr>
            <p:cNvPr id="60" name="Text Box 29"/>
            <p:cNvSpPr txBox="1">
              <a:spLocks noChangeArrowheads="1"/>
            </p:cNvSpPr>
            <p:nvPr/>
          </p:nvSpPr>
          <p:spPr bwMode="auto">
            <a:xfrm>
              <a:off x="2564" y="3952"/>
              <a:ext cx="615"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2</a:t>
              </a:r>
              <a:endParaRPr lang="en-US" sz="1400"/>
            </a:p>
          </p:txBody>
        </p:sp>
        <p:sp>
          <p:nvSpPr>
            <p:cNvPr id="61" name="Text Box 30"/>
            <p:cNvSpPr txBox="1">
              <a:spLocks noChangeArrowheads="1"/>
            </p:cNvSpPr>
            <p:nvPr/>
          </p:nvSpPr>
          <p:spPr bwMode="auto">
            <a:xfrm>
              <a:off x="3181" y="3956"/>
              <a:ext cx="615"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3</a:t>
              </a:r>
              <a:endParaRPr lang="en-US" sz="1400"/>
            </a:p>
          </p:txBody>
        </p:sp>
        <p:sp>
          <p:nvSpPr>
            <p:cNvPr id="62" name="Text Box 31"/>
            <p:cNvSpPr txBox="1">
              <a:spLocks noChangeArrowheads="1"/>
            </p:cNvSpPr>
            <p:nvPr/>
          </p:nvSpPr>
          <p:spPr bwMode="auto">
            <a:xfrm>
              <a:off x="3798" y="3960"/>
              <a:ext cx="615"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4</a:t>
              </a:r>
              <a:endParaRPr lang="en-US" sz="1400"/>
            </a:p>
          </p:txBody>
        </p:sp>
      </p:grpSp>
      <p:sp>
        <p:nvSpPr>
          <p:cNvPr id="64" name="Rectangle 37"/>
          <p:cNvSpPr>
            <a:spLocks noChangeArrowheads="1"/>
          </p:cNvSpPr>
          <p:nvPr/>
        </p:nvSpPr>
        <p:spPr bwMode="auto">
          <a:xfrm>
            <a:off x="2872822" y="4229579"/>
            <a:ext cx="304800" cy="304800"/>
          </a:xfrm>
          <a:prstGeom prst="rect">
            <a:avLst/>
          </a:prstGeom>
          <a:solidFill>
            <a:srgbClr val="FFFFFF"/>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 name="Text Box 16"/>
          <p:cNvSpPr txBox="1">
            <a:spLocks noChangeArrowheads="1"/>
          </p:cNvSpPr>
          <p:nvPr/>
        </p:nvSpPr>
        <p:spPr bwMode="auto">
          <a:xfrm>
            <a:off x="2838032" y="4274437"/>
            <a:ext cx="381001"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dirty="0"/>
              <a:t>+</a:t>
            </a:r>
          </a:p>
        </p:txBody>
      </p:sp>
      <p:pic>
        <p:nvPicPr>
          <p:cNvPr id="34" name="Picture 33" descr="karelEast.png"/>
          <p:cNvPicPr>
            <a:picLocks noChangeAspect="1"/>
          </p:cNvPicPr>
          <p:nvPr/>
        </p:nvPicPr>
        <p:blipFill>
          <a:blip r:embed="rId3">
            <a:extLst>
              <a:ext uri="{28A0092B-C50C-407E-A947-70E740481C1C}">
                <a14:useLocalDpi xmlns:a14="http://schemas.microsoft.com/office/drawing/2010/main"/>
              </a:ext>
            </a:extLst>
          </a:blip>
          <a:stretch>
            <a:fillRect/>
          </a:stretch>
        </p:blipFill>
        <p:spPr>
          <a:xfrm rot="16200000">
            <a:off x="3632075" y="4023352"/>
            <a:ext cx="883243" cy="874498"/>
          </a:xfrm>
          <a:prstGeom prst="rect">
            <a:avLst/>
          </a:prstGeom>
        </p:spPr>
      </p:pic>
    </p:spTree>
    <p:extLst>
      <p:ext uri="{BB962C8B-B14F-4D97-AF65-F5344CB8AC3E}">
        <p14:creationId xmlns:p14="http://schemas.microsoft.com/office/powerpoint/2010/main" val="74088275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 y="0"/>
            <a:ext cx="96774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 name="TextBox 1"/>
          <p:cNvSpPr txBox="1"/>
          <p:nvPr/>
        </p:nvSpPr>
        <p:spPr>
          <a:xfrm>
            <a:off x="-152400" y="2733764"/>
            <a:ext cx="9677400" cy="646331"/>
          </a:xfrm>
          <a:prstGeom prst="rect">
            <a:avLst/>
          </a:prstGeom>
          <a:noFill/>
        </p:spPr>
        <p:txBody>
          <a:bodyPr wrap="square" rtlCol="0">
            <a:spAutoFit/>
          </a:bodyPr>
          <a:lstStyle/>
          <a:p>
            <a:pPr algn="ctr"/>
            <a:r>
              <a:rPr lang="en-US" sz="3600" dirty="0">
                <a:solidFill>
                  <a:schemeClr val="bg1"/>
                </a:solidFill>
              </a:rPr>
              <a:t>Make Sense?</a:t>
            </a:r>
          </a:p>
        </p:txBody>
      </p:sp>
    </p:spTree>
    <p:extLst>
      <p:ext uri="{BB962C8B-B14F-4D97-AF65-F5344CB8AC3E}">
        <p14:creationId xmlns:p14="http://schemas.microsoft.com/office/powerpoint/2010/main" val="41856889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4836" name="Rectangle 4"/>
          <p:cNvSpPr>
            <a:spLocks noChangeArrowheads="1"/>
          </p:cNvSpPr>
          <p:nvPr/>
        </p:nvSpPr>
        <p:spPr bwMode="auto">
          <a:xfrm>
            <a:off x="1662546" y="1984857"/>
            <a:ext cx="4799086" cy="2922587"/>
          </a:xfrm>
          <a:prstGeom prst="rect">
            <a:avLst/>
          </a:prstGeom>
          <a:solidFill>
            <a:srgbClr val="FFFFFF"/>
          </a:solidFill>
          <a:ln w="1905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grpSp>
        <p:nvGrpSpPr>
          <p:cNvPr id="504837" name="Group 5"/>
          <p:cNvGrpSpPr>
            <a:grpSpLocks/>
          </p:cNvGrpSpPr>
          <p:nvPr/>
        </p:nvGrpSpPr>
        <p:grpSpPr bwMode="auto">
          <a:xfrm>
            <a:off x="4489956" y="3929544"/>
            <a:ext cx="1981200" cy="990600"/>
            <a:chOff x="3184" y="3336"/>
            <a:chExt cx="1248" cy="624"/>
          </a:xfrm>
        </p:grpSpPr>
        <p:sp>
          <p:nvSpPr>
            <p:cNvPr id="504838" name="Line 6"/>
            <p:cNvSpPr>
              <a:spLocks noChangeShapeType="1"/>
            </p:cNvSpPr>
            <p:nvPr/>
          </p:nvSpPr>
          <p:spPr bwMode="auto">
            <a:xfrm rot="-5400000">
              <a:off x="2879" y="3648"/>
              <a:ext cx="624" cy="0"/>
            </a:xfrm>
            <a:prstGeom prst="line">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04839" name="Line 7"/>
            <p:cNvSpPr>
              <a:spLocks noChangeShapeType="1"/>
            </p:cNvSpPr>
            <p:nvPr/>
          </p:nvSpPr>
          <p:spPr bwMode="auto">
            <a:xfrm>
              <a:off x="3184" y="3344"/>
              <a:ext cx="631" cy="0"/>
            </a:xfrm>
            <a:prstGeom prst="line">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04840" name="Line 8"/>
            <p:cNvSpPr>
              <a:spLocks noChangeShapeType="1"/>
            </p:cNvSpPr>
            <p:nvPr/>
          </p:nvSpPr>
          <p:spPr bwMode="auto">
            <a:xfrm>
              <a:off x="3801" y="3344"/>
              <a:ext cx="631" cy="0"/>
            </a:xfrm>
            <a:prstGeom prst="line">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grpSp>
      <p:sp>
        <p:nvSpPr>
          <p:cNvPr id="504843" name="Text Box 11"/>
          <p:cNvSpPr txBox="1">
            <a:spLocks noChangeArrowheads="1"/>
          </p:cNvSpPr>
          <p:nvPr/>
        </p:nvSpPr>
        <p:spPr bwMode="auto">
          <a:xfrm>
            <a:off x="2846894" y="4253394"/>
            <a:ext cx="381001"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04844" name="Text Box 12"/>
          <p:cNvSpPr txBox="1">
            <a:spLocks noChangeArrowheads="1"/>
          </p:cNvSpPr>
          <p:nvPr/>
        </p:nvSpPr>
        <p:spPr bwMode="auto">
          <a:xfrm>
            <a:off x="3824796" y="4253394"/>
            <a:ext cx="381001"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04845" name="Text Box 13"/>
          <p:cNvSpPr txBox="1">
            <a:spLocks noChangeArrowheads="1"/>
          </p:cNvSpPr>
          <p:nvPr/>
        </p:nvSpPr>
        <p:spPr bwMode="auto">
          <a:xfrm>
            <a:off x="4802697" y="4253394"/>
            <a:ext cx="381001"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04846" name="Text Box 14"/>
          <p:cNvSpPr txBox="1">
            <a:spLocks noChangeArrowheads="1"/>
          </p:cNvSpPr>
          <p:nvPr/>
        </p:nvSpPr>
        <p:spPr bwMode="auto">
          <a:xfrm>
            <a:off x="5780599" y="4253394"/>
            <a:ext cx="381001"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04848" name="Text Box 16"/>
          <p:cNvSpPr txBox="1">
            <a:spLocks noChangeArrowheads="1"/>
          </p:cNvSpPr>
          <p:nvPr/>
        </p:nvSpPr>
        <p:spPr bwMode="auto">
          <a:xfrm>
            <a:off x="2846894" y="3275494"/>
            <a:ext cx="381001"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04849" name="Text Box 17"/>
          <p:cNvSpPr txBox="1">
            <a:spLocks noChangeArrowheads="1"/>
          </p:cNvSpPr>
          <p:nvPr/>
        </p:nvSpPr>
        <p:spPr bwMode="auto">
          <a:xfrm>
            <a:off x="3824796" y="3275494"/>
            <a:ext cx="381001"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dirty="0"/>
              <a:t>+</a:t>
            </a:r>
          </a:p>
        </p:txBody>
      </p:sp>
      <p:sp>
        <p:nvSpPr>
          <p:cNvPr id="504850" name="Text Box 18"/>
          <p:cNvSpPr txBox="1">
            <a:spLocks noChangeArrowheads="1"/>
          </p:cNvSpPr>
          <p:nvPr/>
        </p:nvSpPr>
        <p:spPr bwMode="auto">
          <a:xfrm>
            <a:off x="4802697" y="3275494"/>
            <a:ext cx="381001"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04851" name="Text Box 19"/>
          <p:cNvSpPr txBox="1">
            <a:spLocks noChangeArrowheads="1"/>
          </p:cNvSpPr>
          <p:nvPr/>
        </p:nvSpPr>
        <p:spPr bwMode="auto">
          <a:xfrm>
            <a:off x="5780599" y="3275494"/>
            <a:ext cx="381001"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04853" name="Text Box 21"/>
          <p:cNvSpPr txBox="1">
            <a:spLocks noChangeArrowheads="1"/>
          </p:cNvSpPr>
          <p:nvPr/>
        </p:nvSpPr>
        <p:spPr bwMode="auto">
          <a:xfrm>
            <a:off x="2846894" y="2297594"/>
            <a:ext cx="381001"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04854" name="Text Box 22"/>
          <p:cNvSpPr txBox="1">
            <a:spLocks noChangeArrowheads="1"/>
          </p:cNvSpPr>
          <p:nvPr/>
        </p:nvSpPr>
        <p:spPr bwMode="auto">
          <a:xfrm>
            <a:off x="3824796" y="2297594"/>
            <a:ext cx="381001"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04855" name="Text Box 23"/>
          <p:cNvSpPr txBox="1">
            <a:spLocks noChangeArrowheads="1"/>
          </p:cNvSpPr>
          <p:nvPr/>
        </p:nvSpPr>
        <p:spPr bwMode="auto">
          <a:xfrm>
            <a:off x="4802697" y="2297594"/>
            <a:ext cx="381001"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04856" name="Text Box 24"/>
          <p:cNvSpPr txBox="1">
            <a:spLocks noChangeArrowheads="1"/>
          </p:cNvSpPr>
          <p:nvPr/>
        </p:nvSpPr>
        <p:spPr bwMode="auto">
          <a:xfrm>
            <a:off x="5780599" y="2297594"/>
            <a:ext cx="381001"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04857" name="Text Box 25"/>
          <p:cNvSpPr txBox="1">
            <a:spLocks noChangeArrowheads="1"/>
          </p:cNvSpPr>
          <p:nvPr/>
        </p:nvSpPr>
        <p:spPr bwMode="auto">
          <a:xfrm>
            <a:off x="1026697" y="4259744"/>
            <a:ext cx="304800"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r">
              <a:spcBef>
                <a:spcPct val="50000"/>
              </a:spcBef>
            </a:pPr>
            <a:r>
              <a:rPr lang="en-US" sz="1600" dirty="0"/>
              <a:t>1</a:t>
            </a:r>
            <a:endParaRPr lang="en-US" sz="1400" dirty="0"/>
          </a:p>
        </p:txBody>
      </p:sp>
      <p:sp>
        <p:nvSpPr>
          <p:cNvPr id="504858" name="Text Box 26"/>
          <p:cNvSpPr txBox="1">
            <a:spLocks noChangeArrowheads="1"/>
          </p:cNvSpPr>
          <p:nvPr/>
        </p:nvSpPr>
        <p:spPr bwMode="auto">
          <a:xfrm>
            <a:off x="1026697" y="3281844"/>
            <a:ext cx="304800"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r">
              <a:spcBef>
                <a:spcPct val="50000"/>
              </a:spcBef>
            </a:pPr>
            <a:r>
              <a:rPr lang="en-US" sz="1600"/>
              <a:t>2</a:t>
            </a:r>
            <a:endParaRPr lang="en-US" sz="1400"/>
          </a:p>
        </p:txBody>
      </p:sp>
      <p:sp>
        <p:nvSpPr>
          <p:cNvPr id="504859" name="Text Box 27"/>
          <p:cNvSpPr txBox="1">
            <a:spLocks noChangeArrowheads="1"/>
          </p:cNvSpPr>
          <p:nvPr/>
        </p:nvSpPr>
        <p:spPr bwMode="auto">
          <a:xfrm>
            <a:off x="1026697" y="2291244"/>
            <a:ext cx="304800"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r">
              <a:spcBef>
                <a:spcPct val="50000"/>
              </a:spcBef>
            </a:pPr>
            <a:r>
              <a:rPr lang="en-US" sz="1600"/>
              <a:t>3</a:t>
            </a:r>
            <a:endParaRPr lang="en-US" sz="1400"/>
          </a:p>
        </p:txBody>
      </p:sp>
      <p:sp>
        <p:nvSpPr>
          <p:cNvPr id="504860" name="Text Box 28"/>
          <p:cNvSpPr txBox="1">
            <a:spLocks noChangeArrowheads="1"/>
          </p:cNvSpPr>
          <p:nvPr/>
        </p:nvSpPr>
        <p:spPr bwMode="auto">
          <a:xfrm>
            <a:off x="1574645" y="4901094"/>
            <a:ext cx="976314"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1</a:t>
            </a:r>
            <a:endParaRPr lang="en-US" sz="1400"/>
          </a:p>
        </p:txBody>
      </p:sp>
      <p:sp>
        <p:nvSpPr>
          <p:cNvPr id="504861" name="Text Box 29"/>
          <p:cNvSpPr txBox="1">
            <a:spLocks noChangeArrowheads="1"/>
          </p:cNvSpPr>
          <p:nvPr/>
        </p:nvSpPr>
        <p:spPr bwMode="auto">
          <a:xfrm>
            <a:off x="2541434" y="4907444"/>
            <a:ext cx="976314"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2</a:t>
            </a:r>
            <a:endParaRPr lang="en-US" sz="1400"/>
          </a:p>
        </p:txBody>
      </p:sp>
      <p:sp>
        <p:nvSpPr>
          <p:cNvPr id="504862" name="Text Box 30"/>
          <p:cNvSpPr txBox="1">
            <a:spLocks noChangeArrowheads="1"/>
          </p:cNvSpPr>
          <p:nvPr/>
        </p:nvSpPr>
        <p:spPr bwMode="auto">
          <a:xfrm>
            <a:off x="3520923" y="4913794"/>
            <a:ext cx="976314"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3</a:t>
            </a:r>
            <a:endParaRPr lang="en-US" sz="1400"/>
          </a:p>
        </p:txBody>
      </p:sp>
      <p:sp>
        <p:nvSpPr>
          <p:cNvPr id="504863" name="Text Box 31"/>
          <p:cNvSpPr txBox="1">
            <a:spLocks noChangeArrowheads="1"/>
          </p:cNvSpPr>
          <p:nvPr/>
        </p:nvSpPr>
        <p:spPr bwMode="auto">
          <a:xfrm>
            <a:off x="4500412" y="4920144"/>
            <a:ext cx="976314"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4</a:t>
            </a:r>
            <a:endParaRPr lang="en-US" sz="1400"/>
          </a:p>
        </p:txBody>
      </p:sp>
      <p:grpSp>
        <p:nvGrpSpPr>
          <p:cNvPr id="504868" name="Group 36"/>
          <p:cNvGrpSpPr>
            <a:grpSpLocks/>
          </p:cNvGrpSpPr>
          <p:nvPr/>
        </p:nvGrpSpPr>
        <p:grpSpPr bwMode="auto">
          <a:xfrm>
            <a:off x="1791475" y="4009669"/>
            <a:ext cx="795338" cy="846138"/>
            <a:chOff x="216" y="2155"/>
            <a:chExt cx="501" cy="533"/>
          </a:xfrm>
        </p:grpSpPr>
        <p:sp>
          <p:nvSpPr>
            <p:cNvPr id="504869" name="Rectangle 37"/>
            <p:cNvSpPr>
              <a:spLocks noChangeArrowheads="1"/>
            </p:cNvSpPr>
            <p:nvPr/>
          </p:nvSpPr>
          <p:spPr bwMode="auto">
            <a:xfrm>
              <a:off x="384" y="2304"/>
              <a:ext cx="192" cy="192"/>
            </a:xfrm>
            <a:prstGeom prst="rect">
              <a:avLst/>
            </a:prstGeom>
            <a:solidFill>
              <a:srgbClr val="FFFFFF"/>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pic>
          <p:nvPicPr>
            <p:cNvPr id="504870" name="Picture 38" descr="Karel"/>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16" y="2155"/>
              <a:ext cx="501" cy="533"/>
            </a:xfrm>
            <a:prstGeom prst="rect">
              <a:avLst/>
            </a:prstGeom>
            <a:noFill/>
            <a:extLst>
              <a:ext uri="{909E8E84-426E-40dd-AFC4-6F175D3DCCD1}">
                <a14:hiddenFill xmlns:a14="http://schemas.microsoft.com/office/drawing/2010/main" xmlns="">
                  <a:solidFill>
                    <a:srgbClr val="FFFFFF"/>
                  </a:solidFill>
                </a14:hiddenFill>
              </a:ext>
            </a:extLst>
          </p:spPr>
        </p:pic>
      </p:grpSp>
      <p:sp>
        <p:nvSpPr>
          <p:cNvPr id="41"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a:solidFill>
                  <a:schemeClr val="tx1"/>
                </a:solidFill>
                <a:latin typeface="Century Gothic"/>
                <a:cs typeface="Century Gothic"/>
              </a:rPr>
              <a:t>First Challenge</a:t>
            </a:r>
          </a:p>
        </p:txBody>
      </p:sp>
      <p:pic>
        <p:nvPicPr>
          <p:cNvPr id="31" name="Picture 39" descr="Beepe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3704931" y="4152900"/>
            <a:ext cx="603250" cy="609600"/>
          </a:xfrm>
          <a:prstGeom prst="rect">
            <a:avLst/>
          </a:prstGeom>
          <a:noFill/>
          <a:extLst>
            <a:ext uri="{909E8E84-426E-40dd-AFC4-6F175D3DCCD1}">
              <a14:hiddenFill xmlns:a14="http://schemas.microsoft.com/office/drawing/2010/main" xmlns="">
                <a:solidFill>
                  <a:srgbClr val="FFFFFF"/>
                </a:solidFill>
              </a14:hiddenFill>
            </a:ext>
          </a:extLst>
        </p:spPr>
      </p:pic>
      <p:sp>
        <p:nvSpPr>
          <p:cNvPr id="32" name="Text Box 13">
            <a:extLst>
              <a:ext uri="{FF2B5EF4-FFF2-40B4-BE49-F238E27FC236}">
                <a16:creationId xmlns:a16="http://schemas.microsoft.com/office/drawing/2014/main" id="{AD747985-E630-824F-8FED-AC308601429D}"/>
              </a:ext>
            </a:extLst>
          </p:cNvPr>
          <p:cNvSpPr txBox="1">
            <a:spLocks noChangeArrowheads="1"/>
          </p:cNvSpPr>
          <p:nvPr/>
        </p:nvSpPr>
        <p:spPr bwMode="auto">
          <a:xfrm>
            <a:off x="2012387" y="4239544"/>
            <a:ext cx="381001"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33" name="Text Box 18">
            <a:extLst>
              <a:ext uri="{FF2B5EF4-FFF2-40B4-BE49-F238E27FC236}">
                <a16:creationId xmlns:a16="http://schemas.microsoft.com/office/drawing/2014/main" id="{DEE781F1-7078-584D-BD96-0F2444E5C469}"/>
              </a:ext>
            </a:extLst>
          </p:cNvPr>
          <p:cNvSpPr txBox="1">
            <a:spLocks noChangeArrowheads="1"/>
          </p:cNvSpPr>
          <p:nvPr/>
        </p:nvSpPr>
        <p:spPr bwMode="auto">
          <a:xfrm>
            <a:off x="2012387" y="3261644"/>
            <a:ext cx="381001"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34" name="Text Box 23">
            <a:extLst>
              <a:ext uri="{FF2B5EF4-FFF2-40B4-BE49-F238E27FC236}">
                <a16:creationId xmlns:a16="http://schemas.microsoft.com/office/drawing/2014/main" id="{95878F43-9E15-D045-9BC2-55ED975EA3A6}"/>
              </a:ext>
            </a:extLst>
          </p:cNvPr>
          <p:cNvSpPr txBox="1">
            <a:spLocks noChangeArrowheads="1"/>
          </p:cNvSpPr>
          <p:nvPr/>
        </p:nvSpPr>
        <p:spPr bwMode="auto">
          <a:xfrm>
            <a:off x="2012387" y="2283744"/>
            <a:ext cx="381001"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35" name="Text Box 31">
            <a:extLst>
              <a:ext uri="{FF2B5EF4-FFF2-40B4-BE49-F238E27FC236}">
                <a16:creationId xmlns:a16="http://schemas.microsoft.com/office/drawing/2014/main" id="{F02E78EC-09A1-E848-8FEC-121753EF6E9C}"/>
              </a:ext>
            </a:extLst>
          </p:cNvPr>
          <p:cNvSpPr txBox="1">
            <a:spLocks noChangeArrowheads="1"/>
          </p:cNvSpPr>
          <p:nvPr/>
        </p:nvSpPr>
        <p:spPr bwMode="auto">
          <a:xfrm>
            <a:off x="5484079" y="4906291"/>
            <a:ext cx="976314" cy="3385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dirty="0"/>
              <a:t>5</a:t>
            </a:r>
            <a:endParaRPr lang="en-US" sz="1400" dirty="0"/>
          </a:p>
        </p:txBody>
      </p:sp>
    </p:spTree>
    <p:extLst>
      <p:ext uri="{BB962C8B-B14F-4D97-AF65-F5344CB8AC3E}">
        <p14:creationId xmlns:p14="http://schemas.microsoft.com/office/powerpoint/2010/main" val="15816686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a:solidFill>
                  <a:schemeClr val="tx1"/>
                </a:solidFill>
                <a:latin typeface="Century Gothic"/>
                <a:cs typeface="Century Gothic"/>
              </a:rPr>
              <a:t>Section Leaders</a:t>
            </a:r>
          </a:p>
        </p:txBody>
      </p:sp>
      <p:pic>
        <p:nvPicPr>
          <p:cNvPr id="3" name="Picture 2">
            <a:extLst>
              <a:ext uri="{FF2B5EF4-FFF2-40B4-BE49-F238E27FC236}">
                <a16:creationId xmlns:a16="http://schemas.microsoft.com/office/drawing/2014/main" id="{D619C6B8-1AC0-DC4E-8405-76DED269003D}"/>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914398" y="1479663"/>
            <a:ext cx="6895434" cy="4754881"/>
          </a:xfrm>
          <a:prstGeom prst="rect">
            <a:avLst/>
          </a:prstGeom>
        </p:spPr>
      </p:pic>
    </p:spTree>
    <p:extLst>
      <p:ext uri="{BB962C8B-B14F-4D97-AF65-F5344CB8AC3E}">
        <p14:creationId xmlns:p14="http://schemas.microsoft.com/office/powerpoint/2010/main" val="112949899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4836" name="Rectangle 4"/>
          <p:cNvSpPr>
            <a:spLocks noChangeArrowheads="1"/>
          </p:cNvSpPr>
          <p:nvPr/>
        </p:nvSpPr>
        <p:spPr bwMode="auto">
          <a:xfrm>
            <a:off x="1662546" y="1984857"/>
            <a:ext cx="4799086" cy="2922587"/>
          </a:xfrm>
          <a:prstGeom prst="rect">
            <a:avLst/>
          </a:prstGeom>
          <a:solidFill>
            <a:srgbClr val="FFFFFF"/>
          </a:solidFill>
          <a:ln w="1905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grpSp>
        <p:nvGrpSpPr>
          <p:cNvPr id="504837" name="Group 5"/>
          <p:cNvGrpSpPr>
            <a:grpSpLocks/>
          </p:cNvGrpSpPr>
          <p:nvPr/>
        </p:nvGrpSpPr>
        <p:grpSpPr bwMode="auto">
          <a:xfrm>
            <a:off x="4489956" y="3929544"/>
            <a:ext cx="1981200" cy="990600"/>
            <a:chOff x="3184" y="3336"/>
            <a:chExt cx="1248" cy="624"/>
          </a:xfrm>
        </p:grpSpPr>
        <p:sp>
          <p:nvSpPr>
            <p:cNvPr id="504838" name="Line 6"/>
            <p:cNvSpPr>
              <a:spLocks noChangeShapeType="1"/>
            </p:cNvSpPr>
            <p:nvPr/>
          </p:nvSpPr>
          <p:spPr bwMode="auto">
            <a:xfrm rot="-5400000">
              <a:off x="2879" y="3648"/>
              <a:ext cx="624" cy="0"/>
            </a:xfrm>
            <a:prstGeom prst="line">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04839" name="Line 7"/>
            <p:cNvSpPr>
              <a:spLocks noChangeShapeType="1"/>
            </p:cNvSpPr>
            <p:nvPr/>
          </p:nvSpPr>
          <p:spPr bwMode="auto">
            <a:xfrm>
              <a:off x="3184" y="3344"/>
              <a:ext cx="631" cy="0"/>
            </a:xfrm>
            <a:prstGeom prst="line">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04840" name="Line 8"/>
            <p:cNvSpPr>
              <a:spLocks noChangeShapeType="1"/>
            </p:cNvSpPr>
            <p:nvPr/>
          </p:nvSpPr>
          <p:spPr bwMode="auto">
            <a:xfrm>
              <a:off x="3801" y="3344"/>
              <a:ext cx="631" cy="0"/>
            </a:xfrm>
            <a:prstGeom prst="line">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grpSp>
      <p:sp>
        <p:nvSpPr>
          <p:cNvPr id="504843" name="Text Box 11"/>
          <p:cNvSpPr txBox="1">
            <a:spLocks noChangeArrowheads="1"/>
          </p:cNvSpPr>
          <p:nvPr/>
        </p:nvSpPr>
        <p:spPr bwMode="auto">
          <a:xfrm>
            <a:off x="2846894" y="4253394"/>
            <a:ext cx="381001"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04844" name="Text Box 12"/>
          <p:cNvSpPr txBox="1">
            <a:spLocks noChangeArrowheads="1"/>
          </p:cNvSpPr>
          <p:nvPr/>
        </p:nvSpPr>
        <p:spPr bwMode="auto">
          <a:xfrm>
            <a:off x="3824796" y="4253394"/>
            <a:ext cx="381001"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04845" name="Text Box 13"/>
          <p:cNvSpPr txBox="1">
            <a:spLocks noChangeArrowheads="1"/>
          </p:cNvSpPr>
          <p:nvPr/>
        </p:nvSpPr>
        <p:spPr bwMode="auto">
          <a:xfrm>
            <a:off x="4802697" y="4253394"/>
            <a:ext cx="381001"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04846" name="Text Box 14"/>
          <p:cNvSpPr txBox="1">
            <a:spLocks noChangeArrowheads="1"/>
          </p:cNvSpPr>
          <p:nvPr/>
        </p:nvSpPr>
        <p:spPr bwMode="auto">
          <a:xfrm>
            <a:off x="5780599" y="4253394"/>
            <a:ext cx="381001"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04848" name="Text Box 16"/>
          <p:cNvSpPr txBox="1">
            <a:spLocks noChangeArrowheads="1"/>
          </p:cNvSpPr>
          <p:nvPr/>
        </p:nvSpPr>
        <p:spPr bwMode="auto">
          <a:xfrm>
            <a:off x="2846894" y="3275494"/>
            <a:ext cx="381001"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04849" name="Text Box 17"/>
          <p:cNvSpPr txBox="1">
            <a:spLocks noChangeArrowheads="1"/>
          </p:cNvSpPr>
          <p:nvPr/>
        </p:nvSpPr>
        <p:spPr bwMode="auto">
          <a:xfrm>
            <a:off x="3824796" y="3275494"/>
            <a:ext cx="381001"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dirty="0"/>
              <a:t>+</a:t>
            </a:r>
          </a:p>
        </p:txBody>
      </p:sp>
      <p:sp>
        <p:nvSpPr>
          <p:cNvPr id="504850" name="Text Box 18"/>
          <p:cNvSpPr txBox="1">
            <a:spLocks noChangeArrowheads="1"/>
          </p:cNvSpPr>
          <p:nvPr/>
        </p:nvSpPr>
        <p:spPr bwMode="auto">
          <a:xfrm>
            <a:off x="4802697" y="3275494"/>
            <a:ext cx="381001"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04851" name="Text Box 19"/>
          <p:cNvSpPr txBox="1">
            <a:spLocks noChangeArrowheads="1"/>
          </p:cNvSpPr>
          <p:nvPr/>
        </p:nvSpPr>
        <p:spPr bwMode="auto">
          <a:xfrm>
            <a:off x="5780599" y="3275494"/>
            <a:ext cx="381001"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04853" name="Text Box 21"/>
          <p:cNvSpPr txBox="1">
            <a:spLocks noChangeArrowheads="1"/>
          </p:cNvSpPr>
          <p:nvPr/>
        </p:nvSpPr>
        <p:spPr bwMode="auto">
          <a:xfrm>
            <a:off x="2846894" y="2297594"/>
            <a:ext cx="381001"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04854" name="Text Box 22"/>
          <p:cNvSpPr txBox="1">
            <a:spLocks noChangeArrowheads="1"/>
          </p:cNvSpPr>
          <p:nvPr/>
        </p:nvSpPr>
        <p:spPr bwMode="auto">
          <a:xfrm>
            <a:off x="3824796" y="2297594"/>
            <a:ext cx="381001"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04855" name="Text Box 23"/>
          <p:cNvSpPr txBox="1">
            <a:spLocks noChangeArrowheads="1"/>
          </p:cNvSpPr>
          <p:nvPr/>
        </p:nvSpPr>
        <p:spPr bwMode="auto">
          <a:xfrm>
            <a:off x="4802697" y="2297594"/>
            <a:ext cx="381001"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04856" name="Text Box 24"/>
          <p:cNvSpPr txBox="1">
            <a:spLocks noChangeArrowheads="1"/>
          </p:cNvSpPr>
          <p:nvPr/>
        </p:nvSpPr>
        <p:spPr bwMode="auto">
          <a:xfrm>
            <a:off x="5780599" y="2297594"/>
            <a:ext cx="381001"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04857" name="Text Box 25"/>
          <p:cNvSpPr txBox="1">
            <a:spLocks noChangeArrowheads="1"/>
          </p:cNvSpPr>
          <p:nvPr/>
        </p:nvSpPr>
        <p:spPr bwMode="auto">
          <a:xfrm>
            <a:off x="1026697" y="4259744"/>
            <a:ext cx="304800"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r">
              <a:spcBef>
                <a:spcPct val="50000"/>
              </a:spcBef>
            </a:pPr>
            <a:r>
              <a:rPr lang="en-US" sz="1600" dirty="0"/>
              <a:t>1</a:t>
            </a:r>
            <a:endParaRPr lang="en-US" sz="1400" dirty="0"/>
          </a:p>
        </p:txBody>
      </p:sp>
      <p:sp>
        <p:nvSpPr>
          <p:cNvPr id="504858" name="Text Box 26"/>
          <p:cNvSpPr txBox="1">
            <a:spLocks noChangeArrowheads="1"/>
          </p:cNvSpPr>
          <p:nvPr/>
        </p:nvSpPr>
        <p:spPr bwMode="auto">
          <a:xfrm>
            <a:off x="1026697" y="3281844"/>
            <a:ext cx="304800"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r">
              <a:spcBef>
                <a:spcPct val="50000"/>
              </a:spcBef>
            </a:pPr>
            <a:r>
              <a:rPr lang="en-US" sz="1600"/>
              <a:t>2</a:t>
            </a:r>
            <a:endParaRPr lang="en-US" sz="1400"/>
          </a:p>
        </p:txBody>
      </p:sp>
      <p:sp>
        <p:nvSpPr>
          <p:cNvPr id="504859" name="Text Box 27"/>
          <p:cNvSpPr txBox="1">
            <a:spLocks noChangeArrowheads="1"/>
          </p:cNvSpPr>
          <p:nvPr/>
        </p:nvSpPr>
        <p:spPr bwMode="auto">
          <a:xfrm>
            <a:off x="1026697" y="2291244"/>
            <a:ext cx="304800"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r">
              <a:spcBef>
                <a:spcPct val="50000"/>
              </a:spcBef>
            </a:pPr>
            <a:r>
              <a:rPr lang="en-US" sz="1600"/>
              <a:t>3</a:t>
            </a:r>
            <a:endParaRPr lang="en-US" sz="1400"/>
          </a:p>
        </p:txBody>
      </p:sp>
      <p:sp>
        <p:nvSpPr>
          <p:cNvPr id="504860" name="Text Box 28"/>
          <p:cNvSpPr txBox="1">
            <a:spLocks noChangeArrowheads="1"/>
          </p:cNvSpPr>
          <p:nvPr/>
        </p:nvSpPr>
        <p:spPr bwMode="auto">
          <a:xfrm>
            <a:off x="1574645" y="4901094"/>
            <a:ext cx="976314"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1</a:t>
            </a:r>
            <a:endParaRPr lang="en-US" sz="1400"/>
          </a:p>
        </p:txBody>
      </p:sp>
      <p:sp>
        <p:nvSpPr>
          <p:cNvPr id="504861" name="Text Box 29"/>
          <p:cNvSpPr txBox="1">
            <a:spLocks noChangeArrowheads="1"/>
          </p:cNvSpPr>
          <p:nvPr/>
        </p:nvSpPr>
        <p:spPr bwMode="auto">
          <a:xfrm>
            <a:off x="2541434" y="4907444"/>
            <a:ext cx="976314"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2</a:t>
            </a:r>
            <a:endParaRPr lang="en-US" sz="1400"/>
          </a:p>
        </p:txBody>
      </p:sp>
      <p:sp>
        <p:nvSpPr>
          <p:cNvPr id="504862" name="Text Box 30"/>
          <p:cNvSpPr txBox="1">
            <a:spLocks noChangeArrowheads="1"/>
          </p:cNvSpPr>
          <p:nvPr/>
        </p:nvSpPr>
        <p:spPr bwMode="auto">
          <a:xfrm>
            <a:off x="3520923" y="4913794"/>
            <a:ext cx="976314"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3</a:t>
            </a:r>
            <a:endParaRPr lang="en-US" sz="1400"/>
          </a:p>
        </p:txBody>
      </p:sp>
      <p:sp>
        <p:nvSpPr>
          <p:cNvPr id="504863" name="Text Box 31"/>
          <p:cNvSpPr txBox="1">
            <a:spLocks noChangeArrowheads="1"/>
          </p:cNvSpPr>
          <p:nvPr/>
        </p:nvSpPr>
        <p:spPr bwMode="auto">
          <a:xfrm>
            <a:off x="4500412" y="4920144"/>
            <a:ext cx="976314"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4</a:t>
            </a:r>
            <a:endParaRPr lang="en-US" sz="1400"/>
          </a:p>
        </p:txBody>
      </p:sp>
      <p:sp>
        <p:nvSpPr>
          <p:cNvPr id="41"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a:solidFill>
                  <a:schemeClr val="tx1"/>
                </a:solidFill>
                <a:latin typeface="Century Gothic"/>
                <a:cs typeface="Century Gothic"/>
              </a:rPr>
              <a:t>First Challenge</a:t>
            </a:r>
          </a:p>
        </p:txBody>
      </p:sp>
      <p:sp>
        <p:nvSpPr>
          <p:cNvPr id="32" name="Text Box 13">
            <a:extLst>
              <a:ext uri="{FF2B5EF4-FFF2-40B4-BE49-F238E27FC236}">
                <a16:creationId xmlns:a16="http://schemas.microsoft.com/office/drawing/2014/main" id="{AD747985-E630-824F-8FED-AC308601429D}"/>
              </a:ext>
            </a:extLst>
          </p:cNvPr>
          <p:cNvSpPr txBox="1">
            <a:spLocks noChangeArrowheads="1"/>
          </p:cNvSpPr>
          <p:nvPr/>
        </p:nvSpPr>
        <p:spPr bwMode="auto">
          <a:xfrm>
            <a:off x="2012387" y="4239544"/>
            <a:ext cx="381001"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33" name="Text Box 18">
            <a:extLst>
              <a:ext uri="{FF2B5EF4-FFF2-40B4-BE49-F238E27FC236}">
                <a16:creationId xmlns:a16="http://schemas.microsoft.com/office/drawing/2014/main" id="{DEE781F1-7078-584D-BD96-0F2444E5C469}"/>
              </a:ext>
            </a:extLst>
          </p:cNvPr>
          <p:cNvSpPr txBox="1">
            <a:spLocks noChangeArrowheads="1"/>
          </p:cNvSpPr>
          <p:nvPr/>
        </p:nvSpPr>
        <p:spPr bwMode="auto">
          <a:xfrm>
            <a:off x="2012387" y="3261644"/>
            <a:ext cx="381001"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34" name="Text Box 23">
            <a:extLst>
              <a:ext uri="{FF2B5EF4-FFF2-40B4-BE49-F238E27FC236}">
                <a16:creationId xmlns:a16="http://schemas.microsoft.com/office/drawing/2014/main" id="{95878F43-9E15-D045-9BC2-55ED975EA3A6}"/>
              </a:ext>
            </a:extLst>
          </p:cNvPr>
          <p:cNvSpPr txBox="1">
            <a:spLocks noChangeArrowheads="1"/>
          </p:cNvSpPr>
          <p:nvPr/>
        </p:nvSpPr>
        <p:spPr bwMode="auto">
          <a:xfrm>
            <a:off x="2012387" y="2283744"/>
            <a:ext cx="381001"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35" name="Text Box 31">
            <a:extLst>
              <a:ext uri="{FF2B5EF4-FFF2-40B4-BE49-F238E27FC236}">
                <a16:creationId xmlns:a16="http://schemas.microsoft.com/office/drawing/2014/main" id="{F02E78EC-09A1-E848-8FEC-121753EF6E9C}"/>
              </a:ext>
            </a:extLst>
          </p:cNvPr>
          <p:cNvSpPr txBox="1">
            <a:spLocks noChangeArrowheads="1"/>
          </p:cNvSpPr>
          <p:nvPr/>
        </p:nvSpPr>
        <p:spPr bwMode="auto">
          <a:xfrm>
            <a:off x="5484079" y="4906291"/>
            <a:ext cx="976314" cy="3385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dirty="0"/>
              <a:t>5</a:t>
            </a:r>
            <a:endParaRPr lang="en-US" sz="1400" dirty="0"/>
          </a:p>
        </p:txBody>
      </p:sp>
      <p:grpSp>
        <p:nvGrpSpPr>
          <p:cNvPr id="36" name="Group 36">
            <a:extLst>
              <a:ext uri="{FF2B5EF4-FFF2-40B4-BE49-F238E27FC236}">
                <a16:creationId xmlns:a16="http://schemas.microsoft.com/office/drawing/2014/main" id="{5E0179AB-35B7-E245-B943-F733E8EBF8FA}"/>
              </a:ext>
            </a:extLst>
          </p:cNvPr>
          <p:cNvGrpSpPr>
            <a:grpSpLocks/>
          </p:cNvGrpSpPr>
          <p:nvPr/>
        </p:nvGrpSpPr>
        <p:grpSpPr bwMode="auto">
          <a:xfrm>
            <a:off x="5589449" y="3086035"/>
            <a:ext cx="795338" cy="846138"/>
            <a:chOff x="216" y="2155"/>
            <a:chExt cx="501" cy="533"/>
          </a:xfrm>
        </p:grpSpPr>
        <p:sp>
          <p:nvSpPr>
            <p:cNvPr id="37" name="Rectangle 37">
              <a:extLst>
                <a:ext uri="{FF2B5EF4-FFF2-40B4-BE49-F238E27FC236}">
                  <a16:creationId xmlns:a16="http://schemas.microsoft.com/office/drawing/2014/main" id="{8E366DC3-B532-2045-9E8B-396B4576267C}"/>
                </a:ext>
              </a:extLst>
            </p:cNvPr>
            <p:cNvSpPr>
              <a:spLocks noChangeArrowheads="1"/>
            </p:cNvSpPr>
            <p:nvPr/>
          </p:nvSpPr>
          <p:spPr bwMode="auto">
            <a:xfrm>
              <a:off x="384" y="2304"/>
              <a:ext cx="192" cy="192"/>
            </a:xfrm>
            <a:prstGeom prst="rect">
              <a:avLst/>
            </a:prstGeom>
            <a:solidFill>
              <a:srgbClr val="FFFFFF"/>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pic>
          <p:nvPicPr>
            <p:cNvPr id="38" name="Picture 38" descr="Karel">
              <a:extLst>
                <a:ext uri="{FF2B5EF4-FFF2-40B4-BE49-F238E27FC236}">
                  <a16:creationId xmlns:a16="http://schemas.microsoft.com/office/drawing/2014/main" id="{98A25729-9611-B146-8F15-0CB2A114C9A4}"/>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16" y="2155"/>
              <a:ext cx="501" cy="533"/>
            </a:xfrm>
            <a:prstGeom prst="rect">
              <a:avLst/>
            </a:prstGeom>
            <a:noFill/>
            <a:extLst>
              <a:ext uri="{909E8E84-426E-40dd-AFC4-6F175D3DCCD1}">
                <a14:hiddenFill xmlns:a14="http://schemas.microsoft.com/office/drawing/2010/main" xmlns="">
                  <a:solidFill>
                    <a:srgbClr val="FFFFFF"/>
                  </a:solidFill>
                </a14:hiddenFill>
              </a:ext>
            </a:extLst>
          </p:spPr>
        </p:pic>
      </p:grpSp>
      <p:pic>
        <p:nvPicPr>
          <p:cNvPr id="39" name="Picture 39" descr="Beeper">
            <a:extLst>
              <a:ext uri="{FF2B5EF4-FFF2-40B4-BE49-F238E27FC236}">
                <a16:creationId xmlns:a16="http://schemas.microsoft.com/office/drawing/2014/main" id="{BBA4CEB3-2D73-2E47-9A24-1C01A746B434}"/>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692655" y="3185423"/>
            <a:ext cx="603250" cy="60960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422808761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4836" name="Rectangle 4"/>
          <p:cNvSpPr>
            <a:spLocks noChangeArrowheads="1"/>
          </p:cNvSpPr>
          <p:nvPr/>
        </p:nvSpPr>
        <p:spPr bwMode="auto">
          <a:xfrm>
            <a:off x="1662546" y="1984857"/>
            <a:ext cx="4799086" cy="2922587"/>
          </a:xfrm>
          <a:prstGeom prst="rect">
            <a:avLst/>
          </a:prstGeom>
          <a:solidFill>
            <a:srgbClr val="FFFFFF"/>
          </a:solidFill>
          <a:ln w="1905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grpSp>
        <p:nvGrpSpPr>
          <p:cNvPr id="504837" name="Group 5"/>
          <p:cNvGrpSpPr>
            <a:grpSpLocks/>
          </p:cNvGrpSpPr>
          <p:nvPr/>
        </p:nvGrpSpPr>
        <p:grpSpPr bwMode="auto">
          <a:xfrm>
            <a:off x="4489956" y="3929544"/>
            <a:ext cx="1981200" cy="990600"/>
            <a:chOff x="3184" y="3336"/>
            <a:chExt cx="1248" cy="624"/>
          </a:xfrm>
        </p:grpSpPr>
        <p:sp>
          <p:nvSpPr>
            <p:cNvPr id="504838" name="Line 6"/>
            <p:cNvSpPr>
              <a:spLocks noChangeShapeType="1"/>
            </p:cNvSpPr>
            <p:nvPr/>
          </p:nvSpPr>
          <p:spPr bwMode="auto">
            <a:xfrm rot="-5400000">
              <a:off x="2879" y="3648"/>
              <a:ext cx="624" cy="0"/>
            </a:xfrm>
            <a:prstGeom prst="line">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04839" name="Line 7"/>
            <p:cNvSpPr>
              <a:spLocks noChangeShapeType="1"/>
            </p:cNvSpPr>
            <p:nvPr/>
          </p:nvSpPr>
          <p:spPr bwMode="auto">
            <a:xfrm>
              <a:off x="3184" y="3344"/>
              <a:ext cx="631" cy="0"/>
            </a:xfrm>
            <a:prstGeom prst="line">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04840" name="Line 8"/>
            <p:cNvSpPr>
              <a:spLocks noChangeShapeType="1"/>
            </p:cNvSpPr>
            <p:nvPr/>
          </p:nvSpPr>
          <p:spPr bwMode="auto">
            <a:xfrm>
              <a:off x="3801" y="3344"/>
              <a:ext cx="631" cy="0"/>
            </a:xfrm>
            <a:prstGeom prst="line">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grpSp>
      <p:sp>
        <p:nvSpPr>
          <p:cNvPr id="504843" name="Text Box 11"/>
          <p:cNvSpPr txBox="1">
            <a:spLocks noChangeArrowheads="1"/>
          </p:cNvSpPr>
          <p:nvPr/>
        </p:nvSpPr>
        <p:spPr bwMode="auto">
          <a:xfrm>
            <a:off x="2846894" y="4253394"/>
            <a:ext cx="381001"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04844" name="Text Box 12"/>
          <p:cNvSpPr txBox="1">
            <a:spLocks noChangeArrowheads="1"/>
          </p:cNvSpPr>
          <p:nvPr/>
        </p:nvSpPr>
        <p:spPr bwMode="auto">
          <a:xfrm>
            <a:off x="3824796" y="4253394"/>
            <a:ext cx="381001"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04845" name="Text Box 13"/>
          <p:cNvSpPr txBox="1">
            <a:spLocks noChangeArrowheads="1"/>
          </p:cNvSpPr>
          <p:nvPr/>
        </p:nvSpPr>
        <p:spPr bwMode="auto">
          <a:xfrm>
            <a:off x="4802697" y="4253394"/>
            <a:ext cx="381001"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04846" name="Text Box 14"/>
          <p:cNvSpPr txBox="1">
            <a:spLocks noChangeArrowheads="1"/>
          </p:cNvSpPr>
          <p:nvPr/>
        </p:nvSpPr>
        <p:spPr bwMode="auto">
          <a:xfrm>
            <a:off x="5780599" y="4253394"/>
            <a:ext cx="381001"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04848" name="Text Box 16"/>
          <p:cNvSpPr txBox="1">
            <a:spLocks noChangeArrowheads="1"/>
          </p:cNvSpPr>
          <p:nvPr/>
        </p:nvSpPr>
        <p:spPr bwMode="auto">
          <a:xfrm>
            <a:off x="2846894" y="3275494"/>
            <a:ext cx="381001"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04849" name="Text Box 17"/>
          <p:cNvSpPr txBox="1">
            <a:spLocks noChangeArrowheads="1"/>
          </p:cNvSpPr>
          <p:nvPr/>
        </p:nvSpPr>
        <p:spPr bwMode="auto">
          <a:xfrm>
            <a:off x="3824796" y="3275494"/>
            <a:ext cx="381001"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dirty="0"/>
              <a:t>+</a:t>
            </a:r>
          </a:p>
        </p:txBody>
      </p:sp>
      <p:sp>
        <p:nvSpPr>
          <p:cNvPr id="504850" name="Text Box 18"/>
          <p:cNvSpPr txBox="1">
            <a:spLocks noChangeArrowheads="1"/>
          </p:cNvSpPr>
          <p:nvPr/>
        </p:nvSpPr>
        <p:spPr bwMode="auto">
          <a:xfrm>
            <a:off x="4802697" y="3275494"/>
            <a:ext cx="381001"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04851" name="Text Box 19"/>
          <p:cNvSpPr txBox="1">
            <a:spLocks noChangeArrowheads="1"/>
          </p:cNvSpPr>
          <p:nvPr/>
        </p:nvSpPr>
        <p:spPr bwMode="auto">
          <a:xfrm>
            <a:off x="5780599" y="3275494"/>
            <a:ext cx="381001"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04853" name="Text Box 21"/>
          <p:cNvSpPr txBox="1">
            <a:spLocks noChangeArrowheads="1"/>
          </p:cNvSpPr>
          <p:nvPr/>
        </p:nvSpPr>
        <p:spPr bwMode="auto">
          <a:xfrm>
            <a:off x="2846894" y="2297594"/>
            <a:ext cx="381001"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04854" name="Text Box 22"/>
          <p:cNvSpPr txBox="1">
            <a:spLocks noChangeArrowheads="1"/>
          </p:cNvSpPr>
          <p:nvPr/>
        </p:nvSpPr>
        <p:spPr bwMode="auto">
          <a:xfrm>
            <a:off x="3824796" y="2297594"/>
            <a:ext cx="381001"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04855" name="Text Box 23"/>
          <p:cNvSpPr txBox="1">
            <a:spLocks noChangeArrowheads="1"/>
          </p:cNvSpPr>
          <p:nvPr/>
        </p:nvSpPr>
        <p:spPr bwMode="auto">
          <a:xfrm>
            <a:off x="4802697" y="2297594"/>
            <a:ext cx="381001"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04856" name="Text Box 24"/>
          <p:cNvSpPr txBox="1">
            <a:spLocks noChangeArrowheads="1"/>
          </p:cNvSpPr>
          <p:nvPr/>
        </p:nvSpPr>
        <p:spPr bwMode="auto">
          <a:xfrm>
            <a:off x="5780599" y="2297594"/>
            <a:ext cx="381001"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04857" name="Text Box 25"/>
          <p:cNvSpPr txBox="1">
            <a:spLocks noChangeArrowheads="1"/>
          </p:cNvSpPr>
          <p:nvPr/>
        </p:nvSpPr>
        <p:spPr bwMode="auto">
          <a:xfrm>
            <a:off x="1026697" y="4259744"/>
            <a:ext cx="304800"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r">
              <a:spcBef>
                <a:spcPct val="50000"/>
              </a:spcBef>
            </a:pPr>
            <a:r>
              <a:rPr lang="en-US" sz="1600" dirty="0"/>
              <a:t>1</a:t>
            </a:r>
            <a:endParaRPr lang="en-US" sz="1400" dirty="0"/>
          </a:p>
        </p:txBody>
      </p:sp>
      <p:sp>
        <p:nvSpPr>
          <p:cNvPr id="504858" name="Text Box 26"/>
          <p:cNvSpPr txBox="1">
            <a:spLocks noChangeArrowheads="1"/>
          </p:cNvSpPr>
          <p:nvPr/>
        </p:nvSpPr>
        <p:spPr bwMode="auto">
          <a:xfrm>
            <a:off x="1026697" y="3281844"/>
            <a:ext cx="304800"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r">
              <a:spcBef>
                <a:spcPct val="50000"/>
              </a:spcBef>
            </a:pPr>
            <a:r>
              <a:rPr lang="en-US" sz="1600"/>
              <a:t>2</a:t>
            </a:r>
            <a:endParaRPr lang="en-US" sz="1400"/>
          </a:p>
        </p:txBody>
      </p:sp>
      <p:sp>
        <p:nvSpPr>
          <p:cNvPr id="504859" name="Text Box 27"/>
          <p:cNvSpPr txBox="1">
            <a:spLocks noChangeArrowheads="1"/>
          </p:cNvSpPr>
          <p:nvPr/>
        </p:nvSpPr>
        <p:spPr bwMode="auto">
          <a:xfrm>
            <a:off x="1026697" y="2291244"/>
            <a:ext cx="304800"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r">
              <a:spcBef>
                <a:spcPct val="50000"/>
              </a:spcBef>
            </a:pPr>
            <a:r>
              <a:rPr lang="en-US" sz="1600"/>
              <a:t>3</a:t>
            </a:r>
            <a:endParaRPr lang="en-US" sz="1400"/>
          </a:p>
        </p:txBody>
      </p:sp>
      <p:sp>
        <p:nvSpPr>
          <p:cNvPr id="504860" name="Text Box 28"/>
          <p:cNvSpPr txBox="1">
            <a:spLocks noChangeArrowheads="1"/>
          </p:cNvSpPr>
          <p:nvPr/>
        </p:nvSpPr>
        <p:spPr bwMode="auto">
          <a:xfrm>
            <a:off x="1574645" y="4901094"/>
            <a:ext cx="976314"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1</a:t>
            </a:r>
            <a:endParaRPr lang="en-US" sz="1400"/>
          </a:p>
        </p:txBody>
      </p:sp>
      <p:sp>
        <p:nvSpPr>
          <p:cNvPr id="504861" name="Text Box 29"/>
          <p:cNvSpPr txBox="1">
            <a:spLocks noChangeArrowheads="1"/>
          </p:cNvSpPr>
          <p:nvPr/>
        </p:nvSpPr>
        <p:spPr bwMode="auto">
          <a:xfrm>
            <a:off x="2541434" y="4907444"/>
            <a:ext cx="976314"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2</a:t>
            </a:r>
            <a:endParaRPr lang="en-US" sz="1400"/>
          </a:p>
        </p:txBody>
      </p:sp>
      <p:sp>
        <p:nvSpPr>
          <p:cNvPr id="504862" name="Text Box 30"/>
          <p:cNvSpPr txBox="1">
            <a:spLocks noChangeArrowheads="1"/>
          </p:cNvSpPr>
          <p:nvPr/>
        </p:nvSpPr>
        <p:spPr bwMode="auto">
          <a:xfrm>
            <a:off x="3520923" y="4913794"/>
            <a:ext cx="976314"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3</a:t>
            </a:r>
            <a:endParaRPr lang="en-US" sz="1400"/>
          </a:p>
        </p:txBody>
      </p:sp>
      <p:sp>
        <p:nvSpPr>
          <p:cNvPr id="504863" name="Text Box 31"/>
          <p:cNvSpPr txBox="1">
            <a:spLocks noChangeArrowheads="1"/>
          </p:cNvSpPr>
          <p:nvPr/>
        </p:nvSpPr>
        <p:spPr bwMode="auto">
          <a:xfrm>
            <a:off x="4500412" y="4920144"/>
            <a:ext cx="976314"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4</a:t>
            </a:r>
            <a:endParaRPr lang="en-US" sz="1400"/>
          </a:p>
        </p:txBody>
      </p:sp>
      <p:grpSp>
        <p:nvGrpSpPr>
          <p:cNvPr id="504868" name="Group 36"/>
          <p:cNvGrpSpPr>
            <a:grpSpLocks/>
          </p:cNvGrpSpPr>
          <p:nvPr/>
        </p:nvGrpSpPr>
        <p:grpSpPr bwMode="auto">
          <a:xfrm>
            <a:off x="1791475" y="4009669"/>
            <a:ext cx="795338" cy="846138"/>
            <a:chOff x="216" y="2155"/>
            <a:chExt cx="501" cy="533"/>
          </a:xfrm>
        </p:grpSpPr>
        <p:sp>
          <p:nvSpPr>
            <p:cNvPr id="504869" name="Rectangle 37"/>
            <p:cNvSpPr>
              <a:spLocks noChangeArrowheads="1"/>
            </p:cNvSpPr>
            <p:nvPr/>
          </p:nvSpPr>
          <p:spPr bwMode="auto">
            <a:xfrm>
              <a:off x="384" y="2304"/>
              <a:ext cx="192" cy="192"/>
            </a:xfrm>
            <a:prstGeom prst="rect">
              <a:avLst/>
            </a:prstGeom>
            <a:solidFill>
              <a:srgbClr val="FFFFFF"/>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pic>
          <p:nvPicPr>
            <p:cNvPr id="504870" name="Picture 38" descr="Karel"/>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16" y="2155"/>
              <a:ext cx="501" cy="533"/>
            </a:xfrm>
            <a:prstGeom prst="rect">
              <a:avLst/>
            </a:prstGeom>
            <a:noFill/>
            <a:extLst>
              <a:ext uri="{909E8E84-426E-40dd-AFC4-6F175D3DCCD1}">
                <a14:hiddenFill xmlns:a14="http://schemas.microsoft.com/office/drawing/2010/main" xmlns="">
                  <a:solidFill>
                    <a:srgbClr val="FFFFFF"/>
                  </a:solidFill>
                </a14:hiddenFill>
              </a:ext>
            </a:extLst>
          </p:spPr>
        </p:pic>
      </p:grpSp>
      <p:pic>
        <p:nvPicPr>
          <p:cNvPr id="31" name="Picture 39" descr="Beepe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3704931" y="4152900"/>
            <a:ext cx="603250" cy="609600"/>
          </a:xfrm>
          <a:prstGeom prst="rect">
            <a:avLst/>
          </a:prstGeom>
          <a:noFill/>
          <a:extLst>
            <a:ext uri="{909E8E84-426E-40dd-AFC4-6F175D3DCCD1}">
              <a14:hiddenFill xmlns:a14="http://schemas.microsoft.com/office/drawing/2010/main" xmlns="">
                <a:solidFill>
                  <a:srgbClr val="FFFFFF"/>
                </a:solidFill>
              </a14:hiddenFill>
            </a:ext>
          </a:extLst>
        </p:spPr>
      </p:pic>
      <p:sp>
        <p:nvSpPr>
          <p:cNvPr id="32" name="Text Box 13">
            <a:extLst>
              <a:ext uri="{FF2B5EF4-FFF2-40B4-BE49-F238E27FC236}">
                <a16:creationId xmlns:a16="http://schemas.microsoft.com/office/drawing/2014/main" id="{AD747985-E630-824F-8FED-AC308601429D}"/>
              </a:ext>
            </a:extLst>
          </p:cNvPr>
          <p:cNvSpPr txBox="1">
            <a:spLocks noChangeArrowheads="1"/>
          </p:cNvSpPr>
          <p:nvPr/>
        </p:nvSpPr>
        <p:spPr bwMode="auto">
          <a:xfrm>
            <a:off x="2012387" y="4239544"/>
            <a:ext cx="381001"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33" name="Text Box 18">
            <a:extLst>
              <a:ext uri="{FF2B5EF4-FFF2-40B4-BE49-F238E27FC236}">
                <a16:creationId xmlns:a16="http://schemas.microsoft.com/office/drawing/2014/main" id="{DEE781F1-7078-584D-BD96-0F2444E5C469}"/>
              </a:ext>
            </a:extLst>
          </p:cNvPr>
          <p:cNvSpPr txBox="1">
            <a:spLocks noChangeArrowheads="1"/>
          </p:cNvSpPr>
          <p:nvPr/>
        </p:nvSpPr>
        <p:spPr bwMode="auto">
          <a:xfrm>
            <a:off x="2012387" y="3261644"/>
            <a:ext cx="381001"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34" name="Text Box 23">
            <a:extLst>
              <a:ext uri="{FF2B5EF4-FFF2-40B4-BE49-F238E27FC236}">
                <a16:creationId xmlns:a16="http://schemas.microsoft.com/office/drawing/2014/main" id="{95878F43-9E15-D045-9BC2-55ED975EA3A6}"/>
              </a:ext>
            </a:extLst>
          </p:cNvPr>
          <p:cNvSpPr txBox="1">
            <a:spLocks noChangeArrowheads="1"/>
          </p:cNvSpPr>
          <p:nvPr/>
        </p:nvSpPr>
        <p:spPr bwMode="auto">
          <a:xfrm>
            <a:off x="2012387" y="2283744"/>
            <a:ext cx="381001"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35" name="Text Box 31">
            <a:extLst>
              <a:ext uri="{FF2B5EF4-FFF2-40B4-BE49-F238E27FC236}">
                <a16:creationId xmlns:a16="http://schemas.microsoft.com/office/drawing/2014/main" id="{F02E78EC-09A1-E848-8FEC-121753EF6E9C}"/>
              </a:ext>
            </a:extLst>
          </p:cNvPr>
          <p:cNvSpPr txBox="1">
            <a:spLocks noChangeArrowheads="1"/>
          </p:cNvSpPr>
          <p:nvPr/>
        </p:nvSpPr>
        <p:spPr bwMode="auto">
          <a:xfrm>
            <a:off x="5484079" y="4906291"/>
            <a:ext cx="976314" cy="3385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dirty="0"/>
              <a:t>5</a:t>
            </a:r>
            <a:endParaRPr lang="en-US" sz="1400" dirty="0"/>
          </a:p>
        </p:txBody>
      </p:sp>
      <p:sp>
        <p:nvSpPr>
          <p:cNvPr id="36" name="Rectangle 2">
            <a:extLst>
              <a:ext uri="{FF2B5EF4-FFF2-40B4-BE49-F238E27FC236}">
                <a16:creationId xmlns:a16="http://schemas.microsoft.com/office/drawing/2014/main" id="{4CB747EC-E69D-D54F-8559-27AEFD156C77}"/>
              </a:ext>
            </a:extLst>
          </p:cNvPr>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a:solidFill>
                  <a:schemeClr val="tx1"/>
                </a:solidFill>
                <a:latin typeface="Century Gothic"/>
                <a:cs typeface="Century Gothic"/>
              </a:rPr>
              <a:t>Bird’s Eye View</a:t>
            </a:r>
          </a:p>
        </p:txBody>
      </p:sp>
    </p:spTree>
    <p:extLst>
      <p:ext uri="{BB962C8B-B14F-4D97-AF65-F5344CB8AC3E}">
        <p14:creationId xmlns:p14="http://schemas.microsoft.com/office/powerpoint/2010/main" val="79836203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a:solidFill>
                  <a:schemeClr val="tx1"/>
                </a:solidFill>
                <a:latin typeface="Century Gothic"/>
                <a:cs typeface="Century Gothic"/>
              </a:rPr>
              <a:t>Bird’s Eye View</a:t>
            </a:r>
          </a:p>
        </p:txBody>
      </p:sp>
      <p:pic>
        <p:nvPicPr>
          <p:cNvPr id="2" name="Picture 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220639">
            <a:off x="1346272" y="1247705"/>
            <a:ext cx="5597040" cy="4944052"/>
          </a:xfrm>
          <a:prstGeom prst="rect">
            <a:avLst/>
          </a:prstGeom>
        </p:spPr>
      </p:pic>
      <p:grpSp>
        <p:nvGrpSpPr>
          <p:cNvPr id="33" name="Group 36"/>
          <p:cNvGrpSpPr>
            <a:grpSpLocks/>
          </p:cNvGrpSpPr>
          <p:nvPr/>
        </p:nvGrpSpPr>
        <p:grpSpPr bwMode="auto">
          <a:xfrm>
            <a:off x="3062379" y="3967184"/>
            <a:ext cx="795338" cy="846138"/>
            <a:chOff x="216" y="2155"/>
            <a:chExt cx="501" cy="533"/>
          </a:xfrm>
        </p:grpSpPr>
        <p:sp>
          <p:nvSpPr>
            <p:cNvPr id="34" name="Rectangle 37"/>
            <p:cNvSpPr>
              <a:spLocks noChangeArrowheads="1"/>
            </p:cNvSpPr>
            <p:nvPr/>
          </p:nvSpPr>
          <p:spPr bwMode="auto">
            <a:xfrm>
              <a:off x="384" y="2304"/>
              <a:ext cx="192" cy="192"/>
            </a:xfrm>
            <a:prstGeom prst="rect">
              <a:avLst/>
            </a:prstGeom>
            <a:solidFill>
              <a:srgbClr val="FFFFFF"/>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pic>
          <p:nvPicPr>
            <p:cNvPr id="35" name="Picture 38" descr="Karel"/>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16" y="2155"/>
              <a:ext cx="501" cy="533"/>
            </a:xfrm>
            <a:prstGeom prst="rect">
              <a:avLst/>
            </a:prstGeom>
            <a:noFill/>
            <a:extLst>
              <a:ext uri="{909E8E84-426E-40dd-AFC4-6F175D3DCCD1}">
                <a14:hiddenFill xmlns:a14="http://schemas.microsoft.com/office/drawing/2010/main" xmlns="">
                  <a:solidFill>
                    <a:srgbClr val="FFFFFF"/>
                  </a:solidFill>
                </a14:hiddenFill>
              </a:ext>
            </a:extLst>
          </p:spPr>
        </p:pic>
      </p:grpSp>
      <p:sp>
        <p:nvSpPr>
          <p:cNvPr id="4" name="TextBox 3"/>
          <p:cNvSpPr txBox="1"/>
          <p:nvPr/>
        </p:nvSpPr>
        <p:spPr>
          <a:xfrm>
            <a:off x="2094809" y="5303520"/>
            <a:ext cx="3234925" cy="584775"/>
          </a:xfrm>
          <a:prstGeom prst="rect">
            <a:avLst/>
          </a:prstGeom>
          <a:solidFill>
            <a:srgbClr val="FFFFFF">
              <a:alpha val="80000"/>
            </a:srgbClr>
          </a:solidFill>
        </p:spPr>
        <p:txBody>
          <a:bodyPr wrap="none" rtlCol="0">
            <a:spAutoFit/>
          </a:bodyPr>
          <a:lstStyle/>
          <a:p>
            <a:r>
              <a:rPr lang="en-US" sz="3200" dirty="0" err="1"/>
              <a:t>Karel</a:t>
            </a:r>
            <a:r>
              <a:rPr lang="en-US" sz="3200" dirty="0"/>
              <a:t> is facing East</a:t>
            </a:r>
          </a:p>
        </p:txBody>
      </p:sp>
    </p:spTree>
    <p:extLst>
      <p:ext uri="{BB962C8B-B14F-4D97-AF65-F5344CB8AC3E}">
        <p14:creationId xmlns:p14="http://schemas.microsoft.com/office/powerpoint/2010/main" val="45116999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a:solidFill>
                  <a:schemeClr val="tx1"/>
                </a:solidFill>
                <a:latin typeface="Century Gothic"/>
                <a:cs typeface="Century Gothic"/>
              </a:rPr>
              <a:t>Turn Left</a:t>
            </a:r>
          </a:p>
        </p:txBody>
      </p:sp>
      <p:pic>
        <p:nvPicPr>
          <p:cNvPr id="2" name="Picture 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220639">
            <a:off x="1346272" y="1247705"/>
            <a:ext cx="5597040" cy="4944052"/>
          </a:xfrm>
          <a:prstGeom prst="rect">
            <a:avLst/>
          </a:prstGeom>
        </p:spPr>
      </p:pic>
      <p:grpSp>
        <p:nvGrpSpPr>
          <p:cNvPr id="33" name="Group 36"/>
          <p:cNvGrpSpPr>
            <a:grpSpLocks/>
          </p:cNvGrpSpPr>
          <p:nvPr/>
        </p:nvGrpSpPr>
        <p:grpSpPr bwMode="auto">
          <a:xfrm rot="16200000">
            <a:off x="3062379" y="3967184"/>
            <a:ext cx="795338" cy="846138"/>
            <a:chOff x="216" y="2155"/>
            <a:chExt cx="501" cy="533"/>
          </a:xfrm>
        </p:grpSpPr>
        <p:sp>
          <p:nvSpPr>
            <p:cNvPr id="34" name="Rectangle 37"/>
            <p:cNvSpPr>
              <a:spLocks noChangeArrowheads="1"/>
            </p:cNvSpPr>
            <p:nvPr/>
          </p:nvSpPr>
          <p:spPr bwMode="auto">
            <a:xfrm>
              <a:off x="384" y="2304"/>
              <a:ext cx="192" cy="192"/>
            </a:xfrm>
            <a:prstGeom prst="rect">
              <a:avLst/>
            </a:prstGeom>
            <a:solidFill>
              <a:srgbClr val="FFFFFF"/>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pic>
          <p:nvPicPr>
            <p:cNvPr id="35" name="Picture 38" descr="Karel"/>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16" y="2155"/>
              <a:ext cx="501" cy="533"/>
            </a:xfrm>
            <a:prstGeom prst="rect">
              <a:avLst/>
            </a:prstGeom>
            <a:noFill/>
            <a:extLst>
              <a:ext uri="{909E8E84-426E-40dd-AFC4-6F175D3DCCD1}">
                <a14:hiddenFill xmlns:a14="http://schemas.microsoft.com/office/drawing/2010/main" xmlns="">
                  <a:solidFill>
                    <a:srgbClr val="FFFFFF"/>
                  </a:solidFill>
                </a14:hiddenFill>
              </a:ext>
            </a:extLst>
          </p:spPr>
        </p:pic>
      </p:grpSp>
      <p:sp>
        <p:nvSpPr>
          <p:cNvPr id="4" name="TextBox 3"/>
          <p:cNvSpPr txBox="1"/>
          <p:nvPr/>
        </p:nvSpPr>
        <p:spPr>
          <a:xfrm>
            <a:off x="2094809" y="5303520"/>
            <a:ext cx="3528082" cy="584775"/>
          </a:xfrm>
          <a:prstGeom prst="rect">
            <a:avLst/>
          </a:prstGeom>
          <a:solidFill>
            <a:srgbClr val="FFFFFF">
              <a:alpha val="80000"/>
            </a:srgbClr>
          </a:solidFill>
        </p:spPr>
        <p:txBody>
          <a:bodyPr wrap="none" rtlCol="0">
            <a:spAutoFit/>
          </a:bodyPr>
          <a:lstStyle/>
          <a:p>
            <a:r>
              <a:rPr lang="en-US" sz="3200" dirty="0" err="1"/>
              <a:t>Karel</a:t>
            </a:r>
            <a:r>
              <a:rPr lang="en-US" sz="3200" dirty="0"/>
              <a:t> is facing North</a:t>
            </a:r>
          </a:p>
        </p:txBody>
      </p:sp>
    </p:spTree>
    <p:extLst>
      <p:ext uri="{BB962C8B-B14F-4D97-AF65-F5344CB8AC3E}">
        <p14:creationId xmlns:p14="http://schemas.microsoft.com/office/powerpoint/2010/main" val="156389688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a:solidFill>
                  <a:schemeClr val="tx1"/>
                </a:solidFill>
                <a:latin typeface="Century Gothic"/>
                <a:cs typeface="Century Gothic"/>
              </a:rPr>
              <a:t>Turn Left</a:t>
            </a:r>
          </a:p>
        </p:txBody>
      </p:sp>
      <p:pic>
        <p:nvPicPr>
          <p:cNvPr id="2" name="Picture 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220639">
            <a:off x="1346272" y="1247705"/>
            <a:ext cx="5597040" cy="4944052"/>
          </a:xfrm>
          <a:prstGeom prst="rect">
            <a:avLst/>
          </a:prstGeom>
        </p:spPr>
      </p:pic>
      <p:grpSp>
        <p:nvGrpSpPr>
          <p:cNvPr id="33" name="Group 36"/>
          <p:cNvGrpSpPr>
            <a:grpSpLocks/>
          </p:cNvGrpSpPr>
          <p:nvPr/>
        </p:nvGrpSpPr>
        <p:grpSpPr bwMode="auto">
          <a:xfrm rot="10800000">
            <a:off x="3062379" y="3967184"/>
            <a:ext cx="795338" cy="846138"/>
            <a:chOff x="216" y="2155"/>
            <a:chExt cx="501" cy="533"/>
          </a:xfrm>
        </p:grpSpPr>
        <p:sp>
          <p:nvSpPr>
            <p:cNvPr id="34" name="Rectangle 37"/>
            <p:cNvSpPr>
              <a:spLocks noChangeArrowheads="1"/>
            </p:cNvSpPr>
            <p:nvPr/>
          </p:nvSpPr>
          <p:spPr bwMode="auto">
            <a:xfrm>
              <a:off x="384" y="2304"/>
              <a:ext cx="192" cy="192"/>
            </a:xfrm>
            <a:prstGeom prst="rect">
              <a:avLst/>
            </a:prstGeom>
            <a:solidFill>
              <a:srgbClr val="FFFFFF"/>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pic>
          <p:nvPicPr>
            <p:cNvPr id="35" name="Picture 38" descr="Karel"/>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16" y="2155"/>
              <a:ext cx="501" cy="533"/>
            </a:xfrm>
            <a:prstGeom prst="rect">
              <a:avLst/>
            </a:prstGeom>
            <a:noFill/>
            <a:extLst>
              <a:ext uri="{909E8E84-426E-40dd-AFC4-6F175D3DCCD1}">
                <a14:hiddenFill xmlns:a14="http://schemas.microsoft.com/office/drawing/2010/main" xmlns="">
                  <a:solidFill>
                    <a:srgbClr val="FFFFFF"/>
                  </a:solidFill>
                </a14:hiddenFill>
              </a:ext>
            </a:extLst>
          </p:spPr>
        </p:pic>
      </p:grpSp>
      <p:sp>
        <p:nvSpPr>
          <p:cNvPr id="4" name="TextBox 3"/>
          <p:cNvSpPr txBox="1"/>
          <p:nvPr/>
        </p:nvSpPr>
        <p:spPr>
          <a:xfrm>
            <a:off x="2094809" y="5303520"/>
            <a:ext cx="3398238" cy="584775"/>
          </a:xfrm>
          <a:prstGeom prst="rect">
            <a:avLst/>
          </a:prstGeom>
          <a:solidFill>
            <a:srgbClr val="FFFFFF">
              <a:alpha val="80000"/>
            </a:srgbClr>
          </a:solidFill>
        </p:spPr>
        <p:txBody>
          <a:bodyPr wrap="none" rtlCol="0">
            <a:spAutoFit/>
          </a:bodyPr>
          <a:lstStyle/>
          <a:p>
            <a:r>
              <a:rPr lang="en-US" sz="3200" dirty="0" err="1"/>
              <a:t>Karel</a:t>
            </a:r>
            <a:r>
              <a:rPr lang="en-US" sz="3200" dirty="0"/>
              <a:t> is facing West</a:t>
            </a:r>
          </a:p>
        </p:txBody>
      </p:sp>
    </p:spTree>
    <p:extLst>
      <p:ext uri="{BB962C8B-B14F-4D97-AF65-F5344CB8AC3E}">
        <p14:creationId xmlns:p14="http://schemas.microsoft.com/office/powerpoint/2010/main" val="86595075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a:solidFill>
                  <a:schemeClr val="tx1"/>
                </a:solidFill>
                <a:latin typeface="Century Gothic"/>
                <a:cs typeface="Century Gothic"/>
              </a:rPr>
              <a:t>Turn Left</a:t>
            </a:r>
          </a:p>
        </p:txBody>
      </p:sp>
      <p:pic>
        <p:nvPicPr>
          <p:cNvPr id="2" name="Picture 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220639">
            <a:off x="1346272" y="1247705"/>
            <a:ext cx="5597040" cy="4944052"/>
          </a:xfrm>
          <a:prstGeom prst="rect">
            <a:avLst/>
          </a:prstGeom>
        </p:spPr>
      </p:pic>
      <p:grpSp>
        <p:nvGrpSpPr>
          <p:cNvPr id="33" name="Group 36"/>
          <p:cNvGrpSpPr>
            <a:grpSpLocks/>
          </p:cNvGrpSpPr>
          <p:nvPr/>
        </p:nvGrpSpPr>
        <p:grpSpPr bwMode="auto">
          <a:xfrm rot="5400000">
            <a:off x="3062379" y="3967184"/>
            <a:ext cx="795338" cy="846138"/>
            <a:chOff x="216" y="2155"/>
            <a:chExt cx="501" cy="533"/>
          </a:xfrm>
        </p:grpSpPr>
        <p:sp>
          <p:nvSpPr>
            <p:cNvPr id="34" name="Rectangle 37"/>
            <p:cNvSpPr>
              <a:spLocks noChangeArrowheads="1"/>
            </p:cNvSpPr>
            <p:nvPr/>
          </p:nvSpPr>
          <p:spPr bwMode="auto">
            <a:xfrm>
              <a:off x="384" y="2304"/>
              <a:ext cx="192" cy="192"/>
            </a:xfrm>
            <a:prstGeom prst="rect">
              <a:avLst/>
            </a:prstGeom>
            <a:solidFill>
              <a:srgbClr val="FFFFFF"/>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pic>
          <p:nvPicPr>
            <p:cNvPr id="35" name="Picture 38" descr="Karel"/>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16" y="2155"/>
              <a:ext cx="501" cy="533"/>
            </a:xfrm>
            <a:prstGeom prst="rect">
              <a:avLst/>
            </a:prstGeom>
            <a:noFill/>
            <a:extLst>
              <a:ext uri="{909E8E84-426E-40dd-AFC4-6F175D3DCCD1}">
                <a14:hiddenFill xmlns:a14="http://schemas.microsoft.com/office/drawing/2010/main" xmlns="">
                  <a:solidFill>
                    <a:srgbClr val="FFFFFF"/>
                  </a:solidFill>
                </a14:hiddenFill>
              </a:ext>
            </a:extLst>
          </p:spPr>
        </p:pic>
      </p:grpSp>
      <p:sp>
        <p:nvSpPr>
          <p:cNvPr id="4" name="TextBox 3"/>
          <p:cNvSpPr txBox="1"/>
          <p:nvPr/>
        </p:nvSpPr>
        <p:spPr>
          <a:xfrm>
            <a:off x="2094809" y="5303520"/>
            <a:ext cx="3526478" cy="584775"/>
          </a:xfrm>
          <a:prstGeom prst="rect">
            <a:avLst/>
          </a:prstGeom>
          <a:solidFill>
            <a:srgbClr val="FFFFFF">
              <a:alpha val="80000"/>
            </a:srgbClr>
          </a:solidFill>
        </p:spPr>
        <p:txBody>
          <a:bodyPr wrap="none" rtlCol="0">
            <a:spAutoFit/>
          </a:bodyPr>
          <a:lstStyle/>
          <a:p>
            <a:r>
              <a:rPr lang="en-US" sz="3200" dirty="0" err="1"/>
              <a:t>Karel</a:t>
            </a:r>
            <a:r>
              <a:rPr lang="en-US" sz="3200" dirty="0"/>
              <a:t> is facing South</a:t>
            </a:r>
          </a:p>
        </p:txBody>
      </p:sp>
    </p:spTree>
    <p:extLst>
      <p:ext uri="{BB962C8B-B14F-4D97-AF65-F5344CB8AC3E}">
        <p14:creationId xmlns:p14="http://schemas.microsoft.com/office/powerpoint/2010/main" val="60737195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a:solidFill>
                  <a:schemeClr val="tx1"/>
                </a:solidFill>
                <a:latin typeface="Century Gothic"/>
                <a:cs typeface="Century Gothic"/>
              </a:rPr>
              <a:t>Move</a:t>
            </a:r>
          </a:p>
        </p:txBody>
      </p:sp>
      <p:pic>
        <p:nvPicPr>
          <p:cNvPr id="2" name="Picture 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220639">
            <a:off x="1346272" y="1247705"/>
            <a:ext cx="5597040" cy="4944052"/>
          </a:xfrm>
          <a:prstGeom prst="rect">
            <a:avLst/>
          </a:prstGeom>
        </p:spPr>
      </p:pic>
      <p:grpSp>
        <p:nvGrpSpPr>
          <p:cNvPr id="33" name="Group 36"/>
          <p:cNvGrpSpPr>
            <a:grpSpLocks/>
          </p:cNvGrpSpPr>
          <p:nvPr/>
        </p:nvGrpSpPr>
        <p:grpSpPr bwMode="auto">
          <a:xfrm rot="5400000">
            <a:off x="3079005" y="5280595"/>
            <a:ext cx="795338" cy="846138"/>
            <a:chOff x="216" y="2155"/>
            <a:chExt cx="501" cy="533"/>
          </a:xfrm>
        </p:grpSpPr>
        <p:sp>
          <p:nvSpPr>
            <p:cNvPr id="34" name="Rectangle 37"/>
            <p:cNvSpPr>
              <a:spLocks noChangeArrowheads="1"/>
            </p:cNvSpPr>
            <p:nvPr/>
          </p:nvSpPr>
          <p:spPr bwMode="auto">
            <a:xfrm>
              <a:off x="384" y="2304"/>
              <a:ext cx="192" cy="192"/>
            </a:xfrm>
            <a:prstGeom prst="rect">
              <a:avLst/>
            </a:prstGeom>
            <a:solidFill>
              <a:srgbClr val="FFFFFF"/>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pic>
          <p:nvPicPr>
            <p:cNvPr id="35" name="Picture 38" descr="Karel"/>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16" y="2155"/>
              <a:ext cx="501" cy="533"/>
            </a:xfrm>
            <a:prstGeom prst="rect">
              <a:avLst/>
            </a:prstGeom>
            <a:noFill/>
            <a:extLst>
              <a:ext uri="{909E8E84-426E-40dd-AFC4-6F175D3DCCD1}">
                <a14:hiddenFill xmlns:a14="http://schemas.microsoft.com/office/drawing/2010/main" xmlns="">
                  <a:solidFill>
                    <a:srgbClr val="FFFFFF"/>
                  </a:solidFill>
                </a14:hiddenFill>
              </a:ext>
            </a:extLst>
          </p:spPr>
        </p:pic>
      </p:grpSp>
    </p:spTree>
    <p:extLst>
      <p:ext uri="{BB962C8B-B14F-4D97-AF65-F5344CB8AC3E}">
        <p14:creationId xmlns:p14="http://schemas.microsoft.com/office/powerpoint/2010/main" val="48608461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4836" name="Rectangle 4"/>
          <p:cNvSpPr>
            <a:spLocks noChangeArrowheads="1"/>
          </p:cNvSpPr>
          <p:nvPr/>
        </p:nvSpPr>
        <p:spPr bwMode="auto">
          <a:xfrm>
            <a:off x="1662546" y="1984857"/>
            <a:ext cx="4799086" cy="2922587"/>
          </a:xfrm>
          <a:prstGeom prst="rect">
            <a:avLst/>
          </a:prstGeom>
          <a:solidFill>
            <a:srgbClr val="FFFFFF"/>
          </a:solidFill>
          <a:ln w="1905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grpSp>
        <p:nvGrpSpPr>
          <p:cNvPr id="504837" name="Group 5"/>
          <p:cNvGrpSpPr>
            <a:grpSpLocks/>
          </p:cNvGrpSpPr>
          <p:nvPr/>
        </p:nvGrpSpPr>
        <p:grpSpPr bwMode="auto">
          <a:xfrm>
            <a:off x="4489956" y="3929544"/>
            <a:ext cx="1981200" cy="990600"/>
            <a:chOff x="3184" y="3336"/>
            <a:chExt cx="1248" cy="624"/>
          </a:xfrm>
        </p:grpSpPr>
        <p:sp>
          <p:nvSpPr>
            <p:cNvPr id="504838" name="Line 6"/>
            <p:cNvSpPr>
              <a:spLocks noChangeShapeType="1"/>
            </p:cNvSpPr>
            <p:nvPr/>
          </p:nvSpPr>
          <p:spPr bwMode="auto">
            <a:xfrm rot="-5400000">
              <a:off x="2879" y="3648"/>
              <a:ext cx="624" cy="0"/>
            </a:xfrm>
            <a:prstGeom prst="line">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04839" name="Line 7"/>
            <p:cNvSpPr>
              <a:spLocks noChangeShapeType="1"/>
            </p:cNvSpPr>
            <p:nvPr/>
          </p:nvSpPr>
          <p:spPr bwMode="auto">
            <a:xfrm>
              <a:off x="3184" y="3344"/>
              <a:ext cx="631" cy="0"/>
            </a:xfrm>
            <a:prstGeom prst="line">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04840" name="Line 8"/>
            <p:cNvSpPr>
              <a:spLocks noChangeShapeType="1"/>
            </p:cNvSpPr>
            <p:nvPr/>
          </p:nvSpPr>
          <p:spPr bwMode="auto">
            <a:xfrm>
              <a:off x="3801" y="3344"/>
              <a:ext cx="631" cy="0"/>
            </a:xfrm>
            <a:prstGeom prst="line">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grpSp>
      <p:sp>
        <p:nvSpPr>
          <p:cNvPr id="504843" name="Text Box 11"/>
          <p:cNvSpPr txBox="1">
            <a:spLocks noChangeArrowheads="1"/>
          </p:cNvSpPr>
          <p:nvPr/>
        </p:nvSpPr>
        <p:spPr bwMode="auto">
          <a:xfrm>
            <a:off x="2846894" y="4253394"/>
            <a:ext cx="381001"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04844" name="Text Box 12"/>
          <p:cNvSpPr txBox="1">
            <a:spLocks noChangeArrowheads="1"/>
          </p:cNvSpPr>
          <p:nvPr/>
        </p:nvSpPr>
        <p:spPr bwMode="auto">
          <a:xfrm>
            <a:off x="3824796" y="4253394"/>
            <a:ext cx="381001"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04845" name="Text Box 13"/>
          <p:cNvSpPr txBox="1">
            <a:spLocks noChangeArrowheads="1"/>
          </p:cNvSpPr>
          <p:nvPr/>
        </p:nvSpPr>
        <p:spPr bwMode="auto">
          <a:xfrm>
            <a:off x="4802697" y="4253394"/>
            <a:ext cx="381001"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04846" name="Text Box 14"/>
          <p:cNvSpPr txBox="1">
            <a:spLocks noChangeArrowheads="1"/>
          </p:cNvSpPr>
          <p:nvPr/>
        </p:nvSpPr>
        <p:spPr bwMode="auto">
          <a:xfrm>
            <a:off x="5780599" y="4253394"/>
            <a:ext cx="381001"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04848" name="Text Box 16"/>
          <p:cNvSpPr txBox="1">
            <a:spLocks noChangeArrowheads="1"/>
          </p:cNvSpPr>
          <p:nvPr/>
        </p:nvSpPr>
        <p:spPr bwMode="auto">
          <a:xfrm>
            <a:off x="2846894" y="3275494"/>
            <a:ext cx="381001"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04849" name="Text Box 17"/>
          <p:cNvSpPr txBox="1">
            <a:spLocks noChangeArrowheads="1"/>
          </p:cNvSpPr>
          <p:nvPr/>
        </p:nvSpPr>
        <p:spPr bwMode="auto">
          <a:xfrm>
            <a:off x="3824796" y="3275494"/>
            <a:ext cx="381001"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dirty="0"/>
              <a:t>+</a:t>
            </a:r>
          </a:p>
        </p:txBody>
      </p:sp>
      <p:sp>
        <p:nvSpPr>
          <p:cNvPr id="504850" name="Text Box 18"/>
          <p:cNvSpPr txBox="1">
            <a:spLocks noChangeArrowheads="1"/>
          </p:cNvSpPr>
          <p:nvPr/>
        </p:nvSpPr>
        <p:spPr bwMode="auto">
          <a:xfrm>
            <a:off x="4802697" y="3275494"/>
            <a:ext cx="381001"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04851" name="Text Box 19"/>
          <p:cNvSpPr txBox="1">
            <a:spLocks noChangeArrowheads="1"/>
          </p:cNvSpPr>
          <p:nvPr/>
        </p:nvSpPr>
        <p:spPr bwMode="auto">
          <a:xfrm>
            <a:off x="5780599" y="3275494"/>
            <a:ext cx="381001"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04853" name="Text Box 21"/>
          <p:cNvSpPr txBox="1">
            <a:spLocks noChangeArrowheads="1"/>
          </p:cNvSpPr>
          <p:nvPr/>
        </p:nvSpPr>
        <p:spPr bwMode="auto">
          <a:xfrm>
            <a:off x="2846894" y="2297594"/>
            <a:ext cx="381001"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04854" name="Text Box 22"/>
          <p:cNvSpPr txBox="1">
            <a:spLocks noChangeArrowheads="1"/>
          </p:cNvSpPr>
          <p:nvPr/>
        </p:nvSpPr>
        <p:spPr bwMode="auto">
          <a:xfrm>
            <a:off x="3824796" y="2297594"/>
            <a:ext cx="381001"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04855" name="Text Box 23"/>
          <p:cNvSpPr txBox="1">
            <a:spLocks noChangeArrowheads="1"/>
          </p:cNvSpPr>
          <p:nvPr/>
        </p:nvSpPr>
        <p:spPr bwMode="auto">
          <a:xfrm>
            <a:off x="4802697" y="2297594"/>
            <a:ext cx="381001"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04856" name="Text Box 24"/>
          <p:cNvSpPr txBox="1">
            <a:spLocks noChangeArrowheads="1"/>
          </p:cNvSpPr>
          <p:nvPr/>
        </p:nvSpPr>
        <p:spPr bwMode="auto">
          <a:xfrm>
            <a:off x="5780599" y="2297594"/>
            <a:ext cx="381001"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04857" name="Text Box 25"/>
          <p:cNvSpPr txBox="1">
            <a:spLocks noChangeArrowheads="1"/>
          </p:cNvSpPr>
          <p:nvPr/>
        </p:nvSpPr>
        <p:spPr bwMode="auto">
          <a:xfrm>
            <a:off x="1026697" y="4259744"/>
            <a:ext cx="304800"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r">
              <a:spcBef>
                <a:spcPct val="50000"/>
              </a:spcBef>
            </a:pPr>
            <a:r>
              <a:rPr lang="en-US" sz="1600" dirty="0"/>
              <a:t>1</a:t>
            </a:r>
            <a:endParaRPr lang="en-US" sz="1400" dirty="0"/>
          </a:p>
        </p:txBody>
      </p:sp>
      <p:sp>
        <p:nvSpPr>
          <p:cNvPr id="504858" name="Text Box 26"/>
          <p:cNvSpPr txBox="1">
            <a:spLocks noChangeArrowheads="1"/>
          </p:cNvSpPr>
          <p:nvPr/>
        </p:nvSpPr>
        <p:spPr bwMode="auto">
          <a:xfrm>
            <a:off x="1026697" y="3281844"/>
            <a:ext cx="304800"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r">
              <a:spcBef>
                <a:spcPct val="50000"/>
              </a:spcBef>
            </a:pPr>
            <a:r>
              <a:rPr lang="en-US" sz="1600"/>
              <a:t>2</a:t>
            </a:r>
            <a:endParaRPr lang="en-US" sz="1400"/>
          </a:p>
        </p:txBody>
      </p:sp>
      <p:sp>
        <p:nvSpPr>
          <p:cNvPr id="504859" name="Text Box 27"/>
          <p:cNvSpPr txBox="1">
            <a:spLocks noChangeArrowheads="1"/>
          </p:cNvSpPr>
          <p:nvPr/>
        </p:nvSpPr>
        <p:spPr bwMode="auto">
          <a:xfrm>
            <a:off x="1026697" y="2291244"/>
            <a:ext cx="304800"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r">
              <a:spcBef>
                <a:spcPct val="50000"/>
              </a:spcBef>
            </a:pPr>
            <a:r>
              <a:rPr lang="en-US" sz="1600"/>
              <a:t>3</a:t>
            </a:r>
            <a:endParaRPr lang="en-US" sz="1400"/>
          </a:p>
        </p:txBody>
      </p:sp>
      <p:sp>
        <p:nvSpPr>
          <p:cNvPr id="504860" name="Text Box 28"/>
          <p:cNvSpPr txBox="1">
            <a:spLocks noChangeArrowheads="1"/>
          </p:cNvSpPr>
          <p:nvPr/>
        </p:nvSpPr>
        <p:spPr bwMode="auto">
          <a:xfrm>
            <a:off x="1574645" y="4901094"/>
            <a:ext cx="976314"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1</a:t>
            </a:r>
            <a:endParaRPr lang="en-US" sz="1400"/>
          </a:p>
        </p:txBody>
      </p:sp>
      <p:sp>
        <p:nvSpPr>
          <p:cNvPr id="504861" name="Text Box 29"/>
          <p:cNvSpPr txBox="1">
            <a:spLocks noChangeArrowheads="1"/>
          </p:cNvSpPr>
          <p:nvPr/>
        </p:nvSpPr>
        <p:spPr bwMode="auto">
          <a:xfrm>
            <a:off x="2541434" y="4907444"/>
            <a:ext cx="976314"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2</a:t>
            </a:r>
            <a:endParaRPr lang="en-US" sz="1400"/>
          </a:p>
        </p:txBody>
      </p:sp>
      <p:sp>
        <p:nvSpPr>
          <p:cNvPr id="504862" name="Text Box 30"/>
          <p:cNvSpPr txBox="1">
            <a:spLocks noChangeArrowheads="1"/>
          </p:cNvSpPr>
          <p:nvPr/>
        </p:nvSpPr>
        <p:spPr bwMode="auto">
          <a:xfrm>
            <a:off x="3520923" y="4913794"/>
            <a:ext cx="976314"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3</a:t>
            </a:r>
            <a:endParaRPr lang="en-US" sz="1400"/>
          </a:p>
        </p:txBody>
      </p:sp>
      <p:sp>
        <p:nvSpPr>
          <p:cNvPr id="504863" name="Text Box 31"/>
          <p:cNvSpPr txBox="1">
            <a:spLocks noChangeArrowheads="1"/>
          </p:cNvSpPr>
          <p:nvPr/>
        </p:nvSpPr>
        <p:spPr bwMode="auto">
          <a:xfrm>
            <a:off x="4500412" y="4920144"/>
            <a:ext cx="976314"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4</a:t>
            </a:r>
            <a:endParaRPr lang="en-US" sz="1400"/>
          </a:p>
        </p:txBody>
      </p:sp>
      <p:grpSp>
        <p:nvGrpSpPr>
          <p:cNvPr id="504868" name="Group 36"/>
          <p:cNvGrpSpPr>
            <a:grpSpLocks/>
          </p:cNvGrpSpPr>
          <p:nvPr/>
        </p:nvGrpSpPr>
        <p:grpSpPr bwMode="auto">
          <a:xfrm>
            <a:off x="1791475" y="4009669"/>
            <a:ext cx="795338" cy="846138"/>
            <a:chOff x="216" y="2155"/>
            <a:chExt cx="501" cy="533"/>
          </a:xfrm>
        </p:grpSpPr>
        <p:sp>
          <p:nvSpPr>
            <p:cNvPr id="504869" name="Rectangle 37"/>
            <p:cNvSpPr>
              <a:spLocks noChangeArrowheads="1"/>
            </p:cNvSpPr>
            <p:nvPr/>
          </p:nvSpPr>
          <p:spPr bwMode="auto">
            <a:xfrm>
              <a:off x="384" y="2304"/>
              <a:ext cx="192" cy="192"/>
            </a:xfrm>
            <a:prstGeom prst="rect">
              <a:avLst/>
            </a:prstGeom>
            <a:solidFill>
              <a:srgbClr val="FFFFFF"/>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pic>
          <p:nvPicPr>
            <p:cNvPr id="504870" name="Picture 38" descr="Karel"/>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16" y="2155"/>
              <a:ext cx="501" cy="533"/>
            </a:xfrm>
            <a:prstGeom prst="rect">
              <a:avLst/>
            </a:prstGeom>
            <a:noFill/>
            <a:extLst>
              <a:ext uri="{909E8E84-426E-40dd-AFC4-6F175D3DCCD1}">
                <a14:hiddenFill xmlns:a14="http://schemas.microsoft.com/office/drawing/2010/main" xmlns="">
                  <a:solidFill>
                    <a:srgbClr val="FFFFFF"/>
                  </a:solidFill>
                </a14:hiddenFill>
              </a:ext>
            </a:extLst>
          </p:spPr>
        </p:pic>
      </p:grpSp>
      <p:sp>
        <p:nvSpPr>
          <p:cNvPr id="41"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a:solidFill>
                  <a:schemeClr val="tx1"/>
                </a:solidFill>
                <a:latin typeface="Century Gothic"/>
                <a:cs typeface="Century Gothic"/>
              </a:rPr>
              <a:t>First Challenge</a:t>
            </a:r>
          </a:p>
        </p:txBody>
      </p:sp>
      <p:pic>
        <p:nvPicPr>
          <p:cNvPr id="31" name="Picture 39" descr="Beepe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3704931" y="4152900"/>
            <a:ext cx="603250" cy="609600"/>
          </a:xfrm>
          <a:prstGeom prst="rect">
            <a:avLst/>
          </a:prstGeom>
          <a:noFill/>
          <a:extLst>
            <a:ext uri="{909E8E84-426E-40dd-AFC4-6F175D3DCCD1}">
              <a14:hiddenFill xmlns:a14="http://schemas.microsoft.com/office/drawing/2010/main" xmlns="">
                <a:solidFill>
                  <a:srgbClr val="FFFFFF"/>
                </a:solidFill>
              </a14:hiddenFill>
            </a:ext>
          </a:extLst>
        </p:spPr>
      </p:pic>
      <p:sp>
        <p:nvSpPr>
          <p:cNvPr id="32" name="Text Box 13">
            <a:extLst>
              <a:ext uri="{FF2B5EF4-FFF2-40B4-BE49-F238E27FC236}">
                <a16:creationId xmlns:a16="http://schemas.microsoft.com/office/drawing/2014/main" id="{AD747985-E630-824F-8FED-AC308601429D}"/>
              </a:ext>
            </a:extLst>
          </p:cNvPr>
          <p:cNvSpPr txBox="1">
            <a:spLocks noChangeArrowheads="1"/>
          </p:cNvSpPr>
          <p:nvPr/>
        </p:nvSpPr>
        <p:spPr bwMode="auto">
          <a:xfrm>
            <a:off x="2012387" y="4239544"/>
            <a:ext cx="381001"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33" name="Text Box 18">
            <a:extLst>
              <a:ext uri="{FF2B5EF4-FFF2-40B4-BE49-F238E27FC236}">
                <a16:creationId xmlns:a16="http://schemas.microsoft.com/office/drawing/2014/main" id="{DEE781F1-7078-584D-BD96-0F2444E5C469}"/>
              </a:ext>
            </a:extLst>
          </p:cNvPr>
          <p:cNvSpPr txBox="1">
            <a:spLocks noChangeArrowheads="1"/>
          </p:cNvSpPr>
          <p:nvPr/>
        </p:nvSpPr>
        <p:spPr bwMode="auto">
          <a:xfrm>
            <a:off x="2012387" y="3261644"/>
            <a:ext cx="381001"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34" name="Text Box 23">
            <a:extLst>
              <a:ext uri="{FF2B5EF4-FFF2-40B4-BE49-F238E27FC236}">
                <a16:creationId xmlns:a16="http://schemas.microsoft.com/office/drawing/2014/main" id="{95878F43-9E15-D045-9BC2-55ED975EA3A6}"/>
              </a:ext>
            </a:extLst>
          </p:cNvPr>
          <p:cNvSpPr txBox="1">
            <a:spLocks noChangeArrowheads="1"/>
          </p:cNvSpPr>
          <p:nvPr/>
        </p:nvSpPr>
        <p:spPr bwMode="auto">
          <a:xfrm>
            <a:off x="2012387" y="2283744"/>
            <a:ext cx="381001"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35" name="Text Box 31">
            <a:extLst>
              <a:ext uri="{FF2B5EF4-FFF2-40B4-BE49-F238E27FC236}">
                <a16:creationId xmlns:a16="http://schemas.microsoft.com/office/drawing/2014/main" id="{F02E78EC-09A1-E848-8FEC-121753EF6E9C}"/>
              </a:ext>
            </a:extLst>
          </p:cNvPr>
          <p:cNvSpPr txBox="1">
            <a:spLocks noChangeArrowheads="1"/>
          </p:cNvSpPr>
          <p:nvPr/>
        </p:nvSpPr>
        <p:spPr bwMode="auto">
          <a:xfrm>
            <a:off x="5484079" y="4906291"/>
            <a:ext cx="976314" cy="3385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dirty="0"/>
              <a:t>5</a:t>
            </a:r>
            <a:endParaRPr lang="en-US" sz="1400" dirty="0"/>
          </a:p>
        </p:txBody>
      </p:sp>
    </p:spTree>
    <p:extLst>
      <p:ext uri="{BB962C8B-B14F-4D97-AF65-F5344CB8AC3E}">
        <p14:creationId xmlns:p14="http://schemas.microsoft.com/office/powerpoint/2010/main" val="131097114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4836" name="Rectangle 4"/>
          <p:cNvSpPr>
            <a:spLocks noChangeArrowheads="1"/>
          </p:cNvSpPr>
          <p:nvPr/>
        </p:nvSpPr>
        <p:spPr bwMode="auto">
          <a:xfrm>
            <a:off x="1662546" y="1984857"/>
            <a:ext cx="4799086" cy="2922587"/>
          </a:xfrm>
          <a:prstGeom prst="rect">
            <a:avLst/>
          </a:prstGeom>
          <a:solidFill>
            <a:srgbClr val="FFFFFF"/>
          </a:solidFill>
          <a:ln w="1905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grpSp>
        <p:nvGrpSpPr>
          <p:cNvPr id="504837" name="Group 5"/>
          <p:cNvGrpSpPr>
            <a:grpSpLocks/>
          </p:cNvGrpSpPr>
          <p:nvPr/>
        </p:nvGrpSpPr>
        <p:grpSpPr bwMode="auto">
          <a:xfrm>
            <a:off x="4489956" y="3929544"/>
            <a:ext cx="1981200" cy="990600"/>
            <a:chOff x="3184" y="3336"/>
            <a:chExt cx="1248" cy="624"/>
          </a:xfrm>
        </p:grpSpPr>
        <p:sp>
          <p:nvSpPr>
            <p:cNvPr id="504838" name="Line 6"/>
            <p:cNvSpPr>
              <a:spLocks noChangeShapeType="1"/>
            </p:cNvSpPr>
            <p:nvPr/>
          </p:nvSpPr>
          <p:spPr bwMode="auto">
            <a:xfrm rot="-5400000">
              <a:off x="2879" y="3648"/>
              <a:ext cx="624" cy="0"/>
            </a:xfrm>
            <a:prstGeom prst="line">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04839" name="Line 7"/>
            <p:cNvSpPr>
              <a:spLocks noChangeShapeType="1"/>
            </p:cNvSpPr>
            <p:nvPr/>
          </p:nvSpPr>
          <p:spPr bwMode="auto">
            <a:xfrm>
              <a:off x="3184" y="3344"/>
              <a:ext cx="631" cy="0"/>
            </a:xfrm>
            <a:prstGeom prst="line">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04840" name="Line 8"/>
            <p:cNvSpPr>
              <a:spLocks noChangeShapeType="1"/>
            </p:cNvSpPr>
            <p:nvPr/>
          </p:nvSpPr>
          <p:spPr bwMode="auto">
            <a:xfrm>
              <a:off x="3801" y="3344"/>
              <a:ext cx="631" cy="0"/>
            </a:xfrm>
            <a:prstGeom prst="line">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grpSp>
      <p:sp>
        <p:nvSpPr>
          <p:cNvPr id="504843" name="Text Box 11"/>
          <p:cNvSpPr txBox="1">
            <a:spLocks noChangeArrowheads="1"/>
          </p:cNvSpPr>
          <p:nvPr/>
        </p:nvSpPr>
        <p:spPr bwMode="auto">
          <a:xfrm>
            <a:off x="2846894" y="4253394"/>
            <a:ext cx="381001"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04844" name="Text Box 12"/>
          <p:cNvSpPr txBox="1">
            <a:spLocks noChangeArrowheads="1"/>
          </p:cNvSpPr>
          <p:nvPr/>
        </p:nvSpPr>
        <p:spPr bwMode="auto">
          <a:xfrm>
            <a:off x="3824796" y="4253394"/>
            <a:ext cx="381001"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04845" name="Text Box 13"/>
          <p:cNvSpPr txBox="1">
            <a:spLocks noChangeArrowheads="1"/>
          </p:cNvSpPr>
          <p:nvPr/>
        </p:nvSpPr>
        <p:spPr bwMode="auto">
          <a:xfrm>
            <a:off x="4802697" y="4253394"/>
            <a:ext cx="381001"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04846" name="Text Box 14"/>
          <p:cNvSpPr txBox="1">
            <a:spLocks noChangeArrowheads="1"/>
          </p:cNvSpPr>
          <p:nvPr/>
        </p:nvSpPr>
        <p:spPr bwMode="auto">
          <a:xfrm>
            <a:off x="5780599" y="4253394"/>
            <a:ext cx="381001"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04848" name="Text Box 16"/>
          <p:cNvSpPr txBox="1">
            <a:spLocks noChangeArrowheads="1"/>
          </p:cNvSpPr>
          <p:nvPr/>
        </p:nvSpPr>
        <p:spPr bwMode="auto">
          <a:xfrm>
            <a:off x="2846894" y="3275494"/>
            <a:ext cx="381001"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04849" name="Text Box 17"/>
          <p:cNvSpPr txBox="1">
            <a:spLocks noChangeArrowheads="1"/>
          </p:cNvSpPr>
          <p:nvPr/>
        </p:nvSpPr>
        <p:spPr bwMode="auto">
          <a:xfrm>
            <a:off x="3824796" y="3275494"/>
            <a:ext cx="381001"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dirty="0"/>
              <a:t>+</a:t>
            </a:r>
          </a:p>
        </p:txBody>
      </p:sp>
      <p:sp>
        <p:nvSpPr>
          <p:cNvPr id="504850" name="Text Box 18"/>
          <p:cNvSpPr txBox="1">
            <a:spLocks noChangeArrowheads="1"/>
          </p:cNvSpPr>
          <p:nvPr/>
        </p:nvSpPr>
        <p:spPr bwMode="auto">
          <a:xfrm>
            <a:off x="4802697" y="3275494"/>
            <a:ext cx="381001"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04851" name="Text Box 19"/>
          <p:cNvSpPr txBox="1">
            <a:spLocks noChangeArrowheads="1"/>
          </p:cNvSpPr>
          <p:nvPr/>
        </p:nvSpPr>
        <p:spPr bwMode="auto">
          <a:xfrm>
            <a:off x="5780599" y="3275494"/>
            <a:ext cx="381001"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04853" name="Text Box 21"/>
          <p:cNvSpPr txBox="1">
            <a:spLocks noChangeArrowheads="1"/>
          </p:cNvSpPr>
          <p:nvPr/>
        </p:nvSpPr>
        <p:spPr bwMode="auto">
          <a:xfrm>
            <a:off x="2846894" y="2297594"/>
            <a:ext cx="381001"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04854" name="Text Box 22"/>
          <p:cNvSpPr txBox="1">
            <a:spLocks noChangeArrowheads="1"/>
          </p:cNvSpPr>
          <p:nvPr/>
        </p:nvSpPr>
        <p:spPr bwMode="auto">
          <a:xfrm>
            <a:off x="3824796" y="2297594"/>
            <a:ext cx="381001"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04855" name="Text Box 23"/>
          <p:cNvSpPr txBox="1">
            <a:spLocks noChangeArrowheads="1"/>
          </p:cNvSpPr>
          <p:nvPr/>
        </p:nvSpPr>
        <p:spPr bwMode="auto">
          <a:xfrm>
            <a:off x="4802697" y="2297594"/>
            <a:ext cx="381001"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04856" name="Text Box 24"/>
          <p:cNvSpPr txBox="1">
            <a:spLocks noChangeArrowheads="1"/>
          </p:cNvSpPr>
          <p:nvPr/>
        </p:nvSpPr>
        <p:spPr bwMode="auto">
          <a:xfrm>
            <a:off x="5780599" y="2297594"/>
            <a:ext cx="381001"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04857" name="Text Box 25"/>
          <p:cNvSpPr txBox="1">
            <a:spLocks noChangeArrowheads="1"/>
          </p:cNvSpPr>
          <p:nvPr/>
        </p:nvSpPr>
        <p:spPr bwMode="auto">
          <a:xfrm>
            <a:off x="1026697" y="4259744"/>
            <a:ext cx="304800"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r">
              <a:spcBef>
                <a:spcPct val="50000"/>
              </a:spcBef>
            </a:pPr>
            <a:r>
              <a:rPr lang="en-US" sz="1600" dirty="0"/>
              <a:t>1</a:t>
            </a:r>
            <a:endParaRPr lang="en-US" sz="1400" dirty="0"/>
          </a:p>
        </p:txBody>
      </p:sp>
      <p:sp>
        <p:nvSpPr>
          <p:cNvPr id="504858" name="Text Box 26"/>
          <p:cNvSpPr txBox="1">
            <a:spLocks noChangeArrowheads="1"/>
          </p:cNvSpPr>
          <p:nvPr/>
        </p:nvSpPr>
        <p:spPr bwMode="auto">
          <a:xfrm>
            <a:off x="1026697" y="3281844"/>
            <a:ext cx="304800"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r">
              <a:spcBef>
                <a:spcPct val="50000"/>
              </a:spcBef>
            </a:pPr>
            <a:r>
              <a:rPr lang="en-US" sz="1600"/>
              <a:t>2</a:t>
            </a:r>
            <a:endParaRPr lang="en-US" sz="1400"/>
          </a:p>
        </p:txBody>
      </p:sp>
      <p:sp>
        <p:nvSpPr>
          <p:cNvPr id="504859" name="Text Box 27"/>
          <p:cNvSpPr txBox="1">
            <a:spLocks noChangeArrowheads="1"/>
          </p:cNvSpPr>
          <p:nvPr/>
        </p:nvSpPr>
        <p:spPr bwMode="auto">
          <a:xfrm>
            <a:off x="1026697" y="2291244"/>
            <a:ext cx="304800"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r">
              <a:spcBef>
                <a:spcPct val="50000"/>
              </a:spcBef>
            </a:pPr>
            <a:r>
              <a:rPr lang="en-US" sz="1600"/>
              <a:t>3</a:t>
            </a:r>
            <a:endParaRPr lang="en-US" sz="1400"/>
          </a:p>
        </p:txBody>
      </p:sp>
      <p:sp>
        <p:nvSpPr>
          <p:cNvPr id="504860" name="Text Box 28"/>
          <p:cNvSpPr txBox="1">
            <a:spLocks noChangeArrowheads="1"/>
          </p:cNvSpPr>
          <p:nvPr/>
        </p:nvSpPr>
        <p:spPr bwMode="auto">
          <a:xfrm>
            <a:off x="1574645" y="4901094"/>
            <a:ext cx="976314"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1</a:t>
            </a:r>
            <a:endParaRPr lang="en-US" sz="1400"/>
          </a:p>
        </p:txBody>
      </p:sp>
      <p:sp>
        <p:nvSpPr>
          <p:cNvPr id="504861" name="Text Box 29"/>
          <p:cNvSpPr txBox="1">
            <a:spLocks noChangeArrowheads="1"/>
          </p:cNvSpPr>
          <p:nvPr/>
        </p:nvSpPr>
        <p:spPr bwMode="auto">
          <a:xfrm>
            <a:off x="2541434" y="4907444"/>
            <a:ext cx="976314"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2</a:t>
            </a:r>
            <a:endParaRPr lang="en-US" sz="1400"/>
          </a:p>
        </p:txBody>
      </p:sp>
      <p:sp>
        <p:nvSpPr>
          <p:cNvPr id="504862" name="Text Box 30"/>
          <p:cNvSpPr txBox="1">
            <a:spLocks noChangeArrowheads="1"/>
          </p:cNvSpPr>
          <p:nvPr/>
        </p:nvSpPr>
        <p:spPr bwMode="auto">
          <a:xfrm>
            <a:off x="3520923" y="4913794"/>
            <a:ext cx="976314"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3</a:t>
            </a:r>
            <a:endParaRPr lang="en-US" sz="1400"/>
          </a:p>
        </p:txBody>
      </p:sp>
      <p:sp>
        <p:nvSpPr>
          <p:cNvPr id="504863" name="Text Box 31"/>
          <p:cNvSpPr txBox="1">
            <a:spLocks noChangeArrowheads="1"/>
          </p:cNvSpPr>
          <p:nvPr/>
        </p:nvSpPr>
        <p:spPr bwMode="auto">
          <a:xfrm>
            <a:off x="4500412" y="4920144"/>
            <a:ext cx="976314"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4</a:t>
            </a:r>
            <a:endParaRPr lang="en-US" sz="1400"/>
          </a:p>
        </p:txBody>
      </p:sp>
      <p:sp>
        <p:nvSpPr>
          <p:cNvPr id="41"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a:solidFill>
                  <a:schemeClr val="tx1"/>
                </a:solidFill>
                <a:latin typeface="Century Gothic"/>
                <a:cs typeface="Century Gothic"/>
              </a:rPr>
              <a:t>First Challenge</a:t>
            </a:r>
          </a:p>
        </p:txBody>
      </p:sp>
      <p:sp>
        <p:nvSpPr>
          <p:cNvPr id="32" name="Text Box 13">
            <a:extLst>
              <a:ext uri="{FF2B5EF4-FFF2-40B4-BE49-F238E27FC236}">
                <a16:creationId xmlns:a16="http://schemas.microsoft.com/office/drawing/2014/main" id="{AD747985-E630-824F-8FED-AC308601429D}"/>
              </a:ext>
            </a:extLst>
          </p:cNvPr>
          <p:cNvSpPr txBox="1">
            <a:spLocks noChangeArrowheads="1"/>
          </p:cNvSpPr>
          <p:nvPr/>
        </p:nvSpPr>
        <p:spPr bwMode="auto">
          <a:xfrm>
            <a:off x="2012387" y="4239544"/>
            <a:ext cx="381001"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33" name="Text Box 18">
            <a:extLst>
              <a:ext uri="{FF2B5EF4-FFF2-40B4-BE49-F238E27FC236}">
                <a16:creationId xmlns:a16="http://schemas.microsoft.com/office/drawing/2014/main" id="{DEE781F1-7078-584D-BD96-0F2444E5C469}"/>
              </a:ext>
            </a:extLst>
          </p:cNvPr>
          <p:cNvSpPr txBox="1">
            <a:spLocks noChangeArrowheads="1"/>
          </p:cNvSpPr>
          <p:nvPr/>
        </p:nvSpPr>
        <p:spPr bwMode="auto">
          <a:xfrm>
            <a:off x="2012387" y="3261644"/>
            <a:ext cx="381001"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34" name="Text Box 23">
            <a:extLst>
              <a:ext uri="{FF2B5EF4-FFF2-40B4-BE49-F238E27FC236}">
                <a16:creationId xmlns:a16="http://schemas.microsoft.com/office/drawing/2014/main" id="{95878F43-9E15-D045-9BC2-55ED975EA3A6}"/>
              </a:ext>
            </a:extLst>
          </p:cNvPr>
          <p:cNvSpPr txBox="1">
            <a:spLocks noChangeArrowheads="1"/>
          </p:cNvSpPr>
          <p:nvPr/>
        </p:nvSpPr>
        <p:spPr bwMode="auto">
          <a:xfrm>
            <a:off x="2012387" y="2283744"/>
            <a:ext cx="381001"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35" name="Text Box 31">
            <a:extLst>
              <a:ext uri="{FF2B5EF4-FFF2-40B4-BE49-F238E27FC236}">
                <a16:creationId xmlns:a16="http://schemas.microsoft.com/office/drawing/2014/main" id="{F02E78EC-09A1-E848-8FEC-121753EF6E9C}"/>
              </a:ext>
            </a:extLst>
          </p:cNvPr>
          <p:cNvSpPr txBox="1">
            <a:spLocks noChangeArrowheads="1"/>
          </p:cNvSpPr>
          <p:nvPr/>
        </p:nvSpPr>
        <p:spPr bwMode="auto">
          <a:xfrm>
            <a:off x="5484079" y="4906291"/>
            <a:ext cx="976314" cy="3385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dirty="0"/>
              <a:t>5</a:t>
            </a:r>
            <a:endParaRPr lang="en-US" sz="1400" dirty="0"/>
          </a:p>
        </p:txBody>
      </p:sp>
      <p:grpSp>
        <p:nvGrpSpPr>
          <p:cNvPr id="36" name="Group 36">
            <a:extLst>
              <a:ext uri="{FF2B5EF4-FFF2-40B4-BE49-F238E27FC236}">
                <a16:creationId xmlns:a16="http://schemas.microsoft.com/office/drawing/2014/main" id="{5E0179AB-35B7-E245-B943-F733E8EBF8FA}"/>
              </a:ext>
            </a:extLst>
          </p:cNvPr>
          <p:cNvGrpSpPr>
            <a:grpSpLocks/>
          </p:cNvGrpSpPr>
          <p:nvPr/>
        </p:nvGrpSpPr>
        <p:grpSpPr bwMode="auto">
          <a:xfrm>
            <a:off x="5589449" y="3086035"/>
            <a:ext cx="795338" cy="846138"/>
            <a:chOff x="216" y="2155"/>
            <a:chExt cx="501" cy="533"/>
          </a:xfrm>
        </p:grpSpPr>
        <p:sp>
          <p:nvSpPr>
            <p:cNvPr id="37" name="Rectangle 37">
              <a:extLst>
                <a:ext uri="{FF2B5EF4-FFF2-40B4-BE49-F238E27FC236}">
                  <a16:creationId xmlns:a16="http://schemas.microsoft.com/office/drawing/2014/main" id="{8E366DC3-B532-2045-9E8B-396B4576267C}"/>
                </a:ext>
              </a:extLst>
            </p:cNvPr>
            <p:cNvSpPr>
              <a:spLocks noChangeArrowheads="1"/>
            </p:cNvSpPr>
            <p:nvPr/>
          </p:nvSpPr>
          <p:spPr bwMode="auto">
            <a:xfrm>
              <a:off x="384" y="2304"/>
              <a:ext cx="192" cy="192"/>
            </a:xfrm>
            <a:prstGeom prst="rect">
              <a:avLst/>
            </a:prstGeom>
            <a:solidFill>
              <a:srgbClr val="FFFFFF"/>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pic>
          <p:nvPicPr>
            <p:cNvPr id="38" name="Picture 38" descr="Karel">
              <a:extLst>
                <a:ext uri="{FF2B5EF4-FFF2-40B4-BE49-F238E27FC236}">
                  <a16:creationId xmlns:a16="http://schemas.microsoft.com/office/drawing/2014/main" id="{98A25729-9611-B146-8F15-0CB2A114C9A4}"/>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16" y="2155"/>
              <a:ext cx="501" cy="533"/>
            </a:xfrm>
            <a:prstGeom prst="rect">
              <a:avLst/>
            </a:prstGeom>
            <a:noFill/>
            <a:extLst>
              <a:ext uri="{909E8E84-426E-40dd-AFC4-6F175D3DCCD1}">
                <a14:hiddenFill xmlns:a14="http://schemas.microsoft.com/office/drawing/2010/main" xmlns="">
                  <a:solidFill>
                    <a:srgbClr val="FFFFFF"/>
                  </a:solidFill>
                </a14:hiddenFill>
              </a:ext>
            </a:extLst>
          </p:spPr>
        </p:pic>
      </p:grpSp>
      <p:pic>
        <p:nvPicPr>
          <p:cNvPr id="39" name="Picture 39" descr="Beeper">
            <a:extLst>
              <a:ext uri="{FF2B5EF4-FFF2-40B4-BE49-F238E27FC236}">
                <a16:creationId xmlns:a16="http://schemas.microsoft.com/office/drawing/2014/main" id="{BBA4CEB3-2D73-2E47-9A24-1C01A746B434}"/>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692655" y="3185423"/>
            <a:ext cx="603250" cy="60960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208626113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4836" name="Rectangle 4"/>
          <p:cNvSpPr>
            <a:spLocks noChangeArrowheads="1"/>
          </p:cNvSpPr>
          <p:nvPr/>
        </p:nvSpPr>
        <p:spPr bwMode="auto">
          <a:xfrm>
            <a:off x="1662546" y="1984857"/>
            <a:ext cx="4799086" cy="2922587"/>
          </a:xfrm>
          <a:prstGeom prst="rect">
            <a:avLst/>
          </a:prstGeom>
          <a:solidFill>
            <a:srgbClr val="FFFFFF"/>
          </a:solidFill>
          <a:ln w="1905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grpSp>
        <p:nvGrpSpPr>
          <p:cNvPr id="504837" name="Group 5"/>
          <p:cNvGrpSpPr>
            <a:grpSpLocks/>
          </p:cNvGrpSpPr>
          <p:nvPr/>
        </p:nvGrpSpPr>
        <p:grpSpPr bwMode="auto">
          <a:xfrm>
            <a:off x="4489956" y="3929544"/>
            <a:ext cx="1981200" cy="990600"/>
            <a:chOff x="3184" y="3336"/>
            <a:chExt cx="1248" cy="624"/>
          </a:xfrm>
        </p:grpSpPr>
        <p:sp>
          <p:nvSpPr>
            <p:cNvPr id="504838" name="Line 6"/>
            <p:cNvSpPr>
              <a:spLocks noChangeShapeType="1"/>
            </p:cNvSpPr>
            <p:nvPr/>
          </p:nvSpPr>
          <p:spPr bwMode="auto">
            <a:xfrm rot="-5400000">
              <a:off x="2879" y="3648"/>
              <a:ext cx="624" cy="0"/>
            </a:xfrm>
            <a:prstGeom prst="line">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04839" name="Line 7"/>
            <p:cNvSpPr>
              <a:spLocks noChangeShapeType="1"/>
            </p:cNvSpPr>
            <p:nvPr/>
          </p:nvSpPr>
          <p:spPr bwMode="auto">
            <a:xfrm>
              <a:off x="3184" y="3344"/>
              <a:ext cx="631" cy="0"/>
            </a:xfrm>
            <a:prstGeom prst="line">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04840" name="Line 8"/>
            <p:cNvSpPr>
              <a:spLocks noChangeShapeType="1"/>
            </p:cNvSpPr>
            <p:nvPr/>
          </p:nvSpPr>
          <p:spPr bwMode="auto">
            <a:xfrm>
              <a:off x="3801" y="3344"/>
              <a:ext cx="631" cy="0"/>
            </a:xfrm>
            <a:prstGeom prst="line">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grpSp>
      <p:sp>
        <p:nvSpPr>
          <p:cNvPr id="504843" name="Text Box 11"/>
          <p:cNvSpPr txBox="1">
            <a:spLocks noChangeArrowheads="1"/>
          </p:cNvSpPr>
          <p:nvPr/>
        </p:nvSpPr>
        <p:spPr bwMode="auto">
          <a:xfrm>
            <a:off x="2846894" y="4253394"/>
            <a:ext cx="381001"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04844" name="Text Box 12"/>
          <p:cNvSpPr txBox="1">
            <a:spLocks noChangeArrowheads="1"/>
          </p:cNvSpPr>
          <p:nvPr/>
        </p:nvSpPr>
        <p:spPr bwMode="auto">
          <a:xfrm>
            <a:off x="3824796" y="4253394"/>
            <a:ext cx="381001"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04845" name="Text Box 13"/>
          <p:cNvSpPr txBox="1">
            <a:spLocks noChangeArrowheads="1"/>
          </p:cNvSpPr>
          <p:nvPr/>
        </p:nvSpPr>
        <p:spPr bwMode="auto">
          <a:xfrm>
            <a:off x="4802697" y="4253394"/>
            <a:ext cx="381001"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04846" name="Text Box 14"/>
          <p:cNvSpPr txBox="1">
            <a:spLocks noChangeArrowheads="1"/>
          </p:cNvSpPr>
          <p:nvPr/>
        </p:nvSpPr>
        <p:spPr bwMode="auto">
          <a:xfrm>
            <a:off x="5780599" y="4253394"/>
            <a:ext cx="381001"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04848" name="Text Box 16"/>
          <p:cNvSpPr txBox="1">
            <a:spLocks noChangeArrowheads="1"/>
          </p:cNvSpPr>
          <p:nvPr/>
        </p:nvSpPr>
        <p:spPr bwMode="auto">
          <a:xfrm>
            <a:off x="2846894" y="3275494"/>
            <a:ext cx="381001"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04849" name="Text Box 17"/>
          <p:cNvSpPr txBox="1">
            <a:spLocks noChangeArrowheads="1"/>
          </p:cNvSpPr>
          <p:nvPr/>
        </p:nvSpPr>
        <p:spPr bwMode="auto">
          <a:xfrm>
            <a:off x="3824796" y="3275494"/>
            <a:ext cx="381001"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dirty="0"/>
              <a:t>+</a:t>
            </a:r>
          </a:p>
        </p:txBody>
      </p:sp>
      <p:sp>
        <p:nvSpPr>
          <p:cNvPr id="504850" name="Text Box 18"/>
          <p:cNvSpPr txBox="1">
            <a:spLocks noChangeArrowheads="1"/>
          </p:cNvSpPr>
          <p:nvPr/>
        </p:nvSpPr>
        <p:spPr bwMode="auto">
          <a:xfrm>
            <a:off x="4802697" y="3275494"/>
            <a:ext cx="381001"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04851" name="Text Box 19"/>
          <p:cNvSpPr txBox="1">
            <a:spLocks noChangeArrowheads="1"/>
          </p:cNvSpPr>
          <p:nvPr/>
        </p:nvSpPr>
        <p:spPr bwMode="auto">
          <a:xfrm>
            <a:off x="5780599" y="3275494"/>
            <a:ext cx="381001"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04853" name="Text Box 21"/>
          <p:cNvSpPr txBox="1">
            <a:spLocks noChangeArrowheads="1"/>
          </p:cNvSpPr>
          <p:nvPr/>
        </p:nvSpPr>
        <p:spPr bwMode="auto">
          <a:xfrm>
            <a:off x="2846894" y="2297594"/>
            <a:ext cx="381001"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04854" name="Text Box 22"/>
          <p:cNvSpPr txBox="1">
            <a:spLocks noChangeArrowheads="1"/>
          </p:cNvSpPr>
          <p:nvPr/>
        </p:nvSpPr>
        <p:spPr bwMode="auto">
          <a:xfrm>
            <a:off x="3824796" y="2297594"/>
            <a:ext cx="381001"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04855" name="Text Box 23"/>
          <p:cNvSpPr txBox="1">
            <a:spLocks noChangeArrowheads="1"/>
          </p:cNvSpPr>
          <p:nvPr/>
        </p:nvSpPr>
        <p:spPr bwMode="auto">
          <a:xfrm>
            <a:off x="4802697" y="2297594"/>
            <a:ext cx="381001"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04856" name="Text Box 24"/>
          <p:cNvSpPr txBox="1">
            <a:spLocks noChangeArrowheads="1"/>
          </p:cNvSpPr>
          <p:nvPr/>
        </p:nvSpPr>
        <p:spPr bwMode="auto">
          <a:xfrm>
            <a:off x="5780599" y="2297594"/>
            <a:ext cx="381001"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04857" name="Text Box 25"/>
          <p:cNvSpPr txBox="1">
            <a:spLocks noChangeArrowheads="1"/>
          </p:cNvSpPr>
          <p:nvPr/>
        </p:nvSpPr>
        <p:spPr bwMode="auto">
          <a:xfrm>
            <a:off x="1026697" y="4259744"/>
            <a:ext cx="304800"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r">
              <a:spcBef>
                <a:spcPct val="50000"/>
              </a:spcBef>
            </a:pPr>
            <a:r>
              <a:rPr lang="en-US" sz="1600" dirty="0"/>
              <a:t>1</a:t>
            </a:r>
            <a:endParaRPr lang="en-US" sz="1400" dirty="0"/>
          </a:p>
        </p:txBody>
      </p:sp>
      <p:sp>
        <p:nvSpPr>
          <p:cNvPr id="504858" name="Text Box 26"/>
          <p:cNvSpPr txBox="1">
            <a:spLocks noChangeArrowheads="1"/>
          </p:cNvSpPr>
          <p:nvPr/>
        </p:nvSpPr>
        <p:spPr bwMode="auto">
          <a:xfrm>
            <a:off x="1026697" y="3281844"/>
            <a:ext cx="304800"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r">
              <a:spcBef>
                <a:spcPct val="50000"/>
              </a:spcBef>
            </a:pPr>
            <a:r>
              <a:rPr lang="en-US" sz="1600"/>
              <a:t>2</a:t>
            </a:r>
            <a:endParaRPr lang="en-US" sz="1400"/>
          </a:p>
        </p:txBody>
      </p:sp>
      <p:sp>
        <p:nvSpPr>
          <p:cNvPr id="504859" name="Text Box 27"/>
          <p:cNvSpPr txBox="1">
            <a:spLocks noChangeArrowheads="1"/>
          </p:cNvSpPr>
          <p:nvPr/>
        </p:nvSpPr>
        <p:spPr bwMode="auto">
          <a:xfrm>
            <a:off x="1026697" y="2291244"/>
            <a:ext cx="304800"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r">
              <a:spcBef>
                <a:spcPct val="50000"/>
              </a:spcBef>
            </a:pPr>
            <a:r>
              <a:rPr lang="en-US" sz="1600"/>
              <a:t>3</a:t>
            </a:r>
            <a:endParaRPr lang="en-US" sz="1400"/>
          </a:p>
        </p:txBody>
      </p:sp>
      <p:sp>
        <p:nvSpPr>
          <p:cNvPr id="504860" name="Text Box 28"/>
          <p:cNvSpPr txBox="1">
            <a:spLocks noChangeArrowheads="1"/>
          </p:cNvSpPr>
          <p:nvPr/>
        </p:nvSpPr>
        <p:spPr bwMode="auto">
          <a:xfrm>
            <a:off x="1574645" y="4901094"/>
            <a:ext cx="976314"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1</a:t>
            </a:r>
            <a:endParaRPr lang="en-US" sz="1400"/>
          </a:p>
        </p:txBody>
      </p:sp>
      <p:sp>
        <p:nvSpPr>
          <p:cNvPr id="504861" name="Text Box 29"/>
          <p:cNvSpPr txBox="1">
            <a:spLocks noChangeArrowheads="1"/>
          </p:cNvSpPr>
          <p:nvPr/>
        </p:nvSpPr>
        <p:spPr bwMode="auto">
          <a:xfrm>
            <a:off x="2541434" y="4907444"/>
            <a:ext cx="976314"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2</a:t>
            </a:r>
            <a:endParaRPr lang="en-US" sz="1400"/>
          </a:p>
        </p:txBody>
      </p:sp>
      <p:sp>
        <p:nvSpPr>
          <p:cNvPr id="504862" name="Text Box 30"/>
          <p:cNvSpPr txBox="1">
            <a:spLocks noChangeArrowheads="1"/>
          </p:cNvSpPr>
          <p:nvPr/>
        </p:nvSpPr>
        <p:spPr bwMode="auto">
          <a:xfrm>
            <a:off x="3520923" y="4913794"/>
            <a:ext cx="976314"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3</a:t>
            </a:r>
            <a:endParaRPr lang="en-US" sz="1400"/>
          </a:p>
        </p:txBody>
      </p:sp>
      <p:sp>
        <p:nvSpPr>
          <p:cNvPr id="504863" name="Text Box 31"/>
          <p:cNvSpPr txBox="1">
            <a:spLocks noChangeArrowheads="1"/>
          </p:cNvSpPr>
          <p:nvPr/>
        </p:nvSpPr>
        <p:spPr bwMode="auto">
          <a:xfrm>
            <a:off x="4500412" y="4920144"/>
            <a:ext cx="976314"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4</a:t>
            </a:r>
            <a:endParaRPr lang="en-US" sz="1400"/>
          </a:p>
        </p:txBody>
      </p:sp>
      <p:grpSp>
        <p:nvGrpSpPr>
          <p:cNvPr id="504868" name="Group 36"/>
          <p:cNvGrpSpPr>
            <a:grpSpLocks/>
          </p:cNvGrpSpPr>
          <p:nvPr/>
        </p:nvGrpSpPr>
        <p:grpSpPr bwMode="auto">
          <a:xfrm>
            <a:off x="1791475" y="4009669"/>
            <a:ext cx="795338" cy="846138"/>
            <a:chOff x="216" y="2155"/>
            <a:chExt cx="501" cy="533"/>
          </a:xfrm>
        </p:grpSpPr>
        <p:sp>
          <p:nvSpPr>
            <p:cNvPr id="504869" name="Rectangle 37"/>
            <p:cNvSpPr>
              <a:spLocks noChangeArrowheads="1"/>
            </p:cNvSpPr>
            <p:nvPr/>
          </p:nvSpPr>
          <p:spPr bwMode="auto">
            <a:xfrm>
              <a:off x="384" y="2304"/>
              <a:ext cx="192" cy="192"/>
            </a:xfrm>
            <a:prstGeom prst="rect">
              <a:avLst/>
            </a:prstGeom>
            <a:solidFill>
              <a:srgbClr val="FFFFFF"/>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pic>
          <p:nvPicPr>
            <p:cNvPr id="504870" name="Picture 38" descr="Karel"/>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16" y="2155"/>
              <a:ext cx="501" cy="533"/>
            </a:xfrm>
            <a:prstGeom prst="rect">
              <a:avLst/>
            </a:prstGeom>
            <a:noFill/>
            <a:extLst>
              <a:ext uri="{909E8E84-426E-40dd-AFC4-6F175D3DCCD1}">
                <a14:hiddenFill xmlns:a14="http://schemas.microsoft.com/office/drawing/2010/main" xmlns="">
                  <a:solidFill>
                    <a:srgbClr val="FFFFFF"/>
                  </a:solidFill>
                </a14:hiddenFill>
              </a:ext>
            </a:extLst>
          </p:spPr>
        </p:pic>
      </p:grpSp>
      <p:sp>
        <p:nvSpPr>
          <p:cNvPr id="41"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a:solidFill>
                  <a:schemeClr val="tx1"/>
                </a:solidFill>
                <a:latin typeface="Century Gothic"/>
                <a:cs typeface="Century Gothic"/>
              </a:rPr>
              <a:t>First Challenge</a:t>
            </a:r>
          </a:p>
        </p:txBody>
      </p:sp>
      <p:pic>
        <p:nvPicPr>
          <p:cNvPr id="31" name="Picture 39" descr="Beepe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3704931" y="4152900"/>
            <a:ext cx="603250" cy="609600"/>
          </a:xfrm>
          <a:prstGeom prst="rect">
            <a:avLst/>
          </a:prstGeom>
          <a:noFill/>
          <a:extLst>
            <a:ext uri="{909E8E84-426E-40dd-AFC4-6F175D3DCCD1}">
              <a14:hiddenFill xmlns:a14="http://schemas.microsoft.com/office/drawing/2010/main" xmlns="">
                <a:solidFill>
                  <a:srgbClr val="FFFFFF"/>
                </a:solidFill>
              </a14:hiddenFill>
            </a:ext>
          </a:extLst>
        </p:spPr>
      </p:pic>
      <p:sp>
        <p:nvSpPr>
          <p:cNvPr id="32" name="Text Box 13">
            <a:extLst>
              <a:ext uri="{FF2B5EF4-FFF2-40B4-BE49-F238E27FC236}">
                <a16:creationId xmlns:a16="http://schemas.microsoft.com/office/drawing/2014/main" id="{AD747985-E630-824F-8FED-AC308601429D}"/>
              </a:ext>
            </a:extLst>
          </p:cNvPr>
          <p:cNvSpPr txBox="1">
            <a:spLocks noChangeArrowheads="1"/>
          </p:cNvSpPr>
          <p:nvPr/>
        </p:nvSpPr>
        <p:spPr bwMode="auto">
          <a:xfrm>
            <a:off x="2012387" y="4239544"/>
            <a:ext cx="381001"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33" name="Text Box 18">
            <a:extLst>
              <a:ext uri="{FF2B5EF4-FFF2-40B4-BE49-F238E27FC236}">
                <a16:creationId xmlns:a16="http://schemas.microsoft.com/office/drawing/2014/main" id="{DEE781F1-7078-584D-BD96-0F2444E5C469}"/>
              </a:ext>
            </a:extLst>
          </p:cNvPr>
          <p:cNvSpPr txBox="1">
            <a:spLocks noChangeArrowheads="1"/>
          </p:cNvSpPr>
          <p:nvPr/>
        </p:nvSpPr>
        <p:spPr bwMode="auto">
          <a:xfrm>
            <a:off x="2012387" y="3261644"/>
            <a:ext cx="381001"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34" name="Text Box 23">
            <a:extLst>
              <a:ext uri="{FF2B5EF4-FFF2-40B4-BE49-F238E27FC236}">
                <a16:creationId xmlns:a16="http://schemas.microsoft.com/office/drawing/2014/main" id="{95878F43-9E15-D045-9BC2-55ED975EA3A6}"/>
              </a:ext>
            </a:extLst>
          </p:cNvPr>
          <p:cNvSpPr txBox="1">
            <a:spLocks noChangeArrowheads="1"/>
          </p:cNvSpPr>
          <p:nvPr/>
        </p:nvSpPr>
        <p:spPr bwMode="auto">
          <a:xfrm>
            <a:off x="2012387" y="2283744"/>
            <a:ext cx="381001"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35" name="Text Box 31">
            <a:extLst>
              <a:ext uri="{FF2B5EF4-FFF2-40B4-BE49-F238E27FC236}">
                <a16:creationId xmlns:a16="http://schemas.microsoft.com/office/drawing/2014/main" id="{F02E78EC-09A1-E848-8FEC-121753EF6E9C}"/>
              </a:ext>
            </a:extLst>
          </p:cNvPr>
          <p:cNvSpPr txBox="1">
            <a:spLocks noChangeArrowheads="1"/>
          </p:cNvSpPr>
          <p:nvPr/>
        </p:nvSpPr>
        <p:spPr bwMode="auto">
          <a:xfrm>
            <a:off x="5484079" y="4906291"/>
            <a:ext cx="976314" cy="3385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dirty="0"/>
              <a:t>5</a:t>
            </a:r>
            <a:endParaRPr lang="en-US" sz="1400" dirty="0"/>
          </a:p>
        </p:txBody>
      </p:sp>
    </p:spTree>
    <p:extLst>
      <p:ext uri="{BB962C8B-B14F-4D97-AF65-F5344CB8AC3E}">
        <p14:creationId xmlns:p14="http://schemas.microsoft.com/office/powerpoint/2010/main" val="22682801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6858000"/>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649" name="Text Box 1"/>
          <p:cNvSpPr txBox="1">
            <a:spLocks noChangeArrowheads="1"/>
          </p:cNvSpPr>
          <p:nvPr/>
        </p:nvSpPr>
        <p:spPr bwMode="auto">
          <a:xfrm>
            <a:off x="456481" y="273629"/>
            <a:ext cx="8228160" cy="5857095"/>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7314" rIns="0" bIns="0" anchor="ctr"/>
          <a:lstStyle>
            <a:lvl1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ＭＳ Ｐゴシック" charset="0"/>
                <a:cs typeface="Droid Sans Fallback" charset="0"/>
              </a:defRPr>
            </a:lvl1pPr>
            <a:lvl2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ＭＳ Ｐゴシック" charset="0"/>
                <a:cs typeface="Droid Sans Fallback" charset="0"/>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ＭＳ Ｐゴシック" charset="0"/>
                <a:cs typeface="Droid Sans Fallback" charset="0"/>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ＭＳ Ｐゴシック" charset="0"/>
                <a:cs typeface="Droid Sans Fallback" charset="0"/>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ＭＳ Ｐゴシック" charset="0"/>
                <a:cs typeface="Droid Sans Fallback"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ＭＳ Ｐゴシック" charset="0"/>
                <a:cs typeface="Droid Sans Fallback"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ＭＳ Ｐゴシック" charset="0"/>
                <a:cs typeface="Droid Sans Fallback"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ＭＳ Ｐゴシック" charset="0"/>
                <a:cs typeface="Droid Sans Fallback"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ＭＳ Ｐゴシック" charset="0"/>
                <a:cs typeface="Droid Sans Fallback" charset="0"/>
              </a:defRPr>
            </a:lvl9pPr>
          </a:lstStyle>
          <a:p>
            <a:pPr algn="ctr">
              <a:lnSpc>
                <a:spcPct val="98000"/>
              </a:lnSpc>
            </a:pPr>
            <a:r>
              <a:rPr lang="en-US" sz="5000" dirty="0">
                <a:solidFill>
                  <a:schemeClr val="bg1"/>
                </a:solidFill>
                <a:latin typeface="Calibri" charset="0"/>
                <a:ea typeface="Calibri" charset="0"/>
                <a:cs typeface="Calibri" charset="0"/>
              </a:rPr>
              <a:t>Course mechanics</a:t>
            </a:r>
          </a:p>
          <a:p>
            <a:pPr algn="ctr">
              <a:lnSpc>
                <a:spcPct val="98000"/>
              </a:lnSpc>
            </a:pPr>
            <a:r>
              <a:rPr lang="en-US" sz="3200" dirty="0">
                <a:solidFill>
                  <a:schemeClr val="bg1"/>
                </a:solidFill>
                <a:latin typeface="Calibri" charset="0"/>
                <a:ea typeface="Calibri" charset="0"/>
                <a:cs typeface="Calibri" charset="0"/>
              </a:rPr>
              <a:t>(this is a light version. Please read the handout for details).</a:t>
            </a:r>
          </a:p>
        </p:txBody>
      </p:sp>
    </p:spTree>
    <p:extLst>
      <p:ext uri="{BB962C8B-B14F-4D97-AF65-F5344CB8AC3E}">
        <p14:creationId xmlns:p14="http://schemas.microsoft.com/office/powerpoint/2010/main" val="1079024340"/>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0" y="0"/>
            <a:ext cx="9144000" cy="6858000"/>
          </a:xfrm>
          <a:prstGeom prst="rect">
            <a:avLst/>
          </a:prstGeom>
        </p:spPr>
      </p:pic>
      <p:sp>
        <p:nvSpPr>
          <p:cNvPr id="7"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a:solidFill>
                  <a:schemeClr val="tx1"/>
                </a:solidFill>
                <a:latin typeface="Century Gothic"/>
                <a:cs typeface="Century Gothic"/>
              </a:rPr>
              <a:t>Learn By Doing</a:t>
            </a:r>
          </a:p>
        </p:txBody>
      </p:sp>
    </p:spTree>
    <p:extLst>
      <p:ext uri="{BB962C8B-B14F-4D97-AF65-F5344CB8AC3E}">
        <p14:creationId xmlns:p14="http://schemas.microsoft.com/office/powerpoint/2010/main" val="222667702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550472" y="624828"/>
            <a:ext cx="7787224" cy="5470525"/>
          </a:xfrm>
          <a:prstGeom prst="rect">
            <a:avLst/>
          </a:prstGeom>
        </p:spPr>
      </p:pic>
    </p:spTree>
    <p:extLst>
      <p:ext uri="{BB962C8B-B14F-4D97-AF65-F5344CB8AC3E}">
        <p14:creationId xmlns:p14="http://schemas.microsoft.com/office/powerpoint/2010/main" val="99907855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a:solidFill>
                  <a:schemeClr val="tx1"/>
                </a:solidFill>
                <a:latin typeface="Century Gothic"/>
                <a:cs typeface="Century Gothic"/>
              </a:rPr>
              <a:t>Method Definition</a:t>
            </a:r>
          </a:p>
        </p:txBody>
      </p:sp>
      <p:sp>
        <p:nvSpPr>
          <p:cNvPr id="5" name="TextBox 4"/>
          <p:cNvSpPr txBox="1"/>
          <p:nvPr/>
        </p:nvSpPr>
        <p:spPr>
          <a:xfrm>
            <a:off x="1985675" y="2343651"/>
            <a:ext cx="5032147" cy="1477328"/>
          </a:xfrm>
          <a:prstGeom prst="rect">
            <a:avLst/>
          </a:prstGeom>
          <a:noFill/>
        </p:spPr>
        <p:txBody>
          <a:bodyPr wrap="none" rtlCol="0">
            <a:spAutoFit/>
          </a:bodyPr>
          <a:lstStyle/>
          <a:p>
            <a:r>
              <a:rPr lang="en-US" sz="3000" b="1" dirty="0">
                <a:latin typeface="Courier"/>
                <a:cs typeface="Courier"/>
              </a:rPr>
              <a:t>private</a:t>
            </a:r>
            <a:r>
              <a:rPr lang="en-US" sz="3000" dirty="0">
                <a:latin typeface="Courier"/>
                <a:cs typeface="Courier"/>
              </a:rPr>
              <a:t> </a:t>
            </a:r>
            <a:r>
              <a:rPr lang="en-US" sz="3000" b="1" dirty="0">
                <a:latin typeface="Courier"/>
                <a:cs typeface="Courier"/>
              </a:rPr>
              <a:t>void</a:t>
            </a:r>
            <a:r>
              <a:rPr lang="en-US" sz="3000" dirty="0">
                <a:latin typeface="Courier"/>
                <a:cs typeface="Courier"/>
              </a:rPr>
              <a:t> </a:t>
            </a:r>
            <a:r>
              <a:rPr lang="en-US" sz="3000" i="1" dirty="0">
                <a:latin typeface="Courier"/>
                <a:cs typeface="Courier"/>
              </a:rPr>
              <a:t>name</a:t>
            </a:r>
            <a:r>
              <a:rPr lang="en-US" sz="3000" dirty="0">
                <a:latin typeface="Courier"/>
                <a:cs typeface="Courier"/>
              </a:rPr>
              <a:t>() {</a:t>
            </a:r>
          </a:p>
          <a:p>
            <a:r>
              <a:rPr lang="en-US" sz="3000" i="1" dirty="0">
                <a:latin typeface="Courier"/>
                <a:cs typeface="Courier"/>
              </a:rPr>
              <a:t>   method statements</a:t>
            </a:r>
          </a:p>
          <a:p>
            <a:r>
              <a:rPr lang="en-US" sz="3000" dirty="0">
                <a:latin typeface="Courier"/>
                <a:cs typeface="Courier"/>
              </a:rPr>
              <a:t>}</a:t>
            </a:r>
          </a:p>
        </p:txBody>
      </p:sp>
      <p:sp>
        <p:nvSpPr>
          <p:cNvPr id="6" name="TextBox 5"/>
          <p:cNvSpPr txBox="1"/>
          <p:nvPr/>
        </p:nvSpPr>
        <p:spPr>
          <a:xfrm rot="20436511">
            <a:off x="4501473" y="4756410"/>
            <a:ext cx="2967154" cy="1200328"/>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en-US" sz="2400" dirty="0"/>
              <a:t>This adds a new command to </a:t>
            </a:r>
            <a:r>
              <a:rPr lang="en-US" sz="2400" dirty="0" err="1"/>
              <a:t>Karels</a:t>
            </a:r>
            <a:r>
              <a:rPr lang="en-US" sz="2400" dirty="0"/>
              <a:t> vocabulary</a:t>
            </a:r>
          </a:p>
        </p:txBody>
      </p:sp>
    </p:spTree>
    <p:extLst>
      <p:ext uri="{BB962C8B-B14F-4D97-AF65-F5344CB8AC3E}">
        <p14:creationId xmlns:p14="http://schemas.microsoft.com/office/powerpoint/2010/main" val="33863799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959331" y="6317673"/>
            <a:ext cx="3358342" cy="94765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ounded Rectangle 7"/>
          <p:cNvSpPr/>
          <p:nvPr/>
        </p:nvSpPr>
        <p:spPr>
          <a:xfrm>
            <a:off x="385157" y="1465811"/>
            <a:ext cx="8010698" cy="5250873"/>
          </a:xfrm>
          <a:prstGeom prst="roundRect">
            <a:avLst>
              <a:gd name="adj" fmla="val 1559"/>
            </a:avLst>
          </a:prstGeom>
          <a:solidFill>
            <a:schemeClr val="accent1">
              <a:lumMod val="20000"/>
              <a:lumOff val="8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200" dirty="0">
                <a:solidFill>
                  <a:schemeClr val="tx1"/>
                </a:solidFill>
                <a:latin typeface="Courier" charset="0"/>
                <a:ea typeface="Courier" charset="0"/>
                <a:cs typeface="Courier" charset="0"/>
              </a:rPr>
              <a:t>Program</a:t>
            </a:r>
          </a:p>
        </p:txBody>
      </p:sp>
      <p:sp>
        <p:nvSpPr>
          <p:cNvPr id="6"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a:solidFill>
                  <a:schemeClr val="tx1"/>
                </a:solidFill>
                <a:latin typeface="Century Gothic"/>
                <a:cs typeface="Century Gothic"/>
              </a:rPr>
              <a:t>Anatomy of a Program</a:t>
            </a:r>
          </a:p>
        </p:txBody>
      </p:sp>
      <p:sp>
        <p:nvSpPr>
          <p:cNvPr id="2" name="Rounded Rectangle 1"/>
          <p:cNvSpPr/>
          <p:nvPr/>
        </p:nvSpPr>
        <p:spPr>
          <a:xfrm>
            <a:off x="399011" y="764771"/>
            <a:ext cx="4455622" cy="631767"/>
          </a:xfrm>
          <a:prstGeom prst="roundRect">
            <a:avLst/>
          </a:prstGeom>
          <a:solidFill>
            <a:schemeClr val="accent1">
              <a:lumMod val="20000"/>
              <a:lumOff val="8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r>
              <a:rPr lang="en-US" sz="2200" dirty="0">
                <a:solidFill>
                  <a:schemeClr val="tx1"/>
                </a:solidFill>
                <a:latin typeface="Courier" charset="0"/>
                <a:ea typeface="Courier" charset="0"/>
                <a:cs typeface="Courier" charset="0"/>
              </a:rPr>
              <a:t>Import Packages</a:t>
            </a:r>
          </a:p>
        </p:txBody>
      </p:sp>
    </p:spTree>
    <p:extLst>
      <p:ext uri="{BB962C8B-B14F-4D97-AF65-F5344CB8AC3E}">
        <p14:creationId xmlns:p14="http://schemas.microsoft.com/office/powerpoint/2010/main" val="745697236"/>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959331" y="6317673"/>
            <a:ext cx="3358342" cy="94765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ounded Rectangle 7"/>
          <p:cNvSpPr/>
          <p:nvPr/>
        </p:nvSpPr>
        <p:spPr>
          <a:xfrm>
            <a:off x="385157" y="1465811"/>
            <a:ext cx="8010698" cy="5250873"/>
          </a:xfrm>
          <a:prstGeom prst="roundRect">
            <a:avLst>
              <a:gd name="adj" fmla="val 1559"/>
            </a:avLst>
          </a:prstGeom>
          <a:noFill/>
          <a:effectLst/>
        </p:spPr>
        <p:style>
          <a:lnRef idx="1">
            <a:schemeClr val="accent1"/>
          </a:lnRef>
          <a:fillRef idx="3">
            <a:schemeClr val="accent1"/>
          </a:fillRef>
          <a:effectRef idx="2">
            <a:schemeClr val="accent1"/>
          </a:effectRef>
          <a:fontRef idx="minor">
            <a:schemeClr val="lt1"/>
          </a:fontRef>
        </p:style>
        <p:txBody>
          <a:bodyPr rtlCol="0" anchor="t"/>
          <a:lstStyle/>
          <a:p>
            <a:r>
              <a:rPr lang="en-US" sz="2200" b="1" dirty="0">
                <a:solidFill>
                  <a:srgbClr val="800080"/>
                </a:solidFill>
                <a:latin typeface="Courier"/>
                <a:cs typeface="Courier"/>
              </a:rPr>
              <a:t>public class</a:t>
            </a:r>
            <a:r>
              <a:rPr lang="en-US" sz="2200" dirty="0">
                <a:latin typeface="Courier"/>
                <a:cs typeface="Courier"/>
              </a:rPr>
              <a:t> </a:t>
            </a:r>
            <a:r>
              <a:rPr lang="en-US" sz="2200" dirty="0" err="1">
                <a:solidFill>
                  <a:schemeClr val="tx1"/>
                </a:solidFill>
                <a:latin typeface="Courier"/>
                <a:cs typeface="Courier"/>
              </a:rPr>
              <a:t>OurKarelProgram</a:t>
            </a:r>
            <a:r>
              <a:rPr lang="en-US" sz="2200" dirty="0">
                <a:solidFill>
                  <a:schemeClr val="tx1"/>
                </a:solidFill>
                <a:latin typeface="Courier"/>
                <a:cs typeface="Courier"/>
              </a:rPr>
              <a:t> </a:t>
            </a:r>
            <a:r>
              <a:rPr lang="en-US" sz="2200" b="1" dirty="0">
                <a:solidFill>
                  <a:srgbClr val="800080"/>
                </a:solidFill>
                <a:latin typeface="Courier"/>
                <a:cs typeface="Courier"/>
              </a:rPr>
              <a:t>extends</a:t>
            </a:r>
            <a:r>
              <a:rPr lang="en-US" sz="2200" dirty="0">
                <a:latin typeface="Courier"/>
                <a:cs typeface="Courier"/>
              </a:rPr>
              <a:t> </a:t>
            </a:r>
            <a:r>
              <a:rPr lang="en-US" sz="2200" dirty="0">
                <a:solidFill>
                  <a:schemeClr val="tx1"/>
                </a:solidFill>
                <a:latin typeface="Courier"/>
                <a:cs typeface="Courier"/>
              </a:rPr>
              <a:t>Karel {</a:t>
            </a:r>
          </a:p>
          <a:p>
            <a:endParaRPr lang="en-US" sz="2200" dirty="0">
              <a:solidFill>
                <a:schemeClr val="tx1"/>
              </a:solidFill>
              <a:latin typeface="Courier"/>
              <a:cs typeface="Courier"/>
            </a:endParaRPr>
          </a:p>
          <a:p>
            <a:endParaRPr lang="en-US" sz="2200" dirty="0">
              <a:solidFill>
                <a:schemeClr val="tx1"/>
              </a:solidFill>
              <a:latin typeface="Courier"/>
              <a:cs typeface="Courier"/>
            </a:endParaRPr>
          </a:p>
          <a:p>
            <a:endParaRPr lang="en-US" sz="2200" dirty="0">
              <a:solidFill>
                <a:schemeClr val="tx1"/>
              </a:solidFill>
              <a:latin typeface="Courier"/>
              <a:cs typeface="Courier"/>
            </a:endParaRPr>
          </a:p>
          <a:p>
            <a:r>
              <a:rPr lang="en-US" sz="2200" dirty="0">
                <a:solidFill>
                  <a:schemeClr val="tx1"/>
                </a:solidFill>
                <a:latin typeface="Courier"/>
                <a:cs typeface="Courier"/>
              </a:rPr>
              <a:t>   </a:t>
            </a:r>
          </a:p>
          <a:p>
            <a:endParaRPr lang="en-US" sz="2200" dirty="0">
              <a:solidFill>
                <a:schemeClr val="tx1"/>
              </a:solidFill>
              <a:latin typeface="Courier"/>
              <a:cs typeface="Courier"/>
            </a:endParaRPr>
          </a:p>
          <a:p>
            <a:endParaRPr lang="en-US" sz="2200" dirty="0">
              <a:solidFill>
                <a:schemeClr val="tx1"/>
              </a:solidFill>
              <a:latin typeface="Courier"/>
              <a:cs typeface="Courier"/>
            </a:endParaRPr>
          </a:p>
          <a:p>
            <a:r>
              <a:rPr lang="en-US" sz="2200" dirty="0">
                <a:solidFill>
                  <a:schemeClr val="tx1"/>
                </a:solidFill>
                <a:latin typeface="Courier"/>
                <a:cs typeface="Courier"/>
              </a:rPr>
              <a:t>	</a:t>
            </a:r>
            <a:endParaRPr lang="en-US" sz="2200" dirty="0">
              <a:solidFill>
                <a:schemeClr val="tx1"/>
              </a:solidFill>
              <a:latin typeface="Courier" charset="0"/>
              <a:ea typeface="Courier" charset="0"/>
              <a:cs typeface="Courier" charset="0"/>
            </a:endParaRPr>
          </a:p>
          <a:p>
            <a:endParaRPr lang="en-US" sz="2200" dirty="0">
              <a:solidFill>
                <a:schemeClr val="tx1"/>
              </a:solidFill>
              <a:latin typeface="Courier" charset="0"/>
              <a:ea typeface="Courier" charset="0"/>
              <a:cs typeface="Courier" charset="0"/>
            </a:endParaRPr>
          </a:p>
          <a:p>
            <a:endParaRPr lang="en-US" sz="2200" dirty="0">
              <a:solidFill>
                <a:schemeClr val="tx1"/>
              </a:solidFill>
              <a:latin typeface="Courier" charset="0"/>
              <a:ea typeface="Courier" charset="0"/>
              <a:cs typeface="Courier" charset="0"/>
            </a:endParaRPr>
          </a:p>
          <a:p>
            <a:endParaRPr lang="en-US" sz="2200" dirty="0">
              <a:solidFill>
                <a:schemeClr val="tx1"/>
              </a:solidFill>
              <a:latin typeface="Courier" charset="0"/>
              <a:ea typeface="Courier" charset="0"/>
              <a:cs typeface="Courier" charset="0"/>
            </a:endParaRPr>
          </a:p>
          <a:p>
            <a:endParaRPr lang="en-US" sz="2200" dirty="0">
              <a:solidFill>
                <a:schemeClr val="tx1"/>
              </a:solidFill>
              <a:latin typeface="Courier" charset="0"/>
              <a:ea typeface="Courier" charset="0"/>
              <a:cs typeface="Courier" charset="0"/>
            </a:endParaRPr>
          </a:p>
          <a:p>
            <a:endParaRPr lang="en-US" sz="2200" dirty="0">
              <a:solidFill>
                <a:schemeClr val="tx1"/>
              </a:solidFill>
              <a:latin typeface="Courier" charset="0"/>
              <a:ea typeface="Courier" charset="0"/>
              <a:cs typeface="Courier" charset="0"/>
            </a:endParaRPr>
          </a:p>
          <a:p>
            <a:endParaRPr lang="en-US" sz="2200" dirty="0">
              <a:solidFill>
                <a:schemeClr val="tx1"/>
              </a:solidFill>
              <a:latin typeface="Courier" charset="0"/>
              <a:ea typeface="Courier" charset="0"/>
              <a:cs typeface="Courier" charset="0"/>
            </a:endParaRPr>
          </a:p>
          <a:p>
            <a:r>
              <a:rPr lang="en-US" sz="2200" dirty="0">
                <a:solidFill>
                  <a:schemeClr val="tx1"/>
                </a:solidFill>
                <a:latin typeface="Courier" charset="0"/>
                <a:ea typeface="Courier" charset="0"/>
                <a:cs typeface="Courier" charset="0"/>
              </a:rPr>
              <a:t>}</a:t>
            </a:r>
          </a:p>
        </p:txBody>
      </p:sp>
      <p:sp>
        <p:nvSpPr>
          <p:cNvPr id="6"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a:solidFill>
                  <a:schemeClr val="tx1"/>
                </a:solidFill>
                <a:latin typeface="Century Gothic"/>
                <a:cs typeface="Century Gothic"/>
              </a:rPr>
              <a:t>Anatomy of a Program</a:t>
            </a:r>
          </a:p>
        </p:txBody>
      </p:sp>
      <p:sp>
        <p:nvSpPr>
          <p:cNvPr id="2" name="Rounded Rectangle 1"/>
          <p:cNvSpPr/>
          <p:nvPr/>
        </p:nvSpPr>
        <p:spPr>
          <a:xfrm>
            <a:off x="399011" y="764771"/>
            <a:ext cx="4455622" cy="631767"/>
          </a:xfrm>
          <a:prstGeom prst="roundRect">
            <a:avLst/>
          </a:prstGeom>
          <a:solidFill>
            <a:schemeClr val="accent1">
              <a:lumMod val="20000"/>
              <a:lumOff val="8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r>
              <a:rPr lang="en-US" sz="2200" dirty="0">
                <a:solidFill>
                  <a:schemeClr val="tx1"/>
                </a:solidFill>
                <a:latin typeface="Courier" charset="0"/>
                <a:ea typeface="Courier" charset="0"/>
                <a:cs typeface="Courier" charset="0"/>
              </a:rPr>
              <a:t>Import Packages</a:t>
            </a:r>
          </a:p>
        </p:txBody>
      </p:sp>
    </p:spTree>
    <p:extLst>
      <p:ext uri="{BB962C8B-B14F-4D97-AF65-F5344CB8AC3E}">
        <p14:creationId xmlns:p14="http://schemas.microsoft.com/office/powerpoint/2010/main" val="1230429796"/>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959331" y="6317673"/>
            <a:ext cx="3358342" cy="94765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ounded Rectangle 7"/>
          <p:cNvSpPr/>
          <p:nvPr/>
        </p:nvSpPr>
        <p:spPr>
          <a:xfrm>
            <a:off x="385157" y="1465811"/>
            <a:ext cx="8010698" cy="5250873"/>
          </a:xfrm>
          <a:prstGeom prst="roundRect">
            <a:avLst>
              <a:gd name="adj" fmla="val 1559"/>
            </a:avLst>
          </a:prstGeom>
          <a:noFill/>
          <a:effectLst/>
        </p:spPr>
        <p:style>
          <a:lnRef idx="1">
            <a:schemeClr val="accent1"/>
          </a:lnRef>
          <a:fillRef idx="3">
            <a:schemeClr val="accent1"/>
          </a:fillRef>
          <a:effectRef idx="2">
            <a:schemeClr val="accent1"/>
          </a:effectRef>
          <a:fontRef idx="minor">
            <a:schemeClr val="lt1"/>
          </a:fontRef>
        </p:style>
        <p:txBody>
          <a:bodyPr rtlCol="0" anchor="t"/>
          <a:lstStyle/>
          <a:p>
            <a:r>
              <a:rPr lang="en-US" sz="2200" b="1" dirty="0">
                <a:solidFill>
                  <a:srgbClr val="800080"/>
                </a:solidFill>
                <a:latin typeface="Courier"/>
                <a:cs typeface="Courier"/>
              </a:rPr>
              <a:t>public class</a:t>
            </a:r>
            <a:r>
              <a:rPr lang="en-US" sz="2200" dirty="0">
                <a:latin typeface="Courier"/>
                <a:cs typeface="Courier"/>
              </a:rPr>
              <a:t> </a:t>
            </a:r>
            <a:r>
              <a:rPr lang="en-US" sz="2200" dirty="0" err="1">
                <a:solidFill>
                  <a:schemeClr val="tx1"/>
                </a:solidFill>
                <a:latin typeface="Courier"/>
                <a:cs typeface="Courier"/>
              </a:rPr>
              <a:t>OurKarelProgram</a:t>
            </a:r>
            <a:r>
              <a:rPr lang="en-US" sz="2200" dirty="0">
                <a:solidFill>
                  <a:schemeClr val="tx1"/>
                </a:solidFill>
                <a:latin typeface="Courier"/>
                <a:cs typeface="Courier"/>
              </a:rPr>
              <a:t> </a:t>
            </a:r>
            <a:r>
              <a:rPr lang="en-US" sz="2200" b="1" dirty="0">
                <a:solidFill>
                  <a:srgbClr val="800080"/>
                </a:solidFill>
                <a:latin typeface="Courier"/>
                <a:cs typeface="Courier"/>
              </a:rPr>
              <a:t>extends</a:t>
            </a:r>
            <a:r>
              <a:rPr lang="en-US" sz="2200" dirty="0">
                <a:latin typeface="Courier"/>
                <a:cs typeface="Courier"/>
              </a:rPr>
              <a:t> </a:t>
            </a:r>
            <a:r>
              <a:rPr lang="en-US" sz="2200" dirty="0">
                <a:solidFill>
                  <a:schemeClr val="tx1"/>
                </a:solidFill>
                <a:latin typeface="Courier"/>
                <a:cs typeface="Courier"/>
              </a:rPr>
              <a:t>Karel {</a:t>
            </a:r>
          </a:p>
          <a:p>
            <a:endParaRPr lang="en-US" sz="2200" dirty="0">
              <a:solidFill>
                <a:schemeClr val="tx1"/>
              </a:solidFill>
              <a:latin typeface="Courier"/>
              <a:cs typeface="Courier"/>
            </a:endParaRPr>
          </a:p>
          <a:p>
            <a:endParaRPr lang="en-US" sz="2200" dirty="0">
              <a:solidFill>
                <a:schemeClr val="tx1"/>
              </a:solidFill>
              <a:latin typeface="Courier"/>
              <a:cs typeface="Courier"/>
            </a:endParaRPr>
          </a:p>
          <a:p>
            <a:endParaRPr lang="en-US" sz="2200" dirty="0">
              <a:solidFill>
                <a:schemeClr val="tx1"/>
              </a:solidFill>
              <a:latin typeface="Courier"/>
              <a:cs typeface="Courier"/>
            </a:endParaRPr>
          </a:p>
          <a:p>
            <a:r>
              <a:rPr lang="en-US" sz="2200" dirty="0">
                <a:solidFill>
                  <a:schemeClr val="tx1"/>
                </a:solidFill>
                <a:latin typeface="Courier"/>
                <a:cs typeface="Courier"/>
              </a:rPr>
              <a:t>   </a:t>
            </a:r>
          </a:p>
          <a:p>
            <a:endParaRPr lang="en-US" sz="2200" dirty="0">
              <a:solidFill>
                <a:schemeClr val="tx1"/>
              </a:solidFill>
              <a:latin typeface="Courier"/>
              <a:cs typeface="Courier"/>
            </a:endParaRPr>
          </a:p>
          <a:p>
            <a:endParaRPr lang="en-US" sz="2200" dirty="0">
              <a:solidFill>
                <a:schemeClr val="tx1"/>
              </a:solidFill>
              <a:latin typeface="Courier"/>
              <a:cs typeface="Courier"/>
            </a:endParaRPr>
          </a:p>
          <a:p>
            <a:r>
              <a:rPr lang="en-US" sz="2200" dirty="0">
                <a:solidFill>
                  <a:schemeClr val="tx1"/>
                </a:solidFill>
                <a:latin typeface="Courier"/>
                <a:cs typeface="Courier"/>
              </a:rPr>
              <a:t>	</a:t>
            </a:r>
          </a:p>
          <a:p>
            <a:endParaRPr lang="en-US" sz="2200" dirty="0">
              <a:solidFill>
                <a:schemeClr val="tx1"/>
              </a:solidFill>
              <a:latin typeface="Courier" charset="0"/>
              <a:ea typeface="Courier" charset="0"/>
              <a:cs typeface="Courier" charset="0"/>
            </a:endParaRPr>
          </a:p>
          <a:p>
            <a:endParaRPr lang="en-US" sz="2200" dirty="0">
              <a:solidFill>
                <a:schemeClr val="tx1"/>
              </a:solidFill>
              <a:latin typeface="Courier" charset="0"/>
              <a:ea typeface="Courier" charset="0"/>
              <a:cs typeface="Courier" charset="0"/>
            </a:endParaRPr>
          </a:p>
          <a:p>
            <a:endParaRPr lang="en-US" sz="2200" dirty="0">
              <a:solidFill>
                <a:schemeClr val="tx1"/>
              </a:solidFill>
              <a:latin typeface="Courier" charset="0"/>
              <a:ea typeface="Courier" charset="0"/>
              <a:cs typeface="Courier" charset="0"/>
            </a:endParaRPr>
          </a:p>
          <a:p>
            <a:endParaRPr lang="en-US" sz="2200" dirty="0">
              <a:solidFill>
                <a:schemeClr val="tx1"/>
              </a:solidFill>
              <a:latin typeface="Courier" charset="0"/>
              <a:ea typeface="Courier" charset="0"/>
              <a:cs typeface="Courier" charset="0"/>
            </a:endParaRPr>
          </a:p>
          <a:p>
            <a:endParaRPr lang="en-US" sz="2200" dirty="0">
              <a:solidFill>
                <a:schemeClr val="tx1"/>
              </a:solidFill>
              <a:latin typeface="Courier" charset="0"/>
              <a:ea typeface="Courier" charset="0"/>
              <a:cs typeface="Courier" charset="0"/>
            </a:endParaRPr>
          </a:p>
          <a:p>
            <a:endParaRPr lang="en-US" sz="2200" dirty="0">
              <a:solidFill>
                <a:schemeClr val="tx1"/>
              </a:solidFill>
              <a:latin typeface="Courier" charset="0"/>
              <a:ea typeface="Courier" charset="0"/>
              <a:cs typeface="Courier" charset="0"/>
            </a:endParaRPr>
          </a:p>
          <a:p>
            <a:r>
              <a:rPr lang="en-US" sz="2200" dirty="0">
                <a:solidFill>
                  <a:schemeClr val="tx1"/>
                </a:solidFill>
                <a:latin typeface="Courier" charset="0"/>
                <a:ea typeface="Courier" charset="0"/>
                <a:cs typeface="Courier" charset="0"/>
              </a:rPr>
              <a:t>}</a:t>
            </a:r>
          </a:p>
        </p:txBody>
      </p:sp>
      <p:sp>
        <p:nvSpPr>
          <p:cNvPr id="6"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a:solidFill>
                  <a:schemeClr val="tx1"/>
                </a:solidFill>
                <a:latin typeface="Century Gothic"/>
                <a:cs typeface="Century Gothic"/>
              </a:rPr>
              <a:t>Anatomy of a Program</a:t>
            </a:r>
          </a:p>
        </p:txBody>
      </p:sp>
      <p:sp>
        <p:nvSpPr>
          <p:cNvPr id="2" name="Rounded Rectangle 1"/>
          <p:cNvSpPr/>
          <p:nvPr/>
        </p:nvSpPr>
        <p:spPr>
          <a:xfrm>
            <a:off x="399011" y="764771"/>
            <a:ext cx="4455622" cy="631767"/>
          </a:xfrm>
          <a:prstGeom prst="roundRect">
            <a:avLst/>
          </a:prstGeom>
          <a:solidFill>
            <a:schemeClr val="accent1">
              <a:lumMod val="20000"/>
              <a:lumOff val="8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r>
              <a:rPr lang="en-US" sz="2200" dirty="0">
                <a:solidFill>
                  <a:schemeClr val="tx1"/>
                </a:solidFill>
                <a:latin typeface="Courier" charset="0"/>
                <a:ea typeface="Courier" charset="0"/>
                <a:cs typeface="Courier" charset="0"/>
              </a:rPr>
              <a:t>Import Packages</a:t>
            </a:r>
          </a:p>
        </p:txBody>
      </p:sp>
      <p:sp>
        <p:nvSpPr>
          <p:cNvPr id="9" name="Rounded Rectangle 8"/>
          <p:cNvSpPr/>
          <p:nvPr/>
        </p:nvSpPr>
        <p:spPr>
          <a:xfrm>
            <a:off x="867294" y="2097577"/>
            <a:ext cx="4455622" cy="2740429"/>
          </a:xfrm>
          <a:prstGeom prst="roundRect">
            <a:avLst>
              <a:gd name="adj" fmla="val 6648"/>
            </a:avLst>
          </a:prstGeom>
          <a:solidFill>
            <a:schemeClr val="accent1">
              <a:lumMod val="20000"/>
              <a:lumOff val="8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200" dirty="0">
                <a:solidFill>
                  <a:schemeClr val="tx1"/>
                </a:solidFill>
                <a:latin typeface="Courier" charset="0"/>
                <a:ea typeface="Courier" charset="0"/>
                <a:cs typeface="Courier" charset="0"/>
              </a:rPr>
              <a:t>run method</a:t>
            </a:r>
          </a:p>
        </p:txBody>
      </p:sp>
      <p:sp>
        <p:nvSpPr>
          <p:cNvPr id="10" name="Rounded Rectangle 9"/>
          <p:cNvSpPr/>
          <p:nvPr/>
        </p:nvSpPr>
        <p:spPr>
          <a:xfrm>
            <a:off x="847898" y="5004261"/>
            <a:ext cx="4444538" cy="1246909"/>
          </a:xfrm>
          <a:prstGeom prst="roundRect">
            <a:avLst>
              <a:gd name="adj" fmla="val 9883"/>
            </a:avLst>
          </a:prstGeom>
          <a:solidFill>
            <a:schemeClr val="accent1">
              <a:lumMod val="20000"/>
              <a:lumOff val="8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200" dirty="0">
                <a:solidFill>
                  <a:schemeClr val="tx1"/>
                </a:solidFill>
                <a:latin typeface="Courier" charset="0"/>
                <a:ea typeface="Courier" charset="0"/>
                <a:cs typeface="Courier" charset="0"/>
              </a:rPr>
              <a:t>helper methods</a:t>
            </a:r>
          </a:p>
        </p:txBody>
      </p:sp>
    </p:spTree>
    <p:extLst>
      <p:ext uri="{BB962C8B-B14F-4D97-AF65-F5344CB8AC3E}">
        <p14:creationId xmlns:p14="http://schemas.microsoft.com/office/powerpoint/2010/main" val="1081389645"/>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959331" y="6317673"/>
            <a:ext cx="3358342" cy="94765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ounded Rectangle 7"/>
          <p:cNvSpPr/>
          <p:nvPr/>
        </p:nvSpPr>
        <p:spPr>
          <a:xfrm>
            <a:off x="385157" y="1465811"/>
            <a:ext cx="8010698" cy="5250873"/>
          </a:xfrm>
          <a:prstGeom prst="roundRect">
            <a:avLst>
              <a:gd name="adj" fmla="val 1559"/>
            </a:avLst>
          </a:prstGeom>
          <a:noFill/>
          <a:effectLst/>
        </p:spPr>
        <p:style>
          <a:lnRef idx="1">
            <a:schemeClr val="accent1"/>
          </a:lnRef>
          <a:fillRef idx="3">
            <a:schemeClr val="accent1"/>
          </a:fillRef>
          <a:effectRef idx="2">
            <a:schemeClr val="accent1"/>
          </a:effectRef>
          <a:fontRef idx="minor">
            <a:schemeClr val="lt1"/>
          </a:fontRef>
        </p:style>
        <p:txBody>
          <a:bodyPr rtlCol="0" anchor="t"/>
          <a:lstStyle/>
          <a:p>
            <a:r>
              <a:rPr lang="en-US" sz="2200" b="1" dirty="0">
                <a:solidFill>
                  <a:srgbClr val="800080"/>
                </a:solidFill>
                <a:latin typeface="Courier"/>
                <a:cs typeface="Courier"/>
              </a:rPr>
              <a:t>public class</a:t>
            </a:r>
            <a:r>
              <a:rPr lang="en-US" sz="2200" dirty="0">
                <a:latin typeface="Courier"/>
                <a:cs typeface="Courier"/>
              </a:rPr>
              <a:t> </a:t>
            </a:r>
            <a:r>
              <a:rPr lang="en-US" sz="2200" dirty="0" err="1">
                <a:solidFill>
                  <a:schemeClr val="tx1"/>
                </a:solidFill>
                <a:latin typeface="Courier"/>
                <a:cs typeface="Courier"/>
              </a:rPr>
              <a:t>OurKarelProgram</a:t>
            </a:r>
            <a:r>
              <a:rPr lang="en-US" sz="2200" dirty="0">
                <a:solidFill>
                  <a:schemeClr val="tx1"/>
                </a:solidFill>
                <a:latin typeface="Courier"/>
                <a:cs typeface="Courier"/>
              </a:rPr>
              <a:t> </a:t>
            </a:r>
            <a:r>
              <a:rPr lang="en-US" sz="2200" b="1" dirty="0">
                <a:solidFill>
                  <a:srgbClr val="800080"/>
                </a:solidFill>
                <a:latin typeface="Courier"/>
                <a:cs typeface="Courier"/>
              </a:rPr>
              <a:t>extends</a:t>
            </a:r>
            <a:r>
              <a:rPr lang="en-US" sz="2200" dirty="0">
                <a:latin typeface="Courier"/>
                <a:cs typeface="Courier"/>
              </a:rPr>
              <a:t> </a:t>
            </a:r>
            <a:r>
              <a:rPr lang="en-US" sz="2200" dirty="0">
                <a:solidFill>
                  <a:schemeClr val="tx1"/>
                </a:solidFill>
                <a:latin typeface="Courier"/>
                <a:cs typeface="Courier"/>
              </a:rPr>
              <a:t>Karel {</a:t>
            </a:r>
          </a:p>
          <a:p>
            <a:endParaRPr lang="en-US" sz="2200" dirty="0">
              <a:solidFill>
                <a:schemeClr val="tx1"/>
              </a:solidFill>
              <a:latin typeface="Courier"/>
              <a:cs typeface="Courier"/>
            </a:endParaRPr>
          </a:p>
          <a:p>
            <a:endParaRPr lang="en-US" sz="2200" dirty="0">
              <a:solidFill>
                <a:schemeClr val="tx1"/>
              </a:solidFill>
              <a:latin typeface="Courier"/>
              <a:cs typeface="Courier"/>
            </a:endParaRPr>
          </a:p>
          <a:p>
            <a:endParaRPr lang="en-US" sz="2200" dirty="0">
              <a:solidFill>
                <a:schemeClr val="tx1"/>
              </a:solidFill>
              <a:latin typeface="Courier"/>
              <a:cs typeface="Courier"/>
            </a:endParaRPr>
          </a:p>
          <a:p>
            <a:r>
              <a:rPr lang="en-US" sz="2200" dirty="0">
                <a:solidFill>
                  <a:schemeClr val="tx1"/>
                </a:solidFill>
                <a:latin typeface="Courier"/>
                <a:cs typeface="Courier"/>
              </a:rPr>
              <a:t>   </a:t>
            </a:r>
          </a:p>
          <a:p>
            <a:endParaRPr lang="en-US" sz="2200" dirty="0">
              <a:solidFill>
                <a:schemeClr val="tx1"/>
              </a:solidFill>
              <a:latin typeface="Courier"/>
              <a:cs typeface="Courier"/>
            </a:endParaRPr>
          </a:p>
          <a:p>
            <a:endParaRPr lang="en-US" sz="2200" dirty="0">
              <a:solidFill>
                <a:schemeClr val="tx1"/>
              </a:solidFill>
              <a:latin typeface="Courier"/>
              <a:cs typeface="Courier"/>
            </a:endParaRPr>
          </a:p>
          <a:p>
            <a:r>
              <a:rPr lang="en-US" sz="2200" dirty="0">
                <a:solidFill>
                  <a:schemeClr val="tx1"/>
                </a:solidFill>
                <a:latin typeface="Courier"/>
                <a:cs typeface="Courier"/>
              </a:rPr>
              <a:t>	</a:t>
            </a:r>
          </a:p>
          <a:p>
            <a:endParaRPr lang="en-US" sz="2200" dirty="0">
              <a:solidFill>
                <a:schemeClr val="tx1"/>
              </a:solidFill>
              <a:latin typeface="Courier" charset="0"/>
              <a:ea typeface="Courier" charset="0"/>
              <a:cs typeface="Courier" charset="0"/>
            </a:endParaRPr>
          </a:p>
          <a:p>
            <a:endParaRPr lang="en-US" sz="2200" dirty="0">
              <a:solidFill>
                <a:schemeClr val="tx1"/>
              </a:solidFill>
              <a:latin typeface="Courier" charset="0"/>
              <a:ea typeface="Courier" charset="0"/>
              <a:cs typeface="Courier" charset="0"/>
            </a:endParaRPr>
          </a:p>
          <a:p>
            <a:endParaRPr lang="en-US" sz="2200" dirty="0">
              <a:solidFill>
                <a:schemeClr val="tx1"/>
              </a:solidFill>
              <a:latin typeface="Courier" charset="0"/>
              <a:ea typeface="Courier" charset="0"/>
              <a:cs typeface="Courier" charset="0"/>
            </a:endParaRPr>
          </a:p>
          <a:p>
            <a:endParaRPr lang="en-US" sz="2200" dirty="0">
              <a:solidFill>
                <a:schemeClr val="tx1"/>
              </a:solidFill>
              <a:latin typeface="Courier" charset="0"/>
              <a:ea typeface="Courier" charset="0"/>
              <a:cs typeface="Courier" charset="0"/>
            </a:endParaRPr>
          </a:p>
          <a:p>
            <a:endParaRPr lang="en-US" sz="2200" dirty="0">
              <a:solidFill>
                <a:schemeClr val="tx1"/>
              </a:solidFill>
              <a:latin typeface="Courier" charset="0"/>
              <a:ea typeface="Courier" charset="0"/>
              <a:cs typeface="Courier" charset="0"/>
            </a:endParaRPr>
          </a:p>
          <a:p>
            <a:endParaRPr lang="en-US" sz="2200" dirty="0">
              <a:solidFill>
                <a:schemeClr val="tx1"/>
              </a:solidFill>
              <a:latin typeface="Courier" charset="0"/>
              <a:ea typeface="Courier" charset="0"/>
              <a:cs typeface="Courier" charset="0"/>
            </a:endParaRPr>
          </a:p>
          <a:p>
            <a:r>
              <a:rPr lang="en-US" sz="2200" dirty="0">
                <a:solidFill>
                  <a:schemeClr val="tx1"/>
                </a:solidFill>
                <a:latin typeface="Courier" charset="0"/>
                <a:ea typeface="Courier" charset="0"/>
                <a:cs typeface="Courier" charset="0"/>
              </a:rPr>
              <a:t>}</a:t>
            </a:r>
          </a:p>
        </p:txBody>
      </p:sp>
      <p:sp>
        <p:nvSpPr>
          <p:cNvPr id="6"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a:solidFill>
                  <a:schemeClr val="tx1"/>
                </a:solidFill>
                <a:latin typeface="Century Gothic"/>
                <a:cs typeface="Century Gothic"/>
              </a:rPr>
              <a:t>Anatomy of a Program</a:t>
            </a:r>
          </a:p>
        </p:txBody>
      </p:sp>
      <p:sp>
        <p:nvSpPr>
          <p:cNvPr id="2" name="Rounded Rectangle 1"/>
          <p:cNvSpPr/>
          <p:nvPr/>
        </p:nvSpPr>
        <p:spPr>
          <a:xfrm>
            <a:off x="399011" y="764771"/>
            <a:ext cx="4455622" cy="631767"/>
          </a:xfrm>
          <a:prstGeom prst="roundRect">
            <a:avLst/>
          </a:prstGeom>
          <a:solidFill>
            <a:schemeClr val="accent1">
              <a:lumMod val="20000"/>
              <a:lumOff val="8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r>
              <a:rPr lang="en-US" sz="2200" dirty="0">
                <a:solidFill>
                  <a:schemeClr val="tx1"/>
                </a:solidFill>
                <a:latin typeface="Courier" charset="0"/>
                <a:ea typeface="Courier" charset="0"/>
                <a:cs typeface="Courier" charset="0"/>
              </a:rPr>
              <a:t>Import Packages</a:t>
            </a:r>
          </a:p>
        </p:txBody>
      </p:sp>
      <p:sp>
        <p:nvSpPr>
          <p:cNvPr id="10" name="Rounded Rectangle 9"/>
          <p:cNvSpPr/>
          <p:nvPr/>
        </p:nvSpPr>
        <p:spPr>
          <a:xfrm>
            <a:off x="847898" y="5004261"/>
            <a:ext cx="4444538" cy="1246909"/>
          </a:xfrm>
          <a:prstGeom prst="roundRect">
            <a:avLst>
              <a:gd name="adj" fmla="val 9883"/>
            </a:avLst>
          </a:prstGeom>
          <a:solidFill>
            <a:schemeClr val="accent1">
              <a:lumMod val="20000"/>
              <a:lumOff val="8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200" dirty="0">
                <a:solidFill>
                  <a:schemeClr val="tx1"/>
                </a:solidFill>
                <a:latin typeface="Courier" charset="0"/>
                <a:ea typeface="Courier" charset="0"/>
                <a:cs typeface="Courier" charset="0"/>
              </a:rPr>
              <a:t>helper methods</a:t>
            </a:r>
          </a:p>
        </p:txBody>
      </p:sp>
      <p:sp>
        <p:nvSpPr>
          <p:cNvPr id="11" name="Rectangle 10"/>
          <p:cNvSpPr/>
          <p:nvPr/>
        </p:nvSpPr>
        <p:spPr>
          <a:xfrm>
            <a:off x="872837" y="2035065"/>
            <a:ext cx="4572000" cy="2907078"/>
          </a:xfrm>
          <a:prstGeom prst="rect">
            <a:avLst/>
          </a:prstGeom>
        </p:spPr>
        <p:txBody>
          <a:bodyPr>
            <a:spAutoFit/>
          </a:bodyPr>
          <a:lstStyle/>
          <a:p>
            <a:pPr>
              <a:lnSpc>
                <a:spcPct val="83000"/>
              </a:lnSpc>
            </a:pPr>
            <a:r>
              <a:rPr lang="en-US" sz="2000" b="1" dirty="0">
                <a:solidFill>
                  <a:srgbClr val="800080"/>
                </a:solidFill>
                <a:latin typeface="Courier"/>
                <a:cs typeface="Courier"/>
              </a:rPr>
              <a:t>public void</a:t>
            </a:r>
            <a:r>
              <a:rPr lang="en-US" sz="2000" dirty="0">
                <a:latin typeface="Courier"/>
                <a:cs typeface="Courier"/>
              </a:rPr>
              <a:t> run() {</a:t>
            </a:r>
          </a:p>
          <a:p>
            <a:pPr>
              <a:lnSpc>
                <a:spcPct val="83000"/>
              </a:lnSpc>
            </a:pPr>
            <a:r>
              <a:rPr lang="en-US" sz="2000" dirty="0">
                <a:latin typeface="Courier"/>
                <a:cs typeface="Courier"/>
              </a:rPr>
              <a:t>   move();</a:t>
            </a:r>
          </a:p>
          <a:p>
            <a:pPr>
              <a:lnSpc>
                <a:spcPct val="83000"/>
              </a:lnSpc>
            </a:pPr>
            <a:r>
              <a:rPr lang="en-US" sz="2000" dirty="0">
                <a:latin typeface="Courier"/>
                <a:cs typeface="Courier"/>
              </a:rPr>
              <a:t>   </a:t>
            </a:r>
            <a:r>
              <a:rPr lang="en-US" sz="2000" dirty="0" err="1">
                <a:latin typeface="Courier"/>
                <a:cs typeface="Courier"/>
              </a:rPr>
              <a:t>pickBeeper</a:t>
            </a:r>
            <a:r>
              <a:rPr lang="en-US" sz="2000" dirty="0">
                <a:latin typeface="Courier"/>
                <a:cs typeface="Courier"/>
              </a:rPr>
              <a:t>();</a:t>
            </a:r>
          </a:p>
          <a:p>
            <a:pPr>
              <a:lnSpc>
                <a:spcPct val="83000"/>
              </a:lnSpc>
            </a:pPr>
            <a:r>
              <a:rPr lang="en-US" sz="2000" dirty="0">
                <a:latin typeface="Courier"/>
                <a:cs typeface="Courier"/>
              </a:rPr>
              <a:t>   move();</a:t>
            </a:r>
          </a:p>
          <a:p>
            <a:pPr>
              <a:lnSpc>
                <a:spcPct val="83000"/>
              </a:lnSpc>
            </a:pPr>
            <a:r>
              <a:rPr lang="en-US" sz="2000" dirty="0">
                <a:latin typeface="Courier"/>
                <a:cs typeface="Courier"/>
              </a:rPr>
              <a:t>   </a:t>
            </a:r>
            <a:r>
              <a:rPr lang="en-US" sz="2000" dirty="0" err="1">
                <a:latin typeface="Courier"/>
                <a:cs typeface="Courier"/>
              </a:rPr>
              <a:t>turnLeft</a:t>
            </a:r>
            <a:r>
              <a:rPr lang="en-US" sz="2000" dirty="0">
                <a:latin typeface="Courier"/>
                <a:cs typeface="Courier"/>
              </a:rPr>
              <a:t>();</a:t>
            </a:r>
          </a:p>
          <a:p>
            <a:pPr>
              <a:lnSpc>
                <a:spcPct val="83000"/>
              </a:lnSpc>
            </a:pPr>
            <a:r>
              <a:rPr lang="en-US" sz="2000" dirty="0">
                <a:latin typeface="Courier"/>
                <a:cs typeface="Courier"/>
              </a:rPr>
              <a:t>   move();</a:t>
            </a:r>
          </a:p>
          <a:p>
            <a:pPr>
              <a:lnSpc>
                <a:spcPct val="83000"/>
              </a:lnSpc>
            </a:pPr>
            <a:r>
              <a:rPr lang="en-US" sz="2000" dirty="0">
                <a:latin typeface="Courier"/>
                <a:cs typeface="Courier"/>
              </a:rPr>
              <a:t>   </a:t>
            </a:r>
            <a:r>
              <a:rPr lang="en-US" sz="2000" dirty="0" err="1">
                <a:latin typeface="Courier"/>
                <a:cs typeface="Courier"/>
              </a:rPr>
              <a:t>turnRight</a:t>
            </a:r>
            <a:r>
              <a:rPr lang="en-US" sz="2000" dirty="0">
                <a:latin typeface="Courier"/>
                <a:cs typeface="Courier"/>
              </a:rPr>
              <a:t>();</a:t>
            </a:r>
          </a:p>
          <a:p>
            <a:pPr>
              <a:lnSpc>
                <a:spcPct val="83000"/>
              </a:lnSpc>
            </a:pPr>
            <a:r>
              <a:rPr lang="en-US" sz="2000" dirty="0">
                <a:latin typeface="Courier"/>
                <a:cs typeface="Courier"/>
              </a:rPr>
              <a:t>   move();</a:t>
            </a:r>
          </a:p>
          <a:p>
            <a:pPr>
              <a:lnSpc>
                <a:spcPct val="83000"/>
              </a:lnSpc>
            </a:pPr>
            <a:r>
              <a:rPr lang="en-US" sz="2000" dirty="0">
                <a:latin typeface="Courier"/>
                <a:cs typeface="Courier"/>
              </a:rPr>
              <a:t>   </a:t>
            </a:r>
            <a:r>
              <a:rPr lang="en-US" sz="2000" dirty="0" err="1">
                <a:latin typeface="Courier"/>
                <a:cs typeface="Courier"/>
              </a:rPr>
              <a:t>putBeeper</a:t>
            </a:r>
            <a:r>
              <a:rPr lang="en-US" sz="2000" dirty="0">
                <a:latin typeface="Courier"/>
                <a:cs typeface="Courier"/>
              </a:rPr>
              <a:t>();</a:t>
            </a:r>
          </a:p>
          <a:p>
            <a:pPr>
              <a:lnSpc>
                <a:spcPct val="83000"/>
              </a:lnSpc>
            </a:pPr>
            <a:r>
              <a:rPr lang="en-US" sz="2000" dirty="0">
                <a:latin typeface="Courier"/>
                <a:cs typeface="Courier"/>
              </a:rPr>
              <a:t>   move();</a:t>
            </a:r>
          </a:p>
          <a:p>
            <a:pPr>
              <a:lnSpc>
                <a:spcPct val="83000"/>
              </a:lnSpc>
            </a:pPr>
            <a:r>
              <a:rPr lang="en-US" sz="2000" dirty="0">
                <a:latin typeface="Courier"/>
                <a:cs typeface="Courier"/>
              </a:rPr>
              <a:t>}</a:t>
            </a:r>
          </a:p>
        </p:txBody>
      </p:sp>
    </p:spTree>
    <p:extLst>
      <p:ext uri="{BB962C8B-B14F-4D97-AF65-F5344CB8AC3E}">
        <p14:creationId xmlns:p14="http://schemas.microsoft.com/office/powerpoint/2010/main" val="1308203368"/>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959331" y="6317673"/>
            <a:ext cx="3358342" cy="94765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ounded Rectangle 7"/>
          <p:cNvSpPr/>
          <p:nvPr/>
        </p:nvSpPr>
        <p:spPr>
          <a:xfrm>
            <a:off x="385157" y="1465811"/>
            <a:ext cx="8010698" cy="5250873"/>
          </a:xfrm>
          <a:prstGeom prst="roundRect">
            <a:avLst>
              <a:gd name="adj" fmla="val 1559"/>
            </a:avLst>
          </a:prstGeom>
          <a:noFill/>
          <a:effectLst/>
        </p:spPr>
        <p:style>
          <a:lnRef idx="1">
            <a:schemeClr val="accent1"/>
          </a:lnRef>
          <a:fillRef idx="3">
            <a:schemeClr val="accent1"/>
          </a:fillRef>
          <a:effectRef idx="2">
            <a:schemeClr val="accent1"/>
          </a:effectRef>
          <a:fontRef idx="minor">
            <a:schemeClr val="lt1"/>
          </a:fontRef>
        </p:style>
        <p:txBody>
          <a:bodyPr rtlCol="0" anchor="t"/>
          <a:lstStyle/>
          <a:p>
            <a:r>
              <a:rPr lang="en-US" sz="2200" b="1" dirty="0">
                <a:solidFill>
                  <a:srgbClr val="800080"/>
                </a:solidFill>
                <a:latin typeface="Courier"/>
                <a:cs typeface="Courier"/>
              </a:rPr>
              <a:t>public class</a:t>
            </a:r>
            <a:r>
              <a:rPr lang="en-US" sz="2200" dirty="0">
                <a:latin typeface="Courier"/>
                <a:cs typeface="Courier"/>
              </a:rPr>
              <a:t> </a:t>
            </a:r>
            <a:r>
              <a:rPr lang="en-US" sz="2200" dirty="0" err="1">
                <a:solidFill>
                  <a:schemeClr val="tx1"/>
                </a:solidFill>
                <a:latin typeface="Courier"/>
                <a:cs typeface="Courier"/>
              </a:rPr>
              <a:t>OurKarelProgram</a:t>
            </a:r>
            <a:r>
              <a:rPr lang="en-US" sz="2200" dirty="0">
                <a:solidFill>
                  <a:schemeClr val="tx1"/>
                </a:solidFill>
                <a:latin typeface="Courier"/>
                <a:cs typeface="Courier"/>
              </a:rPr>
              <a:t> </a:t>
            </a:r>
            <a:r>
              <a:rPr lang="en-US" sz="2200" b="1" dirty="0">
                <a:solidFill>
                  <a:srgbClr val="800080"/>
                </a:solidFill>
                <a:latin typeface="Courier"/>
                <a:cs typeface="Courier"/>
              </a:rPr>
              <a:t>extends</a:t>
            </a:r>
            <a:r>
              <a:rPr lang="en-US" sz="2200" dirty="0">
                <a:latin typeface="Courier"/>
                <a:cs typeface="Courier"/>
              </a:rPr>
              <a:t> </a:t>
            </a:r>
            <a:r>
              <a:rPr lang="en-US" sz="2200" dirty="0">
                <a:solidFill>
                  <a:schemeClr val="tx1"/>
                </a:solidFill>
                <a:latin typeface="Courier"/>
                <a:cs typeface="Courier"/>
              </a:rPr>
              <a:t>Karel {</a:t>
            </a:r>
          </a:p>
          <a:p>
            <a:endParaRPr lang="en-US" sz="2200" dirty="0">
              <a:solidFill>
                <a:schemeClr val="tx1"/>
              </a:solidFill>
              <a:latin typeface="Courier"/>
              <a:cs typeface="Courier"/>
            </a:endParaRPr>
          </a:p>
          <a:p>
            <a:endParaRPr lang="en-US" sz="2200" dirty="0">
              <a:solidFill>
                <a:schemeClr val="tx1"/>
              </a:solidFill>
              <a:latin typeface="Courier"/>
              <a:cs typeface="Courier"/>
            </a:endParaRPr>
          </a:p>
          <a:p>
            <a:endParaRPr lang="en-US" sz="2200" dirty="0">
              <a:solidFill>
                <a:schemeClr val="tx1"/>
              </a:solidFill>
              <a:latin typeface="Courier"/>
              <a:cs typeface="Courier"/>
            </a:endParaRPr>
          </a:p>
          <a:p>
            <a:r>
              <a:rPr lang="en-US" sz="2200" dirty="0">
                <a:solidFill>
                  <a:schemeClr val="tx1"/>
                </a:solidFill>
                <a:latin typeface="Courier"/>
                <a:cs typeface="Courier"/>
              </a:rPr>
              <a:t>   </a:t>
            </a:r>
          </a:p>
          <a:p>
            <a:endParaRPr lang="en-US" sz="2200" dirty="0">
              <a:solidFill>
                <a:schemeClr val="tx1"/>
              </a:solidFill>
              <a:latin typeface="Courier"/>
              <a:cs typeface="Courier"/>
            </a:endParaRPr>
          </a:p>
          <a:p>
            <a:endParaRPr lang="en-US" sz="2200" dirty="0">
              <a:solidFill>
                <a:schemeClr val="tx1"/>
              </a:solidFill>
              <a:latin typeface="Courier"/>
              <a:cs typeface="Courier"/>
            </a:endParaRPr>
          </a:p>
          <a:p>
            <a:r>
              <a:rPr lang="en-US" sz="2200" dirty="0">
                <a:solidFill>
                  <a:schemeClr val="tx1"/>
                </a:solidFill>
                <a:latin typeface="Courier"/>
                <a:cs typeface="Courier"/>
              </a:rPr>
              <a:t>	</a:t>
            </a:r>
          </a:p>
          <a:p>
            <a:endParaRPr lang="en-US" sz="2200" dirty="0">
              <a:solidFill>
                <a:schemeClr val="tx1"/>
              </a:solidFill>
              <a:latin typeface="Courier" charset="0"/>
              <a:ea typeface="Courier" charset="0"/>
              <a:cs typeface="Courier" charset="0"/>
            </a:endParaRPr>
          </a:p>
          <a:p>
            <a:endParaRPr lang="en-US" sz="2200" dirty="0">
              <a:solidFill>
                <a:schemeClr val="tx1"/>
              </a:solidFill>
              <a:latin typeface="Courier" charset="0"/>
              <a:ea typeface="Courier" charset="0"/>
              <a:cs typeface="Courier" charset="0"/>
            </a:endParaRPr>
          </a:p>
          <a:p>
            <a:endParaRPr lang="en-US" sz="2200" dirty="0">
              <a:solidFill>
                <a:schemeClr val="tx1"/>
              </a:solidFill>
              <a:latin typeface="Courier" charset="0"/>
              <a:ea typeface="Courier" charset="0"/>
              <a:cs typeface="Courier" charset="0"/>
            </a:endParaRPr>
          </a:p>
          <a:p>
            <a:endParaRPr lang="en-US" sz="2200" dirty="0">
              <a:solidFill>
                <a:schemeClr val="tx1"/>
              </a:solidFill>
              <a:latin typeface="Courier" charset="0"/>
              <a:ea typeface="Courier" charset="0"/>
              <a:cs typeface="Courier" charset="0"/>
            </a:endParaRPr>
          </a:p>
          <a:p>
            <a:endParaRPr lang="en-US" sz="2200" dirty="0">
              <a:solidFill>
                <a:schemeClr val="tx1"/>
              </a:solidFill>
              <a:latin typeface="Courier" charset="0"/>
              <a:ea typeface="Courier" charset="0"/>
              <a:cs typeface="Courier" charset="0"/>
            </a:endParaRPr>
          </a:p>
          <a:p>
            <a:endParaRPr lang="en-US" sz="2200" dirty="0">
              <a:solidFill>
                <a:schemeClr val="tx1"/>
              </a:solidFill>
              <a:latin typeface="Courier" charset="0"/>
              <a:ea typeface="Courier" charset="0"/>
              <a:cs typeface="Courier" charset="0"/>
            </a:endParaRPr>
          </a:p>
          <a:p>
            <a:r>
              <a:rPr lang="en-US" sz="2200" dirty="0">
                <a:solidFill>
                  <a:schemeClr val="tx1"/>
                </a:solidFill>
                <a:latin typeface="Courier" charset="0"/>
                <a:ea typeface="Courier" charset="0"/>
                <a:cs typeface="Courier" charset="0"/>
              </a:rPr>
              <a:t>}</a:t>
            </a:r>
          </a:p>
        </p:txBody>
      </p:sp>
      <p:sp>
        <p:nvSpPr>
          <p:cNvPr id="6"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a:solidFill>
                  <a:schemeClr val="tx1"/>
                </a:solidFill>
                <a:latin typeface="Century Gothic"/>
                <a:cs typeface="Century Gothic"/>
              </a:rPr>
              <a:t>Anatomy of a Program</a:t>
            </a:r>
          </a:p>
        </p:txBody>
      </p:sp>
      <p:sp>
        <p:nvSpPr>
          <p:cNvPr id="2" name="Rounded Rectangle 1"/>
          <p:cNvSpPr/>
          <p:nvPr/>
        </p:nvSpPr>
        <p:spPr>
          <a:xfrm>
            <a:off x="399011" y="764771"/>
            <a:ext cx="4455622" cy="631767"/>
          </a:xfrm>
          <a:prstGeom prst="roundRect">
            <a:avLst/>
          </a:prstGeom>
          <a:solidFill>
            <a:schemeClr val="accent1">
              <a:lumMod val="20000"/>
              <a:lumOff val="8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r>
              <a:rPr lang="en-US" sz="2200" dirty="0">
                <a:solidFill>
                  <a:schemeClr val="tx1"/>
                </a:solidFill>
                <a:latin typeface="Courier" charset="0"/>
                <a:ea typeface="Courier" charset="0"/>
                <a:cs typeface="Courier" charset="0"/>
              </a:rPr>
              <a:t>Import Packages</a:t>
            </a:r>
          </a:p>
        </p:txBody>
      </p:sp>
      <p:sp>
        <p:nvSpPr>
          <p:cNvPr id="11" name="Rectangle 10"/>
          <p:cNvSpPr/>
          <p:nvPr/>
        </p:nvSpPr>
        <p:spPr>
          <a:xfrm>
            <a:off x="872837" y="2035065"/>
            <a:ext cx="4572000" cy="2907078"/>
          </a:xfrm>
          <a:prstGeom prst="rect">
            <a:avLst/>
          </a:prstGeom>
        </p:spPr>
        <p:txBody>
          <a:bodyPr>
            <a:spAutoFit/>
          </a:bodyPr>
          <a:lstStyle/>
          <a:p>
            <a:pPr>
              <a:lnSpc>
                <a:spcPct val="83000"/>
              </a:lnSpc>
            </a:pPr>
            <a:r>
              <a:rPr lang="en-US" sz="2000" b="1" dirty="0">
                <a:solidFill>
                  <a:srgbClr val="800080"/>
                </a:solidFill>
                <a:latin typeface="Courier"/>
                <a:cs typeface="Courier"/>
              </a:rPr>
              <a:t>public void</a:t>
            </a:r>
            <a:r>
              <a:rPr lang="en-US" sz="2000" dirty="0">
                <a:latin typeface="Courier"/>
                <a:cs typeface="Courier"/>
              </a:rPr>
              <a:t> run() {</a:t>
            </a:r>
          </a:p>
          <a:p>
            <a:pPr>
              <a:lnSpc>
                <a:spcPct val="83000"/>
              </a:lnSpc>
            </a:pPr>
            <a:r>
              <a:rPr lang="en-US" sz="2000" dirty="0">
                <a:latin typeface="Courier"/>
                <a:cs typeface="Courier"/>
              </a:rPr>
              <a:t>   move();</a:t>
            </a:r>
          </a:p>
          <a:p>
            <a:pPr>
              <a:lnSpc>
                <a:spcPct val="83000"/>
              </a:lnSpc>
            </a:pPr>
            <a:r>
              <a:rPr lang="en-US" sz="2000" dirty="0">
                <a:latin typeface="Courier"/>
                <a:cs typeface="Courier"/>
              </a:rPr>
              <a:t>   </a:t>
            </a:r>
            <a:r>
              <a:rPr lang="en-US" sz="2000" dirty="0" err="1">
                <a:latin typeface="Courier"/>
                <a:cs typeface="Courier"/>
              </a:rPr>
              <a:t>pickBeeper</a:t>
            </a:r>
            <a:r>
              <a:rPr lang="en-US" sz="2000" dirty="0">
                <a:latin typeface="Courier"/>
                <a:cs typeface="Courier"/>
              </a:rPr>
              <a:t>();</a:t>
            </a:r>
          </a:p>
          <a:p>
            <a:pPr>
              <a:lnSpc>
                <a:spcPct val="83000"/>
              </a:lnSpc>
            </a:pPr>
            <a:r>
              <a:rPr lang="en-US" sz="2000" dirty="0">
                <a:latin typeface="Courier"/>
                <a:cs typeface="Courier"/>
              </a:rPr>
              <a:t>   move();</a:t>
            </a:r>
          </a:p>
          <a:p>
            <a:pPr>
              <a:lnSpc>
                <a:spcPct val="83000"/>
              </a:lnSpc>
            </a:pPr>
            <a:r>
              <a:rPr lang="en-US" sz="2000" dirty="0">
                <a:latin typeface="Courier"/>
                <a:cs typeface="Courier"/>
              </a:rPr>
              <a:t>   </a:t>
            </a:r>
            <a:r>
              <a:rPr lang="en-US" sz="2000" dirty="0" err="1">
                <a:latin typeface="Courier"/>
                <a:cs typeface="Courier"/>
              </a:rPr>
              <a:t>turnLeft</a:t>
            </a:r>
            <a:r>
              <a:rPr lang="en-US" sz="2000" dirty="0">
                <a:latin typeface="Courier"/>
                <a:cs typeface="Courier"/>
              </a:rPr>
              <a:t>();</a:t>
            </a:r>
          </a:p>
          <a:p>
            <a:pPr>
              <a:lnSpc>
                <a:spcPct val="83000"/>
              </a:lnSpc>
            </a:pPr>
            <a:r>
              <a:rPr lang="en-US" sz="2000" dirty="0">
                <a:latin typeface="Courier"/>
                <a:cs typeface="Courier"/>
              </a:rPr>
              <a:t>   move();</a:t>
            </a:r>
          </a:p>
          <a:p>
            <a:pPr>
              <a:lnSpc>
                <a:spcPct val="83000"/>
              </a:lnSpc>
            </a:pPr>
            <a:r>
              <a:rPr lang="en-US" sz="2000" dirty="0">
                <a:latin typeface="Courier"/>
                <a:cs typeface="Courier"/>
              </a:rPr>
              <a:t>   </a:t>
            </a:r>
            <a:r>
              <a:rPr lang="en-US" sz="2000" dirty="0" err="1">
                <a:latin typeface="Courier"/>
                <a:cs typeface="Courier"/>
              </a:rPr>
              <a:t>turnRight</a:t>
            </a:r>
            <a:r>
              <a:rPr lang="en-US" sz="2000" dirty="0">
                <a:latin typeface="Courier"/>
                <a:cs typeface="Courier"/>
              </a:rPr>
              <a:t>();</a:t>
            </a:r>
          </a:p>
          <a:p>
            <a:pPr>
              <a:lnSpc>
                <a:spcPct val="83000"/>
              </a:lnSpc>
            </a:pPr>
            <a:r>
              <a:rPr lang="en-US" sz="2000" dirty="0">
                <a:latin typeface="Courier"/>
                <a:cs typeface="Courier"/>
              </a:rPr>
              <a:t>   move();</a:t>
            </a:r>
          </a:p>
          <a:p>
            <a:pPr>
              <a:lnSpc>
                <a:spcPct val="83000"/>
              </a:lnSpc>
            </a:pPr>
            <a:r>
              <a:rPr lang="en-US" sz="2000" dirty="0">
                <a:latin typeface="Courier"/>
                <a:cs typeface="Courier"/>
              </a:rPr>
              <a:t>   </a:t>
            </a:r>
            <a:r>
              <a:rPr lang="en-US" sz="2000" dirty="0" err="1">
                <a:latin typeface="Courier"/>
                <a:cs typeface="Courier"/>
              </a:rPr>
              <a:t>putBeeper</a:t>
            </a:r>
            <a:r>
              <a:rPr lang="en-US" sz="2000" dirty="0">
                <a:latin typeface="Courier"/>
                <a:cs typeface="Courier"/>
              </a:rPr>
              <a:t>();</a:t>
            </a:r>
          </a:p>
          <a:p>
            <a:pPr>
              <a:lnSpc>
                <a:spcPct val="83000"/>
              </a:lnSpc>
            </a:pPr>
            <a:r>
              <a:rPr lang="en-US" sz="2000" dirty="0">
                <a:latin typeface="Courier"/>
                <a:cs typeface="Courier"/>
              </a:rPr>
              <a:t>   move();</a:t>
            </a:r>
          </a:p>
          <a:p>
            <a:pPr>
              <a:lnSpc>
                <a:spcPct val="83000"/>
              </a:lnSpc>
            </a:pPr>
            <a:r>
              <a:rPr lang="en-US" sz="2000" dirty="0">
                <a:latin typeface="Courier"/>
                <a:cs typeface="Courier"/>
              </a:rPr>
              <a:t>}</a:t>
            </a:r>
          </a:p>
        </p:txBody>
      </p:sp>
      <p:sp>
        <p:nvSpPr>
          <p:cNvPr id="9" name="Rectangle 8"/>
          <p:cNvSpPr/>
          <p:nvPr/>
        </p:nvSpPr>
        <p:spPr>
          <a:xfrm>
            <a:off x="889462" y="4985931"/>
            <a:ext cx="4572000" cy="1374351"/>
          </a:xfrm>
          <a:prstGeom prst="rect">
            <a:avLst/>
          </a:prstGeom>
        </p:spPr>
        <p:txBody>
          <a:bodyPr>
            <a:spAutoFit/>
          </a:bodyPr>
          <a:lstStyle/>
          <a:p>
            <a:pPr>
              <a:lnSpc>
                <a:spcPct val="83000"/>
              </a:lnSpc>
            </a:pPr>
            <a:r>
              <a:rPr lang="en-US" sz="2000" b="1" dirty="0">
                <a:solidFill>
                  <a:srgbClr val="6C006C"/>
                </a:solidFill>
                <a:latin typeface="Courier"/>
                <a:cs typeface="Courier"/>
              </a:rPr>
              <a:t>private</a:t>
            </a:r>
            <a:r>
              <a:rPr lang="en-US" sz="2000" dirty="0">
                <a:solidFill>
                  <a:srgbClr val="6C006C"/>
                </a:solidFill>
                <a:latin typeface="Courier"/>
                <a:cs typeface="Courier"/>
              </a:rPr>
              <a:t> </a:t>
            </a:r>
            <a:r>
              <a:rPr lang="en-US" sz="2000" b="1" dirty="0">
                <a:solidFill>
                  <a:srgbClr val="6C006C"/>
                </a:solidFill>
                <a:latin typeface="Courier"/>
                <a:cs typeface="Courier"/>
              </a:rPr>
              <a:t>void</a:t>
            </a:r>
            <a:r>
              <a:rPr lang="en-US" sz="2000" dirty="0">
                <a:solidFill>
                  <a:srgbClr val="6C006C"/>
                </a:solidFill>
                <a:latin typeface="Courier"/>
                <a:cs typeface="Courier"/>
              </a:rPr>
              <a:t> </a:t>
            </a:r>
            <a:r>
              <a:rPr lang="en-US" sz="2000" dirty="0" err="1">
                <a:latin typeface="Courier"/>
                <a:cs typeface="Courier"/>
              </a:rPr>
              <a:t>turnRight</a:t>
            </a:r>
            <a:r>
              <a:rPr lang="en-US" sz="2000" dirty="0">
                <a:latin typeface="Courier"/>
                <a:cs typeface="Courier"/>
              </a:rPr>
              <a:t>() {</a:t>
            </a:r>
          </a:p>
          <a:p>
            <a:pPr>
              <a:lnSpc>
                <a:spcPct val="83000"/>
              </a:lnSpc>
            </a:pPr>
            <a:r>
              <a:rPr lang="en-US" sz="2000" dirty="0">
                <a:latin typeface="Courier"/>
                <a:cs typeface="Courier"/>
              </a:rPr>
              <a:t>   </a:t>
            </a:r>
            <a:r>
              <a:rPr lang="en-US" sz="2000" dirty="0" err="1">
                <a:latin typeface="Courier"/>
                <a:cs typeface="Courier"/>
              </a:rPr>
              <a:t>turnLeft</a:t>
            </a:r>
            <a:r>
              <a:rPr lang="en-US" sz="2000" dirty="0">
                <a:latin typeface="Courier"/>
                <a:cs typeface="Courier"/>
              </a:rPr>
              <a:t>();</a:t>
            </a:r>
          </a:p>
          <a:p>
            <a:pPr>
              <a:lnSpc>
                <a:spcPct val="83000"/>
              </a:lnSpc>
            </a:pPr>
            <a:r>
              <a:rPr lang="en-US" sz="2000" dirty="0">
                <a:latin typeface="Courier"/>
                <a:cs typeface="Courier"/>
              </a:rPr>
              <a:t>   </a:t>
            </a:r>
            <a:r>
              <a:rPr lang="en-US" sz="2000" dirty="0" err="1">
                <a:latin typeface="Courier"/>
                <a:cs typeface="Courier"/>
              </a:rPr>
              <a:t>turnLeft</a:t>
            </a:r>
            <a:r>
              <a:rPr lang="en-US" sz="2000" dirty="0">
                <a:latin typeface="Courier"/>
                <a:cs typeface="Courier"/>
              </a:rPr>
              <a:t>();</a:t>
            </a:r>
          </a:p>
          <a:p>
            <a:pPr>
              <a:lnSpc>
                <a:spcPct val="83000"/>
              </a:lnSpc>
            </a:pPr>
            <a:r>
              <a:rPr lang="en-US" sz="2000" dirty="0">
                <a:latin typeface="Courier"/>
                <a:cs typeface="Courier"/>
              </a:rPr>
              <a:t>   </a:t>
            </a:r>
            <a:r>
              <a:rPr lang="en-US" sz="2000" dirty="0" err="1">
                <a:latin typeface="Courier"/>
                <a:cs typeface="Courier"/>
              </a:rPr>
              <a:t>turnLeft</a:t>
            </a:r>
            <a:r>
              <a:rPr lang="en-US" sz="2000" dirty="0">
                <a:latin typeface="Courier"/>
                <a:cs typeface="Courier"/>
              </a:rPr>
              <a:t>();</a:t>
            </a:r>
          </a:p>
          <a:p>
            <a:pPr>
              <a:lnSpc>
                <a:spcPct val="83000"/>
              </a:lnSpc>
            </a:pPr>
            <a:r>
              <a:rPr lang="en-US" sz="2000" dirty="0">
                <a:latin typeface="Courier"/>
                <a:cs typeface="Courier"/>
              </a:rPr>
              <a:t>}    </a:t>
            </a:r>
          </a:p>
        </p:txBody>
      </p:sp>
    </p:spTree>
    <p:extLst>
      <p:ext uri="{BB962C8B-B14F-4D97-AF65-F5344CB8AC3E}">
        <p14:creationId xmlns:p14="http://schemas.microsoft.com/office/powerpoint/2010/main" val="1542511215"/>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959331" y="6317673"/>
            <a:ext cx="3358342" cy="94765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ounded Rectangle 7"/>
          <p:cNvSpPr/>
          <p:nvPr/>
        </p:nvSpPr>
        <p:spPr>
          <a:xfrm>
            <a:off x="385157" y="1465811"/>
            <a:ext cx="8010698" cy="5250873"/>
          </a:xfrm>
          <a:prstGeom prst="roundRect">
            <a:avLst>
              <a:gd name="adj" fmla="val 1559"/>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r>
              <a:rPr lang="en-US" sz="2200" b="1" dirty="0">
                <a:solidFill>
                  <a:srgbClr val="800080"/>
                </a:solidFill>
                <a:latin typeface="Courier"/>
                <a:cs typeface="Courier"/>
              </a:rPr>
              <a:t>public class</a:t>
            </a:r>
            <a:r>
              <a:rPr lang="en-US" sz="2200" dirty="0">
                <a:latin typeface="Courier"/>
                <a:cs typeface="Courier"/>
              </a:rPr>
              <a:t> </a:t>
            </a:r>
            <a:r>
              <a:rPr lang="en-US" sz="2200" dirty="0" err="1">
                <a:solidFill>
                  <a:schemeClr val="tx1"/>
                </a:solidFill>
                <a:latin typeface="Courier"/>
                <a:cs typeface="Courier"/>
              </a:rPr>
              <a:t>OurKarelProgram</a:t>
            </a:r>
            <a:r>
              <a:rPr lang="en-US" sz="2200" dirty="0">
                <a:solidFill>
                  <a:schemeClr val="tx1"/>
                </a:solidFill>
                <a:latin typeface="Courier"/>
                <a:cs typeface="Courier"/>
              </a:rPr>
              <a:t> </a:t>
            </a:r>
            <a:r>
              <a:rPr lang="en-US" sz="2200" b="1" dirty="0">
                <a:solidFill>
                  <a:srgbClr val="800080"/>
                </a:solidFill>
                <a:latin typeface="Courier"/>
                <a:cs typeface="Courier"/>
              </a:rPr>
              <a:t>extends</a:t>
            </a:r>
            <a:r>
              <a:rPr lang="en-US" sz="2200" dirty="0">
                <a:latin typeface="Courier"/>
                <a:cs typeface="Courier"/>
              </a:rPr>
              <a:t> </a:t>
            </a:r>
            <a:r>
              <a:rPr lang="en-US" sz="2200" dirty="0">
                <a:solidFill>
                  <a:schemeClr val="tx1"/>
                </a:solidFill>
                <a:latin typeface="Courier"/>
                <a:cs typeface="Courier"/>
              </a:rPr>
              <a:t>Karel {</a:t>
            </a:r>
          </a:p>
          <a:p>
            <a:endParaRPr lang="en-US" sz="2200" dirty="0">
              <a:solidFill>
                <a:schemeClr val="tx1"/>
              </a:solidFill>
              <a:latin typeface="Courier"/>
              <a:cs typeface="Courier"/>
            </a:endParaRPr>
          </a:p>
          <a:p>
            <a:endParaRPr lang="en-US" sz="2200" dirty="0">
              <a:solidFill>
                <a:schemeClr val="tx1"/>
              </a:solidFill>
              <a:latin typeface="Courier"/>
              <a:cs typeface="Courier"/>
            </a:endParaRPr>
          </a:p>
          <a:p>
            <a:endParaRPr lang="en-US" sz="2200" dirty="0">
              <a:solidFill>
                <a:schemeClr val="tx1"/>
              </a:solidFill>
              <a:latin typeface="Courier"/>
              <a:cs typeface="Courier"/>
            </a:endParaRPr>
          </a:p>
          <a:p>
            <a:r>
              <a:rPr lang="en-US" sz="2200" dirty="0">
                <a:solidFill>
                  <a:schemeClr val="tx1"/>
                </a:solidFill>
                <a:latin typeface="Courier"/>
                <a:cs typeface="Courier"/>
              </a:rPr>
              <a:t>   </a:t>
            </a:r>
          </a:p>
          <a:p>
            <a:endParaRPr lang="en-US" sz="2200" dirty="0">
              <a:solidFill>
                <a:schemeClr val="tx1"/>
              </a:solidFill>
              <a:latin typeface="Courier"/>
              <a:cs typeface="Courier"/>
            </a:endParaRPr>
          </a:p>
          <a:p>
            <a:endParaRPr lang="en-US" sz="2200" dirty="0">
              <a:solidFill>
                <a:schemeClr val="tx1"/>
              </a:solidFill>
              <a:latin typeface="Courier"/>
              <a:cs typeface="Courier"/>
            </a:endParaRPr>
          </a:p>
          <a:p>
            <a:r>
              <a:rPr lang="en-US" sz="2200" dirty="0">
                <a:solidFill>
                  <a:schemeClr val="tx1"/>
                </a:solidFill>
                <a:latin typeface="Courier"/>
                <a:cs typeface="Courier"/>
              </a:rPr>
              <a:t>	</a:t>
            </a:r>
          </a:p>
          <a:p>
            <a:endParaRPr lang="en-US" sz="2200" dirty="0">
              <a:solidFill>
                <a:schemeClr val="tx1"/>
              </a:solidFill>
              <a:latin typeface="Courier" charset="0"/>
              <a:ea typeface="Courier" charset="0"/>
              <a:cs typeface="Courier" charset="0"/>
            </a:endParaRPr>
          </a:p>
          <a:p>
            <a:endParaRPr lang="en-US" sz="2200" dirty="0">
              <a:solidFill>
                <a:schemeClr val="tx1"/>
              </a:solidFill>
              <a:latin typeface="Courier" charset="0"/>
              <a:ea typeface="Courier" charset="0"/>
              <a:cs typeface="Courier" charset="0"/>
            </a:endParaRPr>
          </a:p>
          <a:p>
            <a:endParaRPr lang="en-US" sz="2200" dirty="0">
              <a:solidFill>
                <a:schemeClr val="tx1"/>
              </a:solidFill>
              <a:latin typeface="Courier" charset="0"/>
              <a:ea typeface="Courier" charset="0"/>
              <a:cs typeface="Courier" charset="0"/>
            </a:endParaRPr>
          </a:p>
          <a:p>
            <a:endParaRPr lang="en-US" sz="2200" dirty="0">
              <a:solidFill>
                <a:schemeClr val="tx1"/>
              </a:solidFill>
              <a:latin typeface="Courier" charset="0"/>
              <a:ea typeface="Courier" charset="0"/>
              <a:cs typeface="Courier" charset="0"/>
            </a:endParaRPr>
          </a:p>
          <a:p>
            <a:endParaRPr lang="en-US" sz="2200" dirty="0">
              <a:solidFill>
                <a:schemeClr val="tx1"/>
              </a:solidFill>
              <a:latin typeface="Courier" charset="0"/>
              <a:ea typeface="Courier" charset="0"/>
              <a:cs typeface="Courier" charset="0"/>
            </a:endParaRPr>
          </a:p>
          <a:p>
            <a:endParaRPr lang="en-US" sz="2200" dirty="0">
              <a:solidFill>
                <a:schemeClr val="tx1"/>
              </a:solidFill>
              <a:latin typeface="Courier" charset="0"/>
              <a:ea typeface="Courier" charset="0"/>
              <a:cs typeface="Courier" charset="0"/>
            </a:endParaRPr>
          </a:p>
          <a:p>
            <a:r>
              <a:rPr lang="en-US" sz="2200" dirty="0">
                <a:solidFill>
                  <a:schemeClr val="tx1"/>
                </a:solidFill>
                <a:latin typeface="Courier" charset="0"/>
                <a:ea typeface="Courier" charset="0"/>
                <a:cs typeface="Courier" charset="0"/>
              </a:rPr>
              <a:t>}</a:t>
            </a:r>
          </a:p>
        </p:txBody>
      </p:sp>
      <p:sp>
        <p:nvSpPr>
          <p:cNvPr id="6"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a:solidFill>
                  <a:schemeClr val="tx1"/>
                </a:solidFill>
                <a:latin typeface="Century Gothic"/>
                <a:cs typeface="Century Gothic"/>
              </a:rPr>
              <a:t>Anatomy of a Program</a:t>
            </a:r>
          </a:p>
        </p:txBody>
      </p:sp>
      <p:sp>
        <p:nvSpPr>
          <p:cNvPr id="4" name="Rectangle 3"/>
          <p:cNvSpPr/>
          <p:nvPr/>
        </p:nvSpPr>
        <p:spPr>
          <a:xfrm>
            <a:off x="872837" y="2035065"/>
            <a:ext cx="4572000" cy="2907078"/>
          </a:xfrm>
          <a:prstGeom prst="rect">
            <a:avLst/>
          </a:prstGeom>
        </p:spPr>
        <p:txBody>
          <a:bodyPr>
            <a:spAutoFit/>
          </a:bodyPr>
          <a:lstStyle/>
          <a:p>
            <a:pPr>
              <a:lnSpc>
                <a:spcPct val="83000"/>
              </a:lnSpc>
            </a:pPr>
            <a:r>
              <a:rPr lang="en-US" sz="2000" b="1" dirty="0">
                <a:solidFill>
                  <a:srgbClr val="800080"/>
                </a:solidFill>
                <a:latin typeface="Courier"/>
                <a:cs typeface="Courier"/>
              </a:rPr>
              <a:t>public void</a:t>
            </a:r>
            <a:r>
              <a:rPr lang="en-US" sz="2000" dirty="0">
                <a:latin typeface="Courier"/>
                <a:cs typeface="Courier"/>
              </a:rPr>
              <a:t> run() {</a:t>
            </a:r>
          </a:p>
          <a:p>
            <a:pPr>
              <a:lnSpc>
                <a:spcPct val="83000"/>
              </a:lnSpc>
            </a:pPr>
            <a:r>
              <a:rPr lang="en-US" sz="2000" dirty="0">
                <a:latin typeface="Courier"/>
                <a:cs typeface="Courier"/>
              </a:rPr>
              <a:t>   move();</a:t>
            </a:r>
          </a:p>
          <a:p>
            <a:pPr>
              <a:lnSpc>
                <a:spcPct val="83000"/>
              </a:lnSpc>
            </a:pPr>
            <a:r>
              <a:rPr lang="en-US" sz="2000" dirty="0">
                <a:latin typeface="Courier"/>
                <a:cs typeface="Courier"/>
              </a:rPr>
              <a:t>   </a:t>
            </a:r>
            <a:r>
              <a:rPr lang="en-US" sz="2000" dirty="0" err="1">
                <a:latin typeface="Courier"/>
                <a:cs typeface="Courier"/>
              </a:rPr>
              <a:t>pickBeeper</a:t>
            </a:r>
            <a:r>
              <a:rPr lang="en-US" sz="2000" dirty="0">
                <a:latin typeface="Courier"/>
                <a:cs typeface="Courier"/>
              </a:rPr>
              <a:t>();</a:t>
            </a:r>
          </a:p>
          <a:p>
            <a:pPr>
              <a:lnSpc>
                <a:spcPct val="83000"/>
              </a:lnSpc>
            </a:pPr>
            <a:r>
              <a:rPr lang="en-US" sz="2000" dirty="0">
                <a:latin typeface="Courier"/>
                <a:cs typeface="Courier"/>
              </a:rPr>
              <a:t>   move();</a:t>
            </a:r>
          </a:p>
          <a:p>
            <a:pPr>
              <a:lnSpc>
                <a:spcPct val="83000"/>
              </a:lnSpc>
            </a:pPr>
            <a:r>
              <a:rPr lang="en-US" sz="2000" dirty="0">
                <a:latin typeface="Courier"/>
                <a:cs typeface="Courier"/>
              </a:rPr>
              <a:t>   </a:t>
            </a:r>
            <a:r>
              <a:rPr lang="en-US" sz="2000" dirty="0" err="1">
                <a:latin typeface="Courier"/>
                <a:cs typeface="Courier"/>
              </a:rPr>
              <a:t>turnLeft</a:t>
            </a:r>
            <a:r>
              <a:rPr lang="en-US" sz="2000" dirty="0">
                <a:latin typeface="Courier"/>
                <a:cs typeface="Courier"/>
              </a:rPr>
              <a:t>();</a:t>
            </a:r>
          </a:p>
          <a:p>
            <a:pPr>
              <a:lnSpc>
                <a:spcPct val="83000"/>
              </a:lnSpc>
            </a:pPr>
            <a:r>
              <a:rPr lang="en-US" sz="2000" dirty="0">
                <a:latin typeface="Courier"/>
                <a:cs typeface="Courier"/>
              </a:rPr>
              <a:t>   move();</a:t>
            </a:r>
          </a:p>
          <a:p>
            <a:pPr>
              <a:lnSpc>
                <a:spcPct val="83000"/>
              </a:lnSpc>
            </a:pPr>
            <a:r>
              <a:rPr lang="en-US" sz="2000" dirty="0">
                <a:latin typeface="Courier"/>
                <a:cs typeface="Courier"/>
              </a:rPr>
              <a:t>   </a:t>
            </a:r>
            <a:r>
              <a:rPr lang="en-US" sz="2000" dirty="0" err="1">
                <a:latin typeface="Courier"/>
                <a:cs typeface="Courier"/>
              </a:rPr>
              <a:t>turnRight</a:t>
            </a:r>
            <a:r>
              <a:rPr lang="en-US" sz="2000" dirty="0">
                <a:latin typeface="Courier"/>
                <a:cs typeface="Courier"/>
              </a:rPr>
              <a:t>();</a:t>
            </a:r>
          </a:p>
          <a:p>
            <a:pPr>
              <a:lnSpc>
                <a:spcPct val="83000"/>
              </a:lnSpc>
            </a:pPr>
            <a:r>
              <a:rPr lang="en-US" sz="2000" dirty="0">
                <a:latin typeface="Courier"/>
                <a:cs typeface="Courier"/>
              </a:rPr>
              <a:t>   move();</a:t>
            </a:r>
          </a:p>
          <a:p>
            <a:pPr>
              <a:lnSpc>
                <a:spcPct val="83000"/>
              </a:lnSpc>
            </a:pPr>
            <a:r>
              <a:rPr lang="en-US" sz="2000" dirty="0">
                <a:latin typeface="Courier"/>
                <a:cs typeface="Courier"/>
              </a:rPr>
              <a:t>   </a:t>
            </a:r>
            <a:r>
              <a:rPr lang="en-US" sz="2000" dirty="0" err="1">
                <a:latin typeface="Courier"/>
                <a:cs typeface="Courier"/>
              </a:rPr>
              <a:t>putBeeper</a:t>
            </a:r>
            <a:r>
              <a:rPr lang="en-US" sz="2000" dirty="0">
                <a:latin typeface="Courier"/>
                <a:cs typeface="Courier"/>
              </a:rPr>
              <a:t>();</a:t>
            </a:r>
          </a:p>
          <a:p>
            <a:pPr>
              <a:lnSpc>
                <a:spcPct val="83000"/>
              </a:lnSpc>
            </a:pPr>
            <a:r>
              <a:rPr lang="en-US" sz="2000" dirty="0">
                <a:latin typeface="Courier"/>
                <a:cs typeface="Courier"/>
              </a:rPr>
              <a:t>   move();</a:t>
            </a:r>
          </a:p>
          <a:p>
            <a:pPr>
              <a:lnSpc>
                <a:spcPct val="83000"/>
              </a:lnSpc>
            </a:pPr>
            <a:r>
              <a:rPr lang="en-US" sz="2000" dirty="0">
                <a:latin typeface="Courier"/>
                <a:cs typeface="Courier"/>
              </a:rPr>
              <a:t>}</a:t>
            </a:r>
          </a:p>
        </p:txBody>
      </p:sp>
      <p:sp>
        <p:nvSpPr>
          <p:cNvPr id="5" name="Rectangle 4"/>
          <p:cNvSpPr/>
          <p:nvPr/>
        </p:nvSpPr>
        <p:spPr>
          <a:xfrm>
            <a:off x="889462" y="4985931"/>
            <a:ext cx="4572000" cy="1374351"/>
          </a:xfrm>
          <a:prstGeom prst="rect">
            <a:avLst/>
          </a:prstGeom>
        </p:spPr>
        <p:txBody>
          <a:bodyPr>
            <a:spAutoFit/>
          </a:bodyPr>
          <a:lstStyle/>
          <a:p>
            <a:pPr>
              <a:lnSpc>
                <a:spcPct val="83000"/>
              </a:lnSpc>
            </a:pPr>
            <a:r>
              <a:rPr lang="en-US" sz="2000" b="1" dirty="0">
                <a:solidFill>
                  <a:srgbClr val="6C006C"/>
                </a:solidFill>
                <a:latin typeface="Courier"/>
                <a:cs typeface="Courier"/>
              </a:rPr>
              <a:t>private</a:t>
            </a:r>
            <a:r>
              <a:rPr lang="en-US" sz="2000" dirty="0">
                <a:solidFill>
                  <a:srgbClr val="6C006C"/>
                </a:solidFill>
                <a:latin typeface="Courier"/>
                <a:cs typeface="Courier"/>
              </a:rPr>
              <a:t> </a:t>
            </a:r>
            <a:r>
              <a:rPr lang="en-US" sz="2000" b="1" dirty="0">
                <a:solidFill>
                  <a:srgbClr val="6C006C"/>
                </a:solidFill>
                <a:latin typeface="Courier"/>
                <a:cs typeface="Courier"/>
              </a:rPr>
              <a:t>void</a:t>
            </a:r>
            <a:r>
              <a:rPr lang="en-US" sz="2000" dirty="0">
                <a:solidFill>
                  <a:srgbClr val="6C006C"/>
                </a:solidFill>
                <a:latin typeface="Courier"/>
                <a:cs typeface="Courier"/>
              </a:rPr>
              <a:t> </a:t>
            </a:r>
            <a:r>
              <a:rPr lang="en-US" sz="2000" dirty="0" err="1">
                <a:latin typeface="Courier"/>
                <a:cs typeface="Courier"/>
              </a:rPr>
              <a:t>turnRight</a:t>
            </a:r>
            <a:r>
              <a:rPr lang="en-US" sz="2000" dirty="0">
                <a:latin typeface="Courier"/>
                <a:cs typeface="Courier"/>
              </a:rPr>
              <a:t>() {</a:t>
            </a:r>
          </a:p>
          <a:p>
            <a:pPr>
              <a:lnSpc>
                <a:spcPct val="83000"/>
              </a:lnSpc>
            </a:pPr>
            <a:r>
              <a:rPr lang="en-US" sz="2000" dirty="0">
                <a:latin typeface="Courier"/>
                <a:cs typeface="Courier"/>
              </a:rPr>
              <a:t>   </a:t>
            </a:r>
            <a:r>
              <a:rPr lang="en-US" sz="2000" dirty="0" err="1">
                <a:latin typeface="Courier"/>
                <a:cs typeface="Courier"/>
              </a:rPr>
              <a:t>turnLeft</a:t>
            </a:r>
            <a:r>
              <a:rPr lang="en-US" sz="2000" dirty="0">
                <a:latin typeface="Courier"/>
                <a:cs typeface="Courier"/>
              </a:rPr>
              <a:t>();</a:t>
            </a:r>
          </a:p>
          <a:p>
            <a:pPr>
              <a:lnSpc>
                <a:spcPct val="83000"/>
              </a:lnSpc>
            </a:pPr>
            <a:r>
              <a:rPr lang="en-US" sz="2000" dirty="0">
                <a:latin typeface="Courier"/>
                <a:cs typeface="Courier"/>
              </a:rPr>
              <a:t>   </a:t>
            </a:r>
            <a:r>
              <a:rPr lang="en-US" sz="2000" dirty="0" err="1">
                <a:latin typeface="Courier"/>
                <a:cs typeface="Courier"/>
              </a:rPr>
              <a:t>turnLeft</a:t>
            </a:r>
            <a:r>
              <a:rPr lang="en-US" sz="2000" dirty="0">
                <a:latin typeface="Courier"/>
                <a:cs typeface="Courier"/>
              </a:rPr>
              <a:t>();</a:t>
            </a:r>
          </a:p>
          <a:p>
            <a:pPr>
              <a:lnSpc>
                <a:spcPct val="83000"/>
              </a:lnSpc>
            </a:pPr>
            <a:r>
              <a:rPr lang="en-US" sz="2000" dirty="0">
                <a:latin typeface="Courier"/>
                <a:cs typeface="Courier"/>
              </a:rPr>
              <a:t>   </a:t>
            </a:r>
            <a:r>
              <a:rPr lang="en-US" sz="2000" dirty="0" err="1">
                <a:latin typeface="Courier"/>
                <a:cs typeface="Courier"/>
              </a:rPr>
              <a:t>turnLeft</a:t>
            </a:r>
            <a:r>
              <a:rPr lang="en-US" sz="2000" dirty="0">
                <a:latin typeface="Courier"/>
                <a:cs typeface="Courier"/>
              </a:rPr>
              <a:t>();</a:t>
            </a:r>
          </a:p>
          <a:p>
            <a:pPr>
              <a:lnSpc>
                <a:spcPct val="83000"/>
              </a:lnSpc>
            </a:pPr>
            <a:r>
              <a:rPr lang="en-US" sz="2000" dirty="0">
                <a:latin typeface="Courier"/>
                <a:cs typeface="Courier"/>
              </a:rPr>
              <a:t>}    </a:t>
            </a:r>
          </a:p>
        </p:txBody>
      </p:sp>
      <p:sp>
        <p:nvSpPr>
          <p:cNvPr id="7" name="Rectangle 6"/>
          <p:cNvSpPr/>
          <p:nvPr/>
        </p:nvSpPr>
        <p:spPr>
          <a:xfrm>
            <a:off x="398052" y="956928"/>
            <a:ext cx="4262705" cy="378565"/>
          </a:xfrm>
          <a:prstGeom prst="rect">
            <a:avLst/>
          </a:prstGeom>
        </p:spPr>
        <p:txBody>
          <a:bodyPr wrap="none">
            <a:spAutoFit/>
          </a:bodyPr>
          <a:lstStyle/>
          <a:p>
            <a:pPr>
              <a:lnSpc>
                <a:spcPct val="83000"/>
              </a:lnSpc>
            </a:pPr>
            <a:r>
              <a:rPr lang="en-US" sz="2200" b="1" dirty="0">
                <a:solidFill>
                  <a:srgbClr val="800080"/>
                </a:solidFill>
                <a:latin typeface="Courier"/>
                <a:cs typeface="Courier"/>
              </a:rPr>
              <a:t>import</a:t>
            </a:r>
            <a:r>
              <a:rPr lang="en-US" sz="2200" dirty="0">
                <a:latin typeface="Courier"/>
                <a:cs typeface="Courier"/>
              </a:rPr>
              <a:t> </a:t>
            </a:r>
            <a:r>
              <a:rPr lang="en-US" sz="2200" dirty="0" err="1">
                <a:latin typeface="Courier"/>
                <a:cs typeface="Courier"/>
              </a:rPr>
              <a:t>stanford.karel</a:t>
            </a:r>
            <a:r>
              <a:rPr lang="en-US" sz="2200" dirty="0">
                <a:latin typeface="Courier"/>
                <a:cs typeface="Courier"/>
              </a:rPr>
              <a:t>.*;</a:t>
            </a:r>
          </a:p>
        </p:txBody>
      </p:sp>
    </p:spTree>
    <p:extLst>
      <p:ext uri="{BB962C8B-B14F-4D97-AF65-F5344CB8AC3E}">
        <p14:creationId xmlns:p14="http://schemas.microsoft.com/office/powerpoint/2010/main" val="1426382478"/>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959331" y="6317673"/>
            <a:ext cx="3358342" cy="94765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ounded Rectangle 7"/>
          <p:cNvSpPr/>
          <p:nvPr/>
        </p:nvSpPr>
        <p:spPr>
          <a:xfrm>
            <a:off x="385157" y="1465811"/>
            <a:ext cx="8010698" cy="5250873"/>
          </a:xfrm>
          <a:prstGeom prst="roundRect">
            <a:avLst>
              <a:gd name="adj" fmla="val 1559"/>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r>
              <a:rPr lang="en-US" sz="2200" b="1" dirty="0">
                <a:solidFill>
                  <a:srgbClr val="800080"/>
                </a:solidFill>
                <a:latin typeface="Courier"/>
                <a:cs typeface="Courier"/>
              </a:rPr>
              <a:t>public class</a:t>
            </a:r>
            <a:r>
              <a:rPr lang="en-US" sz="2200" dirty="0">
                <a:latin typeface="Courier"/>
                <a:cs typeface="Courier"/>
              </a:rPr>
              <a:t> </a:t>
            </a:r>
            <a:r>
              <a:rPr lang="en-US" sz="2200" dirty="0" err="1">
                <a:solidFill>
                  <a:schemeClr val="tx1"/>
                </a:solidFill>
                <a:latin typeface="Courier"/>
                <a:cs typeface="Courier"/>
              </a:rPr>
              <a:t>OurKarelProgram</a:t>
            </a:r>
            <a:r>
              <a:rPr lang="en-US" sz="2200" dirty="0">
                <a:solidFill>
                  <a:schemeClr val="tx1"/>
                </a:solidFill>
                <a:latin typeface="Courier"/>
                <a:cs typeface="Courier"/>
              </a:rPr>
              <a:t> </a:t>
            </a:r>
            <a:r>
              <a:rPr lang="en-US" sz="2200" b="1" dirty="0">
                <a:solidFill>
                  <a:srgbClr val="800080"/>
                </a:solidFill>
                <a:latin typeface="Courier"/>
                <a:cs typeface="Courier"/>
              </a:rPr>
              <a:t>extends</a:t>
            </a:r>
            <a:r>
              <a:rPr lang="en-US" sz="2200" dirty="0">
                <a:latin typeface="Courier"/>
                <a:cs typeface="Courier"/>
              </a:rPr>
              <a:t> </a:t>
            </a:r>
            <a:r>
              <a:rPr lang="en-US" sz="2200" dirty="0">
                <a:solidFill>
                  <a:schemeClr val="tx1"/>
                </a:solidFill>
                <a:latin typeface="Courier"/>
                <a:cs typeface="Courier"/>
              </a:rPr>
              <a:t>Karel {</a:t>
            </a:r>
          </a:p>
          <a:p>
            <a:endParaRPr lang="en-US" sz="2200" dirty="0">
              <a:solidFill>
                <a:schemeClr val="tx1"/>
              </a:solidFill>
              <a:latin typeface="Courier"/>
              <a:cs typeface="Courier"/>
            </a:endParaRPr>
          </a:p>
          <a:p>
            <a:endParaRPr lang="en-US" sz="2200" dirty="0">
              <a:solidFill>
                <a:schemeClr val="tx1"/>
              </a:solidFill>
              <a:latin typeface="Courier"/>
              <a:cs typeface="Courier"/>
            </a:endParaRPr>
          </a:p>
          <a:p>
            <a:endParaRPr lang="en-US" sz="2200" dirty="0">
              <a:solidFill>
                <a:schemeClr val="tx1"/>
              </a:solidFill>
              <a:latin typeface="Courier"/>
              <a:cs typeface="Courier"/>
            </a:endParaRPr>
          </a:p>
          <a:p>
            <a:r>
              <a:rPr lang="en-US" sz="2200" dirty="0">
                <a:solidFill>
                  <a:schemeClr val="tx1"/>
                </a:solidFill>
                <a:latin typeface="Courier"/>
                <a:cs typeface="Courier"/>
              </a:rPr>
              <a:t>   </a:t>
            </a:r>
          </a:p>
          <a:p>
            <a:endParaRPr lang="en-US" sz="2200" dirty="0">
              <a:solidFill>
                <a:schemeClr val="tx1"/>
              </a:solidFill>
              <a:latin typeface="Courier"/>
              <a:cs typeface="Courier"/>
            </a:endParaRPr>
          </a:p>
          <a:p>
            <a:endParaRPr lang="en-US" sz="2200" dirty="0">
              <a:solidFill>
                <a:schemeClr val="tx1"/>
              </a:solidFill>
              <a:latin typeface="Courier"/>
              <a:cs typeface="Courier"/>
            </a:endParaRPr>
          </a:p>
          <a:p>
            <a:r>
              <a:rPr lang="en-US" sz="2200" dirty="0">
                <a:solidFill>
                  <a:schemeClr val="tx1"/>
                </a:solidFill>
                <a:latin typeface="Courier"/>
                <a:cs typeface="Courier"/>
              </a:rPr>
              <a:t>	</a:t>
            </a:r>
          </a:p>
          <a:p>
            <a:endParaRPr lang="en-US" sz="2200" dirty="0">
              <a:solidFill>
                <a:schemeClr val="tx1"/>
              </a:solidFill>
              <a:latin typeface="Courier" charset="0"/>
              <a:ea typeface="Courier" charset="0"/>
              <a:cs typeface="Courier" charset="0"/>
            </a:endParaRPr>
          </a:p>
          <a:p>
            <a:endParaRPr lang="en-US" sz="2200" dirty="0">
              <a:solidFill>
                <a:schemeClr val="tx1"/>
              </a:solidFill>
              <a:latin typeface="Courier" charset="0"/>
              <a:ea typeface="Courier" charset="0"/>
              <a:cs typeface="Courier" charset="0"/>
            </a:endParaRPr>
          </a:p>
          <a:p>
            <a:endParaRPr lang="en-US" sz="2200" dirty="0">
              <a:solidFill>
                <a:schemeClr val="tx1"/>
              </a:solidFill>
              <a:latin typeface="Courier" charset="0"/>
              <a:ea typeface="Courier" charset="0"/>
              <a:cs typeface="Courier" charset="0"/>
            </a:endParaRPr>
          </a:p>
          <a:p>
            <a:endParaRPr lang="en-US" sz="2200" dirty="0">
              <a:solidFill>
                <a:schemeClr val="tx1"/>
              </a:solidFill>
              <a:latin typeface="Courier" charset="0"/>
              <a:ea typeface="Courier" charset="0"/>
              <a:cs typeface="Courier" charset="0"/>
            </a:endParaRPr>
          </a:p>
          <a:p>
            <a:endParaRPr lang="en-US" sz="2200" dirty="0">
              <a:solidFill>
                <a:schemeClr val="tx1"/>
              </a:solidFill>
              <a:latin typeface="Courier" charset="0"/>
              <a:ea typeface="Courier" charset="0"/>
              <a:cs typeface="Courier" charset="0"/>
            </a:endParaRPr>
          </a:p>
          <a:p>
            <a:endParaRPr lang="en-US" sz="2200" dirty="0">
              <a:solidFill>
                <a:schemeClr val="tx1"/>
              </a:solidFill>
              <a:latin typeface="Courier" charset="0"/>
              <a:ea typeface="Courier" charset="0"/>
              <a:cs typeface="Courier" charset="0"/>
            </a:endParaRPr>
          </a:p>
          <a:p>
            <a:r>
              <a:rPr lang="en-US" sz="2200" dirty="0">
                <a:solidFill>
                  <a:schemeClr val="tx1"/>
                </a:solidFill>
                <a:latin typeface="Courier" charset="0"/>
                <a:ea typeface="Courier" charset="0"/>
                <a:cs typeface="Courier" charset="0"/>
              </a:rPr>
              <a:t>}</a:t>
            </a:r>
          </a:p>
        </p:txBody>
      </p:sp>
      <p:sp>
        <p:nvSpPr>
          <p:cNvPr id="6"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a:solidFill>
                  <a:schemeClr val="tx1"/>
                </a:solidFill>
                <a:latin typeface="Century Gothic"/>
                <a:cs typeface="Century Gothic"/>
              </a:rPr>
              <a:t>Anatomy of a Program</a:t>
            </a:r>
          </a:p>
        </p:txBody>
      </p:sp>
      <p:sp>
        <p:nvSpPr>
          <p:cNvPr id="4" name="Rectangle 3"/>
          <p:cNvSpPr/>
          <p:nvPr/>
        </p:nvSpPr>
        <p:spPr>
          <a:xfrm>
            <a:off x="872837" y="2035065"/>
            <a:ext cx="4572000" cy="2907078"/>
          </a:xfrm>
          <a:prstGeom prst="rect">
            <a:avLst/>
          </a:prstGeom>
        </p:spPr>
        <p:txBody>
          <a:bodyPr>
            <a:spAutoFit/>
          </a:bodyPr>
          <a:lstStyle/>
          <a:p>
            <a:pPr>
              <a:lnSpc>
                <a:spcPct val="83000"/>
              </a:lnSpc>
            </a:pPr>
            <a:r>
              <a:rPr lang="en-US" sz="2000" b="1" dirty="0">
                <a:solidFill>
                  <a:srgbClr val="800080"/>
                </a:solidFill>
                <a:latin typeface="Courier"/>
                <a:cs typeface="Courier"/>
              </a:rPr>
              <a:t>public void</a:t>
            </a:r>
            <a:r>
              <a:rPr lang="en-US" sz="2000" dirty="0">
                <a:latin typeface="Courier"/>
                <a:cs typeface="Courier"/>
              </a:rPr>
              <a:t> run() {</a:t>
            </a:r>
          </a:p>
          <a:p>
            <a:pPr>
              <a:lnSpc>
                <a:spcPct val="83000"/>
              </a:lnSpc>
            </a:pPr>
            <a:r>
              <a:rPr lang="en-US" sz="2000" dirty="0">
                <a:latin typeface="Courier"/>
                <a:cs typeface="Courier"/>
              </a:rPr>
              <a:t>   move();</a:t>
            </a:r>
          </a:p>
          <a:p>
            <a:pPr>
              <a:lnSpc>
                <a:spcPct val="83000"/>
              </a:lnSpc>
            </a:pPr>
            <a:r>
              <a:rPr lang="en-US" sz="2000" dirty="0">
                <a:latin typeface="Courier"/>
                <a:cs typeface="Courier"/>
              </a:rPr>
              <a:t>   </a:t>
            </a:r>
            <a:r>
              <a:rPr lang="en-US" sz="2000" dirty="0" err="1">
                <a:latin typeface="Courier"/>
                <a:cs typeface="Courier"/>
              </a:rPr>
              <a:t>pickBeeper</a:t>
            </a:r>
            <a:r>
              <a:rPr lang="en-US" sz="2000" dirty="0">
                <a:latin typeface="Courier"/>
                <a:cs typeface="Courier"/>
              </a:rPr>
              <a:t>();</a:t>
            </a:r>
          </a:p>
          <a:p>
            <a:pPr>
              <a:lnSpc>
                <a:spcPct val="83000"/>
              </a:lnSpc>
            </a:pPr>
            <a:r>
              <a:rPr lang="en-US" sz="2000" dirty="0">
                <a:latin typeface="Courier"/>
                <a:cs typeface="Courier"/>
              </a:rPr>
              <a:t>   move();</a:t>
            </a:r>
          </a:p>
          <a:p>
            <a:pPr>
              <a:lnSpc>
                <a:spcPct val="83000"/>
              </a:lnSpc>
            </a:pPr>
            <a:r>
              <a:rPr lang="en-US" sz="2000" dirty="0">
                <a:latin typeface="Courier"/>
                <a:cs typeface="Courier"/>
              </a:rPr>
              <a:t>   </a:t>
            </a:r>
            <a:r>
              <a:rPr lang="en-US" sz="2000" dirty="0" err="1">
                <a:latin typeface="Courier"/>
                <a:cs typeface="Courier"/>
              </a:rPr>
              <a:t>turnLeft</a:t>
            </a:r>
            <a:r>
              <a:rPr lang="en-US" sz="2000" dirty="0">
                <a:latin typeface="Courier"/>
                <a:cs typeface="Courier"/>
              </a:rPr>
              <a:t>();</a:t>
            </a:r>
          </a:p>
          <a:p>
            <a:pPr>
              <a:lnSpc>
                <a:spcPct val="83000"/>
              </a:lnSpc>
            </a:pPr>
            <a:r>
              <a:rPr lang="en-US" sz="2000" dirty="0">
                <a:latin typeface="Courier"/>
                <a:cs typeface="Courier"/>
              </a:rPr>
              <a:t>   move();</a:t>
            </a:r>
          </a:p>
          <a:p>
            <a:pPr>
              <a:lnSpc>
                <a:spcPct val="83000"/>
              </a:lnSpc>
            </a:pPr>
            <a:r>
              <a:rPr lang="en-US" sz="2000" dirty="0">
                <a:latin typeface="Courier"/>
                <a:cs typeface="Courier"/>
              </a:rPr>
              <a:t>   </a:t>
            </a:r>
            <a:r>
              <a:rPr lang="en-US" sz="2000" dirty="0" err="1">
                <a:latin typeface="Courier"/>
                <a:cs typeface="Courier"/>
              </a:rPr>
              <a:t>turnRight</a:t>
            </a:r>
            <a:r>
              <a:rPr lang="en-US" sz="2000" dirty="0">
                <a:latin typeface="Courier"/>
                <a:cs typeface="Courier"/>
              </a:rPr>
              <a:t>();</a:t>
            </a:r>
          </a:p>
          <a:p>
            <a:pPr>
              <a:lnSpc>
                <a:spcPct val="83000"/>
              </a:lnSpc>
            </a:pPr>
            <a:r>
              <a:rPr lang="en-US" sz="2000" dirty="0">
                <a:latin typeface="Courier"/>
                <a:cs typeface="Courier"/>
              </a:rPr>
              <a:t>   move();</a:t>
            </a:r>
          </a:p>
          <a:p>
            <a:pPr>
              <a:lnSpc>
                <a:spcPct val="83000"/>
              </a:lnSpc>
            </a:pPr>
            <a:r>
              <a:rPr lang="en-US" sz="2000" dirty="0">
                <a:latin typeface="Courier"/>
                <a:cs typeface="Courier"/>
              </a:rPr>
              <a:t>   </a:t>
            </a:r>
            <a:r>
              <a:rPr lang="en-US" sz="2000" dirty="0" err="1">
                <a:latin typeface="Courier"/>
                <a:cs typeface="Courier"/>
              </a:rPr>
              <a:t>putBeeper</a:t>
            </a:r>
            <a:r>
              <a:rPr lang="en-US" sz="2000" dirty="0">
                <a:latin typeface="Courier"/>
                <a:cs typeface="Courier"/>
              </a:rPr>
              <a:t>();</a:t>
            </a:r>
          </a:p>
          <a:p>
            <a:pPr>
              <a:lnSpc>
                <a:spcPct val="83000"/>
              </a:lnSpc>
            </a:pPr>
            <a:r>
              <a:rPr lang="en-US" sz="2000" dirty="0">
                <a:latin typeface="Courier"/>
                <a:cs typeface="Courier"/>
              </a:rPr>
              <a:t>   move();</a:t>
            </a:r>
          </a:p>
          <a:p>
            <a:pPr>
              <a:lnSpc>
                <a:spcPct val="83000"/>
              </a:lnSpc>
            </a:pPr>
            <a:r>
              <a:rPr lang="en-US" sz="2000" dirty="0">
                <a:latin typeface="Courier"/>
                <a:cs typeface="Courier"/>
              </a:rPr>
              <a:t>}</a:t>
            </a:r>
          </a:p>
        </p:txBody>
      </p:sp>
      <p:sp>
        <p:nvSpPr>
          <p:cNvPr id="5" name="Rectangle 4"/>
          <p:cNvSpPr/>
          <p:nvPr/>
        </p:nvSpPr>
        <p:spPr>
          <a:xfrm>
            <a:off x="889462" y="4985931"/>
            <a:ext cx="4572000" cy="1374351"/>
          </a:xfrm>
          <a:prstGeom prst="rect">
            <a:avLst/>
          </a:prstGeom>
        </p:spPr>
        <p:txBody>
          <a:bodyPr>
            <a:spAutoFit/>
          </a:bodyPr>
          <a:lstStyle/>
          <a:p>
            <a:pPr>
              <a:lnSpc>
                <a:spcPct val="83000"/>
              </a:lnSpc>
            </a:pPr>
            <a:r>
              <a:rPr lang="en-US" sz="2000" b="1" dirty="0">
                <a:solidFill>
                  <a:srgbClr val="6C006C"/>
                </a:solidFill>
                <a:latin typeface="Courier"/>
                <a:cs typeface="Courier"/>
              </a:rPr>
              <a:t>private</a:t>
            </a:r>
            <a:r>
              <a:rPr lang="en-US" sz="2000" dirty="0">
                <a:solidFill>
                  <a:srgbClr val="6C006C"/>
                </a:solidFill>
                <a:latin typeface="Courier"/>
                <a:cs typeface="Courier"/>
              </a:rPr>
              <a:t> </a:t>
            </a:r>
            <a:r>
              <a:rPr lang="en-US" sz="2000" b="1" dirty="0">
                <a:solidFill>
                  <a:srgbClr val="6C006C"/>
                </a:solidFill>
                <a:latin typeface="Courier"/>
                <a:cs typeface="Courier"/>
              </a:rPr>
              <a:t>void</a:t>
            </a:r>
            <a:r>
              <a:rPr lang="en-US" sz="2000" dirty="0">
                <a:solidFill>
                  <a:srgbClr val="6C006C"/>
                </a:solidFill>
                <a:latin typeface="Courier"/>
                <a:cs typeface="Courier"/>
              </a:rPr>
              <a:t> </a:t>
            </a:r>
            <a:r>
              <a:rPr lang="en-US" sz="2000" dirty="0" err="1">
                <a:latin typeface="Courier"/>
                <a:cs typeface="Courier"/>
              </a:rPr>
              <a:t>turnRight</a:t>
            </a:r>
            <a:r>
              <a:rPr lang="en-US" sz="2000" dirty="0">
                <a:latin typeface="Courier"/>
                <a:cs typeface="Courier"/>
              </a:rPr>
              <a:t>() {</a:t>
            </a:r>
          </a:p>
          <a:p>
            <a:pPr>
              <a:lnSpc>
                <a:spcPct val="83000"/>
              </a:lnSpc>
            </a:pPr>
            <a:r>
              <a:rPr lang="en-US" sz="2000" dirty="0">
                <a:latin typeface="Courier"/>
                <a:cs typeface="Courier"/>
              </a:rPr>
              <a:t>   </a:t>
            </a:r>
            <a:r>
              <a:rPr lang="en-US" sz="2000" dirty="0" err="1">
                <a:latin typeface="Courier"/>
                <a:cs typeface="Courier"/>
              </a:rPr>
              <a:t>turnLeft</a:t>
            </a:r>
            <a:r>
              <a:rPr lang="en-US" sz="2000" dirty="0">
                <a:latin typeface="Courier"/>
                <a:cs typeface="Courier"/>
              </a:rPr>
              <a:t>();</a:t>
            </a:r>
          </a:p>
          <a:p>
            <a:pPr>
              <a:lnSpc>
                <a:spcPct val="83000"/>
              </a:lnSpc>
            </a:pPr>
            <a:r>
              <a:rPr lang="en-US" sz="2000" dirty="0">
                <a:latin typeface="Courier"/>
                <a:cs typeface="Courier"/>
              </a:rPr>
              <a:t>   </a:t>
            </a:r>
            <a:r>
              <a:rPr lang="en-US" sz="2000" dirty="0" err="1">
                <a:latin typeface="Courier"/>
                <a:cs typeface="Courier"/>
              </a:rPr>
              <a:t>turnLeft</a:t>
            </a:r>
            <a:r>
              <a:rPr lang="en-US" sz="2000" dirty="0">
                <a:latin typeface="Courier"/>
                <a:cs typeface="Courier"/>
              </a:rPr>
              <a:t>();</a:t>
            </a:r>
          </a:p>
          <a:p>
            <a:pPr>
              <a:lnSpc>
                <a:spcPct val="83000"/>
              </a:lnSpc>
            </a:pPr>
            <a:r>
              <a:rPr lang="en-US" sz="2000" dirty="0">
                <a:latin typeface="Courier"/>
                <a:cs typeface="Courier"/>
              </a:rPr>
              <a:t>   </a:t>
            </a:r>
            <a:r>
              <a:rPr lang="en-US" sz="2000" dirty="0" err="1">
                <a:latin typeface="Courier"/>
                <a:cs typeface="Courier"/>
              </a:rPr>
              <a:t>turnLeft</a:t>
            </a:r>
            <a:r>
              <a:rPr lang="en-US" sz="2000" dirty="0">
                <a:latin typeface="Courier"/>
                <a:cs typeface="Courier"/>
              </a:rPr>
              <a:t>();</a:t>
            </a:r>
          </a:p>
          <a:p>
            <a:pPr>
              <a:lnSpc>
                <a:spcPct val="83000"/>
              </a:lnSpc>
            </a:pPr>
            <a:r>
              <a:rPr lang="en-US" sz="2000" dirty="0">
                <a:latin typeface="Courier"/>
                <a:cs typeface="Courier"/>
              </a:rPr>
              <a:t>}    </a:t>
            </a:r>
          </a:p>
        </p:txBody>
      </p:sp>
      <p:sp>
        <p:nvSpPr>
          <p:cNvPr id="7" name="Rectangle 6"/>
          <p:cNvSpPr/>
          <p:nvPr/>
        </p:nvSpPr>
        <p:spPr>
          <a:xfrm>
            <a:off x="398052" y="956928"/>
            <a:ext cx="4262705" cy="378565"/>
          </a:xfrm>
          <a:prstGeom prst="rect">
            <a:avLst/>
          </a:prstGeom>
        </p:spPr>
        <p:txBody>
          <a:bodyPr wrap="none">
            <a:spAutoFit/>
          </a:bodyPr>
          <a:lstStyle/>
          <a:p>
            <a:pPr>
              <a:lnSpc>
                <a:spcPct val="83000"/>
              </a:lnSpc>
            </a:pPr>
            <a:r>
              <a:rPr lang="en-US" sz="2200" b="1" dirty="0">
                <a:solidFill>
                  <a:srgbClr val="800080"/>
                </a:solidFill>
                <a:latin typeface="Courier"/>
                <a:cs typeface="Courier"/>
              </a:rPr>
              <a:t>import</a:t>
            </a:r>
            <a:r>
              <a:rPr lang="en-US" sz="2200" dirty="0">
                <a:latin typeface="Courier"/>
                <a:cs typeface="Courier"/>
              </a:rPr>
              <a:t> </a:t>
            </a:r>
            <a:r>
              <a:rPr lang="en-US" sz="2200" dirty="0" err="1">
                <a:latin typeface="Courier"/>
                <a:cs typeface="Courier"/>
              </a:rPr>
              <a:t>stanford.karel</a:t>
            </a:r>
            <a:r>
              <a:rPr lang="en-US" sz="2200" dirty="0">
                <a:latin typeface="Courier"/>
                <a:cs typeface="Courier"/>
              </a:rPr>
              <a:t>.*;</a:t>
            </a:r>
          </a:p>
        </p:txBody>
      </p:sp>
      <p:sp>
        <p:nvSpPr>
          <p:cNvPr id="9" name="AutoShape 2"/>
          <p:cNvSpPr>
            <a:spLocks/>
          </p:cNvSpPr>
          <p:nvPr/>
        </p:nvSpPr>
        <p:spPr bwMode="auto">
          <a:xfrm>
            <a:off x="4535322" y="2111432"/>
            <a:ext cx="219558" cy="2527922"/>
          </a:xfrm>
          <a:prstGeom prst="rightBrace">
            <a:avLst>
              <a:gd name="adj1" fmla="val 134664"/>
              <a:gd name="adj2" fmla="val 50000"/>
            </a:avLst>
          </a:prstGeom>
          <a:noFill/>
          <a:ln w="9525" cap="flat">
            <a:solidFill>
              <a:srgbClr val="000000"/>
            </a:solidFill>
            <a:round/>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82945" tIns="41473" rIns="82945" bIns="41473" anchor="ctr"/>
          <a:lstStyle/>
          <a:p>
            <a:endParaRPr lang="en-US" dirty="0"/>
          </a:p>
        </p:txBody>
      </p:sp>
      <p:sp>
        <p:nvSpPr>
          <p:cNvPr id="10" name="Text Box 3"/>
          <p:cNvSpPr txBox="1">
            <a:spLocks noChangeArrowheads="1"/>
          </p:cNvSpPr>
          <p:nvPr/>
        </p:nvSpPr>
        <p:spPr bwMode="auto">
          <a:xfrm>
            <a:off x="5095636" y="2985231"/>
            <a:ext cx="3504695" cy="1320762"/>
          </a:xfrm>
          <a:prstGeom prst="rect">
            <a:avLst/>
          </a:prstGeom>
          <a:solidFill>
            <a:srgbClr val="FFFFFF"/>
          </a:solidFill>
          <a:ln w="36720" cap="flat">
            <a:solidFill>
              <a:srgbClr val="000000"/>
            </a:solidFill>
            <a:round/>
            <a:headEnd/>
            <a:tailEnd/>
          </a:ln>
          <a:effectLst>
            <a:outerShdw blurRad="63500" dist="152735" dir="2700000" algn="ctr" rotWithShape="0">
              <a:srgbClr val="808080"/>
            </a:outerShdw>
          </a:effectLst>
        </p:spPr>
        <p:txBody>
          <a:bodyPr lIns="97967" tIns="62633" rIns="97967" bIns="57147"/>
          <a:lstStyle>
            <a:lvl1pPr>
              <a:tabLst>
                <a:tab pos="723900" algn="l"/>
                <a:tab pos="1447800" algn="l"/>
                <a:tab pos="2171700" algn="l"/>
                <a:tab pos="2895600" algn="l"/>
                <a:tab pos="3619500" algn="l"/>
              </a:tabLst>
              <a:defRPr>
                <a:solidFill>
                  <a:srgbClr val="000000"/>
                </a:solidFill>
                <a:latin typeface="Arial" charset="0"/>
                <a:ea typeface="ＭＳ Ｐゴシック" charset="0"/>
                <a:cs typeface="Droid Sans Fallback" charset="0"/>
              </a:defRPr>
            </a:lvl1pPr>
            <a:lvl2pPr>
              <a:tabLst>
                <a:tab pos="723900" algn="l"/>
                <a:tab pos="1447800" algn="l"/>
                <a:tab pos="2171700" algn="l"/>
                <a:tab pos="2895600" algn="l"/>
                <a:tab pos="3619500" algn="l"/>
              </a:tabLst>
              <a:defRPr>
                <a:solidFill>
                  <a:srgbClr val="000000"/>
                </a:solidFill>
                <a:latin typeface="Arial" charset="0"/>
                <a:ea typeface="ＭＳ Ｐゴシック" charset="0"/>
                <a:cs typeface="Droid Sans Fallback" charset="0"/>
              </a:defRPr>
            </a:lvl2pPr>
            <a:lvl3pPr>
              <a:tabLst>
                <a:tab pos="723900" algn="l"/>
                <a:tab pos="1447800" algn="l"/>
                <a:tab pos="2171700" algn="l"/>
                <a:tab pos="2895600" algn="l"/>
                <a:tab pos="3619500" algn="l"/>
              </a:tabLst>
              <a:defRPr>
                <a:solidFill>
                  <a:srgbClr val="000000"/>
                </a:solidFill>
                <a:latin typeface="Arial" charset="0"/>
                <a:ea typeface="ＭＳ Ｐゴシック" charset="0"/>
                <a:cs typeface="Droid Sans Fallback" charset="0"/>
              </a:defRPr>
            </a:lvl3pPr>
            <a:lvl4pPr>
              <a:tabLst>
                <a:tab pos="723900" algn="l"/>
                <a:tab pos="1447800" algn="l"/>
                <a:tab pos="2171700" algn="l"/>
                <a:tab pos="2895600" algn="l"/>
                <a:tab pos="3619500" algn="l"/>
              </a:tabLst>
              <a:defRPr>
                <a:solidFill>
                  <a:srgbClr val="000000"/>
                </a:solidFill>
                <a:latin typeface="Arial" charset="0"/>
                <a:ea typeface="ＭＳ Ｐゴシック" charset="0"/>
                <a:cs typeface="Droid Sans Fallback" charset="0"/>
              </a:defRPr>
            </a:lvl4pPr>
            <a:lvl5pPr>
              <a:tabLst>
                <a:tab pos="723900" algn="l"/>
                <a:tab pos="1447800" algn="l"/>
                <a:tab pos="2171700" algn="l"/>
                <a:tab pos="2895600" algn="l"/>
                <a:tab pos="3619500" algn="l"/>
              </a:tabLst>
              <a:defRPr>
                <a:solidFill>
                  <a:srgbClr val="000000"/>
                </a:solidFill>
                <a:latin typeface="Arial" charset="0"/>
                <a:ea typeface="ＭＳ Ｐゴシック" charset="0"/>
                <a:cs typeface="Droid Sans Fallback"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Lst>
              <a:defRPr>
                <a:solidFill>
                  <a:srgbClr val="000000"/>
                </a:solidFill>
                <a:latin typeface="Arial" charset="0"/>
                <a:ea typeface="ＭＳ Ｐゴシック" charset="0"/>
                <a:cs typeface="Droid Sans Fallback"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Lst>
              <a:defRPr>
                <a:solidFill>
                  <a:srgbClr val="000000"/>
                </a:solidFill>
                <a:latin typeface="Arial" charset="0"/>
                <a:ea typeface="ＭＳ Ｐゴシック" charset="0"/>
                <a:cs typeface="Droid Sans Fallback"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Lst>
              <a:defRPr>
                <a:solidFill>
                  <a:srgbClr val="000000"/>
                </a:solidFill>
                <a:latin typeface="Arial" charset="0"/>
                <a:ea typeface="ＭＳ Ｐゴシック" charset="0"/>
                <a:cs typeface="Droid Sans Fallback"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Lst>
              <a:defRPr>
                <a:solidFill>
                  <a:srgbClr val="000000"/>
                </a:solidFill>
                <a:latin typeface="Arial" charset="0"/>
                <a:ea typeface="ＭＳ Ｐゴシック" charset="0"/>
                <a:cs typeface="Droid Sans Fallback" charset="0"/>
              </a:defRPr>
            </a:lvl9pPr>
          </a:lstStyle>
          <a:p>
            <a:pPr algn="ctr">
              <a:lnSpc>
                <a:spcPct val="98000"/>
              </a:lnSpc>
            </a:pPr>
            <a:r>
              <a:rPr lang="en-US" sz="2200" dirty="0">
                <a:latin typeface="DejaVu Serif" charset="0"/>
              </a:rPr>
              <a:t>This piece of the program's </a:t>
            </a:r>
            <a:r>
              <a:rPr lang="en-US" sz="2200" b="1" i="1" dirty="0">
                <a:solidFill>
                  <a:srgbClr val="0000FF"/>
                </a:solidFill>
                <a:latin typeface="DejaVu Serif" charset="0"/>
              </a:rPr>
              <a:t>source code</a:t>
            </a:r>
            <a:r>
              <a:rPr lang="en-US" sz="2200" dirty="0">
                <a:latin typeface="DejaVu Serif" charset="0"/>
              </a:rPr>
              <a:t> is called a </a:t>
            </a:r>
            <a:r>
              <a:rPr lang="en-US" sz="2200" b="1" i="1" dirty="0">
                <a:solidFill>
                  <a:srgbClr val="0000FF"/>
                </a:solidFill>
                <a:latin typeface="DejaVu Serif" charset="0"/>
              </a:rPr>
              <a:t>method</a:t>
            </a:r>
            <a:r>
              <a:rPr lang="en-US" sz="2200" dirty="0">
                <a:latin typeface="DejaVu Serif" charset="0"/>
              </a:rPr>
              <a:t>.</a:t>
            </a:r>
          </a:p>
        </p:txBody>
      </p:sp>
    </p:spTree>
    <p:extLst>
      <p:ext uri="{BB962C8B-B14F-4D97-AF65-F5344CB8AC3E}">
        <p14:creationId xmlns:p14="http://schemas.microsoft.com/office/powerpoint/2010/main" val="1516919486"/>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987154" y="3163124"/>
            <a:ext cx="5806974" cy="707886"/>
          </a:xfrm>
          <a:prstGeom prst="rect">
            <a:avLst/>
          </a:prstGeom>
        </p:spPr>
        <p:txBody>
          <a:bodyPr wrap="none">
            <a:spAutoFit/>
          </a:bodyPr>
          <a:lstStyle/>
          <a:p>
            <a:r>
              <a:rPr lang="en-US" sz="4000" dirty="0"/>
              <a:t>http://cs106a.stanford.edu</a:t>
            </a:r>
          </a:p>
        </p:txBody>
      </p:sp>
      <p:sp>
        <p:nvSpPr>
          <p:cNvPr id="7" name="Right Arrow 6"/>
          <p:cNvSpPr/>
          <p:nvPr/>
        </p:nvSpPr>
        <p:spPr>
          <a:xfrm rot="2760181">
            <a:off x="1003163" y="1666277"/>
            <a:ext cx="1466542" cy="147963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ight Arrow 7"/>
          <p:cNvSpPr/>
          <p:nvPr/>
        </p:nvSpPr>
        <p:spPr>
          <a:xfrm rot="15523020">
            <a:off x="3898675" y="4086430"/>
            <a:ext cx="1466542" cy="147963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Arrow 8"/>
          <p:cNvSpPr/>
          <p:nvPr/>
        </p:nvSpPr>
        <p:spPr>
          <a:xfrm rot="7391163">
            <a:off x="6089221" y="1643504"/>
            <a:ext cx="1466542" cy="147963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a:solidFill>
                  <a:schemeClr val="tx1"/>
                </a:solidFill>
                <a:latin typeface="Century Gothic"/>
                <a:cs typeface="Century Gothic"/>
              </a:rPr>
              <a:t>Course Website</a:t>
            </a:r>
          </a:p>
        </p:txBody>
      </p:sp>
    </p:spTree>
    <p:extLst>
      <p:ext uri="{BB962C8B-B14F-4D97-AF65-F5344CB8AC3E}">
        <p14:creationId xmlns:p14="http://schemas.microsoft.com/office/powerpoint/2010/main" val="595437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959331" y="6317673"/>
            <a:ext cx="3358342" cy="94765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ounded Rectangle 7"/>
          <p:cNvSpPr/>
          <p:nvPr/>
        </p:nvSpPr>
        <p:spPr>
          <a:xfrm>
            <a:off x="385157" y="1465811"/>
            <a:ext cx="8010698" cy="5250873"/>
          </a:xfrm>
          <a:prstGeom prst="roundRect">
            <a:avLst>
              <a:gd name="adj" fmla="val 1559"/>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r>
              <a:rPr lang="en-US" sz="2200" b="1" dirty="0">
                <a:solidFill>
                  <a:srgbClr val="800080"/>
                </a:solidFill>
                <a:latin typeface="Courier"/>
                <a:cs typeface="Courier"/>
              </a:rPr>
              <a:t>public class</a:t>
            </a:r>
            <a:r>
              <a:rPr lang="en-US" sz="2200" dirty="0">
                <a:latin typeface="Courier"/>
                <a:cs typeface="Courier"/>
              </a:rPr>
              <a:t> </a:t>
            </a:r>
            <a:r>
              <a:rPr lang="en-US" sz="2200" dirty="0" err="1">
                <a:solidFill>
                  <a:schemeClr val="tx1"/>
                </a:solidFill>
                <a:latin typeface="Courier"/>
                <a:cs typeface="Courier"/>
              </a:rPr>
              <a:t>OurKarelProgram</a:t>
            </a:r>
            <a:r>
              <a:rPr lang="en-US" sz="2200" dirty="0">
                <a:solidFill>
                  <a:schemeClr val="tx1"/>
                </a:solidFill>
                <a:latin typeface="Courier"/>
                <a:cs typeface="Courier"/>
              </a:rPr>
              <a:t> </a:t>
            </a:r>
            <a:r>
              <a:rPr lang="en-US" sz="2200" b="1" dirty="0">
                <a:solidFill>
                  <a:srgbClr val="800080"/>
                </a:solidFill>
                <a:latin typeface="Courier"/>
                <a:cs typeface="Courier"/>
              </a:rPr>
              <a:t>extends</a:t>
            </a:r>
            <a:r>
              <a:rPr lang="en-US" sz="2200" dirty="0">
                <a:latin typeface="Courier"/>
                <a:cs typeface="Courier"/>
              </a:rPr>
              <a:t> </a:t>
            </a:r>
            <a:r>
              <a:rPr lang="en-US" sz="2200" dirty="0">
                <a:solidFill>
                  <a:schemeClr val="tx1"/>
                </a:solidFill>
                <a:latin typeface="Courier"/>
                <a:cs typeface="Courier"/>
              </a:rPr>
              <a:t>Karel {</a:t>
            </a:r>
          </a:p>
          <a:p>
            <a:endParaRPr lang="en-US" sz="2200" dirty="0">
              <a:solidFill>
                <a:schemeClr val="tx1"/>
              </a:solidFill>
              <a:latin typeface="Courier"/>
              <a:cs typeface="Courier"/>
            </a:endParaRPr>
          </a:p>
          <a:p>
            <a:endParaRPr lang="en-US" sz="2200" dirty="0">
              <a:solidFill>
                <a:schemeClr val="tx1"/>
              </a:solidFill>
              <a:latin typeface="Courier"/>
              <a:cs typeface="Courier"/>
            </a:endParaRPr>
          </a:p>
          <a:p>
            <a:endParaRPr lang="en-US" sz="2200" dirty="0">
              <a:solidFill>
                <a:schemeClr val="tx1"/>
              </a:solidFill>
              <a:latin typeface="Courier"/>
              <a:cs typeface="Courier"/>
            </a:endParaRPr>
          </a:p>
          <a:p>
            <a:r>
              <a:rPr lang="en-US" sz="2200" dirty="0">
                <a:solidFill>
                  <a:schemeClr val="tx1"/>
                </a:solidFill>
                <a:latin typeface="Courier"/>
                <a:cs typeface="Courier"/>
              </a:rPr>
              <a:t>   </a:t>
            </a:r>
          </a:p>
          <a:p>
            <a:endParaRPr lang="en-US" sz="2200" dirty="0">
              <a:solidFill>
                <a:schemeClr val="tx1"/>
              </a:solidFill>
              <a:latin typeface="Courier"/>
              <a:cs typeface="Courier"/>
            </a:endParaRPr>
          </a:p>
          <a:p>
            <a:endParaRPr lang="en-US" sz="2200" dirty="0">
              <a:solidFill>
                <a:schemeClr val="tx1"/>
              </a:solidFill>
              <a:latin typeface="Courier"/>
              <a:cs typeface="Courier"/>
            </a:endParaRPr>
          </a:p>
          <a:p>
            <a:r>
              <a:rPr lang="en-US" sz="2200" dirty="0">
                <a:solidFill>
                  <a:schemeClr val="tx1"/>
                </a:solidFill>
                <a:latin typeface="Courier"/>
                <a:cs typeface="Courier"/>
              </a:rPr>
              <a:t>	</a:t>
            </a:r>
          </a:p>
          <a:p>
            <a:endParaRPr lang="en-US" sz="2200" dirty="0">
              <a:solidFill>
                <a:schemeClr val="tx1"/>
              </a:solidFill>
              <a:latin typeface="Courier" charset="0"/>
              <a:ea typeface="Courier" charset="0"/>
              <a:cs typeface="Courier" charset="0"/>
            </a:endParaRPr>
          </a:p>
          <a:p>
            <a:endParaRPr lang="en-US" sz="2200" dirty="0">
              <a:solidFill>
                <a:schemeClr val="tx1"/>
              </a:solidFill>
              <a:latin typeface="Courier" charset="0"/>
              <a:ea typeface="Courier" charset="0"/>
              <a:cs typeface="Courier" charset="0"/>
            </a:endParaRPr>
          </a:p>
          <a:p>
            <a:endParaRPr lang="en-US" sz="2200" dirty="0">
              <a:solidFill>
                <a:schemeClr val="tx1"/>
              </a:solidFill>
              <a:latin typeface="Courier" charset="0"/>
              <a:ea typeface="Courier" charset="0"/>
              <a:cs typeface="Courier" charset="0"/>
            </a:endParaRPr>
          </a:p>
          <a:p>
            <a:endParaRPr lang="en-US" sz="2200" dirty="0">
              <a:solidFill>
                <a:schemeClr val="tx1"/>
              </a:solidFill>
              <a:latin typeface="Courier" charset="0"/>
              <a:ea typeface="Courier" charset="0"/>
              <a:cs typeface="Courier" charset="0"/>
            </a:endParaRPr>
          </a:p>
          <a:p>
            <a:endParaRPr lang="en-US" sz="2200" dirty="0">
              <a:solidFill>
                <a:schemeClr val="tx1"/>
              </a:solidFill>
              <a:latin typeface="Courier" charset="0"/>
              <a:ea typeface="Courier" charset="0"/>
              <a:cs typeface="Courier" charset="0"/>
            </a:endParaRPr>
          </a:p>
          <a:p>
            <a:endParaRPr lang="en-US" sz="2200" dirty="0">
              <a:solidFill>
                <a:schemeClr val="tx1"/>
              </a:solidFill>
              <a:latin typeface="Courier" charset="0"/>
              <a:ea typeface="Courier" charset="0"/>
              <a:cs typeface="Courier" charset="0"/>
            </a:endParaRPr>
          </a:p>
          <a:p>
            <a:r>
              <a:rPr lang="en-US" sz="2200" dirty="0">
                <a:solidFill>
                  <a:schemeClr val="tx1"/>
                </a:solidFill>
                <a:latin typeface="Courier" charset="0"/>
                <a:ea typeface="Courier" charset="0"/>
                <a:cs typeface="Courier" charset="0"/>
              </a:rPr>
              <a:t>}</a:t>
            </a:r>
          </a:p>
        </p:txBody>
      </p:sp>
      <p:sp>
        <p:nvSpPr>
          <p:cNvPr id="6"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a:solidFill>
                  <a:schemeClr val="tx1"/>
                </a:solidFill>
                <a:latin typeface="Century Gothic"/>
                <a:cs typeface="Century Gothic"/>
              </a:rPr>
              <a:t>Anatomy of a Program</a:t>
            </a:r>
          </a:p>
        </p:txBody>
      </p:sp>
      <p:sp>
        <p:nvSpPr>
          <p:cNvPr id="4" name="Rectangle 3"/>
          <p:cNvSpPr/>
          <p:nvPr/>
        </p:nvSpPr>
        <p:spPr>
          <a:xfrm>
            <a:off x="872837" y="2035065"/>
            <a:ext cx="4572000" cy="2907078"/>
          </a:xfrm>
          <a:prstGeom prst="rect">
            <a:avLst/>
          </a:prstGeom>
        </p:spPr>
        <p:txBody>
          <a:bodyPr>
            <a:spAutoFit/>
          </a:bodyPr>
          <a:lstStyle/>
          <a:p>
            <a:pPr>
              <a:lnSpc>
                <a:spcPct val="83000"/>
              </a:lnSpc>
            </a:pPr>
            <a:r>
              <a:rPr lang="en-US" sz="2000" b="1" dirty="0">
                <a:solidFill>
                  <a:srgbClr val="800080"/>
                </a:solidFill>
                <a:latin typeface="Courier"/>
                <a:cs typeface="Courier"/>
              </a:rPr>
              <a:t>public void</a:t>
            </a:r>
            <a:r>
              <a:rPr lang="en-US" sz="2000" dirty="0">
                <a:latin typeface="Courier"/>
                <a:cs typeface="Courier"/>
              </a:rPr>
              <a:t> run() {</a:t>
            </a:r>
          </a:p>
          <a:p>
            <a:pPr>
              <a:lnSpc>
                <a:spcPct val="83000"/>
              </a:lnSpc>
            </a:pPr>
            <a:r>
              <a:rPr lang="en-US" sz="2000" dirty="0">
                <a:latin typeface="Courier"/>
                <a:cs typeface="Courier"/>
              </a:rPr>
              <a:t>   move();</a:t>
            </a:r>
          </a:p>
          <a:p>
            <a:pPr>
              <a:lnSpc>
                <a:spcPct val="83000"/>
              </a:lnSpc>
            </a:pPr>
            <a:r>
              <a:rPr lang="en-US" sz="2000" dirty="0">
                <a:latin typeface="Courier"/>
                <a:cs typeface="Courier"/>
              </a:rPr>
              <a:t>   </a:t>
            </a:r>
            <a:r>
              <a:rPr lang="en-US" sz="2000" dirty="0" err="1">
                <a:latin typeface="Courier"/>
                <a:cs typeface="Courier"/>
              </a:rPr>
              <a:t>pickBeeper</a:t>
            </a:r>
            <a:r>
              <a:rPr lang="en-US" sz="2000" dirty="0">
                <a:latin typeface="Courier"/>
                <a:cs typeface="Courier"/>
              </a:rPr>
              <a:t>();</a:t>
            </a:r>
          </a:p>
          <a:p>
            <a:pPr>
              <a:lnSpc>
                <a:spcPct val="83000"/>
              </a:lnSpc>
            </a:pPr>
            <a:r>
              <a:rPr lang="en-US" sz="2000" dirty="0">
                <a:latin typeface="Courier"/>
                <a:cs typeface="Courier"/>
              </a:rPr>
              <a:t>   move();</a:t>
            </a:r>
          </a:p>
          <a:p>
            <a:pPr>
              <a:lnSpc>
                <a:spcPct val="83000"/>
              </a:lnSpc>
            </a:pPr>
            <a:r>
              <a:rPr lang="en-US" sz="2000" dirty="0">
                <a:latin typeface="Courier"/>
                <a:cs typeface="Courier"/>
              </a:rPr>
              <a:t>   </a:t>
            </a:r>
            <a:r>
              <a:rPr lang="en-US" sz="2000" dirty="0" err="1">
                <a:latin typeface="Courier"/>
                <a:cs typeface="Courier"/>
              </a:rPr>
              <a:t>turnLeft</a:t>
            </a:r>
            <a:r>
              <a:rPr lang="en-US" sz="2000" dirty="0">
                <a:latin typeface="Courier"/>
                <a:cs typeface="Courier"/>
              </a:rPr>
              <a:t>();</a:t>
            </a:r>
          </a:p>
          <a:p>
            <a:pPr>
              <a:lnSpc>
                <a:spcPct val="83000"/>
              </a:lnSpc>
            </a:pPr>
            <a:r>
              <a:rPr lang="en-US" sz="2000" dirty="0">
                <a:latin typeface="Courier"/>
                <a:cs typeface="Courier"/>
              </a:rPr>
              <a:t>   move();</a:t>
            </a:r>
          </a:p>
          <a:p>
            <a:pPr>
              <a:lnSpc>
                <a:spcPct val="83000"/>
              </a:lnSpc>
            </a:pPr>
            <a:r>
              <a:rPr lang="en-US" sz="2000" dirty="0">
                <a:latin typeface="Courier"/>
                <a:cs typeface="Courier"/>
              </a:rPr>
              <a:t>   </a:t>
            </a:r>
            <a:r>
              <a:rPr lang="en-US" sz="2000" dirty="0" err="1">
                <a:latin typeface="Courier"/>
                <a:cs typeface="Courier"/>
              </a:rPr>
              <a:t>turnRight</a:t>
            </a:r>
            <a:r>
              <a:rPr lang="en-US" sz="2000" dirty="0">
                <a:latin typeface="Courier"/>
                <a:cs typeface="Courier"/>
              </a:rPr>
              <a:t>();</a:t>
            </a:r>
          </a:p>
          <a:p>
            <a:pPr>
              <a:lnSpc>
                <a:spcPct val="83000"/>
              </a:lnSpc>
            </a:pPr>
            <a:r>
              <a:rPr lang="en-US" sz="2000" dirty="0">
                <a:latin typeface="Courier"/>
                <a:cs typeface="Courier"/>
              </a:rPr>
              <a:t>   move();</a:t>
            </a:r>
          </a:p>
          <a:p>
            <a:pPr>
              <a:lnSpc>
                <a:spcPct val="83000"/>
              </a:lnSpc>
            </a:pPr>
            <a:r>
              <a:rPr lang="en-US" sz="2000" dirty="0">
                <a:latin typeface="Courier"/>
                <a:cs typeface="Courier"/>
              </a:rPr>
              <a:t>   </a:t>
            </a:r>
            <a:r>
              <a:rPr lang="en-US" sz="2000" dirty="0" err="1">
                <a:latin typeface="Courier"/>
                <a:cs typeface="Courier"/>
              </a:rPr>
              <a:t>putBeeper</a:t>
            </a:r>
            <a:r>
              <a:rPr lang="en-US" sz="2000" dirty="0">
                <a:latin typeface="Courier"/>
                <a:cs typeface="Courier"/>
              </a:rPr>
              <a:t>();</a:t>
            </a:r>
          </a:p>
          <a:p>
            <a:pPr>
              <a:lnSpc>
                <a:spcPct val="83000"/>
              </a:lnSpc>
            </a:pPr>
            <a:r>
              <a:rPr lang="en-US" sz="2000" dirty="0">
                <a:latin typeface="Courier"/>
                <a:cs typeface="Courier"/>
              </a:rPr>
              <a:t>   move();</a:t>
            </a:r>
          </a:p>
          <a:p>
            <a:pPr>
              <a:lnSpc>
                <a:spcPct val="83000"/>
              </a:lnSpc>
            </a:pPr>
            <a:r>
              <a:rPr lang="en-US" sz="2000" dirty="0">
                <a:latin typeface="Courier"/>
                <a:cs typeface="Courier"/>
              </a:rPr>
              <a:t>}</a:t>
            </a:r>
          </a:p>
        </p:txBody>
      </p:sp>
      <p:sp>
        <p:nvSpPr>
          <p:cNvPr id="5" name="Rectangle 4"/>
          <p:cNvSpPr/>
          <p:nvPr/>
        </p:nvSpPr>
        <p:spPr>
          <a:xfrm>
            <a:off x="889462" y="4985931"/>
            <a:ext cx="4572000" cy="1374351"/>
          </a:xfrm>
          <a:prstGeom prst="rect">
            <a:avLst/>
          </a:prstGeom>
        </p:spPr>
        <p:txBody>
          <a:bodyPr>
            <a:spAutoFit/>
          </a:bodyPr>
          <a:lstStyle/>
          <a:p>
            <a:pPr>
              <a:lnSpc>
                <a:spcPct val="83000"/>
              </a:lnSpc>
            </a:pPr>
            <a:r>
              <a:rPr lang="en-US" sz="2000" b="1" dirty="0">
                <a:solidFill>
                  <a:srgbClr val="6C006C"/>
                </a:solidFill>
                <a:latin typeface="Courier"/>
                <a:cs typeface="Courier"/>
              </a:rPr>
              <a:t>private</a:t>
            </a:r>
            <a:r>
              <a:rPr lang="en-US" sz="2000" dirty="0">
                <a:solidFill>
                  <a:srgbClr val="6C006C"/>
                </a:solidFill>
                <a:latin typeface="Courier"/>
                <a:cs typeface="Courier"/>
              </a:rPr>
              <a:t> </a:t>
            </a:r>
            <a:r>
              <a:rPr lang="en-US" sz="2000" b="1" dirty="0">
                <a:solidFill>
                  <a:srgbClr val="6C006C"/>
                </a:solidFill>
                <a:latin typeface="Courier"/>
                <a:cs typeface="Courier"/>
              </a:rPr>
              <a:t>void</a:t>
            </a:r>
            <a:r>
              <a:rPr lang="en-US" sz="2000" dirty="0">
                <a:solidFill>
                  <a:srgbClr val="6C006C"/>
                </a:solidFill>
                <a:latin typeface="Courier"/>
                <a:cs typeface="Courier"/>
              </a:rPr>
              <a:t> </a:t>
            </a:r>
            <a:r>
              <a:rPr lang="en-US" sz="2000" dirty="0" err="1">
                <a:latin typeface="Courier"/>
                <a:cs typeface="Courier"/>
              </a:rPr>
              <a:t>turnRight</a:t>
            </a:r>
            <a:r>
              <a:rPr lang="en-US" sz="2000" dirty="0">
                <a:latin typeface="Courier"/>
                <a:cs typeface="Courier"/>
              </a:rPr>
              <a:t>() {</a:t>
            </a:r>
          </a:p>
          <a:p>
            <a:pPr>
              <a:lnSpc>
                <a:spcPct val="83000"/>
              </a:lnSpc>
            </a:pPr>
            <a:r>
              <a:rPr lang="en-US" sz="2000" dirty="0">
                <a:latin typeface="Courier"/>
                <a:cs typeface="Courier"/>
              </a:rPr>
              <a:t>   </a:t>
            </a:r>
            <a:r>
              <a:rPr lang="en-US" sz="2000" dirty="0" err="1">
                <a:latin typeface="Courier"/>
                <a:cs typeface="Courier"/>
              </a:rPr>
              <a:t>turnLeft</a:t>
            </a:r>
            <a:r>
              <a:rPr lang="en-US" sz="2000" dirty="0">
                <a:latin typeface="Courier"/>
                <a:cs typeface="Courier"/>
              </a:rPr>
              <a:t>();</a:t>
            </a:r>
          </a:p>
          <a:p>
            <a:pPr>
              <a:lnSpc>
                <a:spcPct val="83000"/>
              </a:lnSpc>
            </a:pPr>
            <a:r>
              <a:rPr lang="en-US" sz="2000" dirty="0">
                <a:latin typeface="Courier"/>
                <a:cs typeface="Courier"/>
              </a:rPr>
              <a:t>   </a:t>
            </a:r>
            <a:r>
              <a:rPr lang="en-US" sz="2000" dirty="0" err="1">
                <a:latin typeface="Courier"/>
                <a:cs typeface="Courier"/>
              </a:rPr>
              <a:t>turnLeft</a:t>
            </a:r>
            <a:r>
              <a:rPr lang="en-US" sz="2000" dirty="0">
                <a:latin typeface="Courier"/>
                <a:cs typeface="Courier"/>
              </a:rPr>
              <a:t>();</a:t>
            </a:r>
          </a:p>
          <a:p>
            <a:pPr>
              <a:lnSpc>
                <a:spcPct val="83000"/>
              </a:lnSpc>
            </a:pPr>
            <a:r>
              <a:rPr lang="en-US" sz="2000" dirty="0">
                <a:latin typeface="Courier"/>
                <a:cs typeface="Courier"/>
              </a:rPr>
              <a:t>   </a:t>
            </a:r>
            <a:r>
              <a:rPr lang="en-US" sz="2000" dirty="0" err="1">
                <a:latin typeface="Courier"/>
                <a:cs typeface="Courier"/>
              </a:rPr>
              <a:t>turnLeft</a:t>
            </a:r>
            <a:r>
              <a:rPr lang="en-US" sz="2000" dirty="0">
                <a:latin typeface="Courier"/>
                <a:cs typeface="Courier"/>
              </a:rPr>
              <a:t>();</a:t>
            </a:r>
          </a:p>
          <a:p>
            <a:pPr>
              <a:lnSpc>
                <a:spcPct val="83000"/>
              </a:lnSpc>
            </a:pPr>
            <a:r>
              <a:rPr lang="en-US" sz="2000" dirty="0">
                <a:latin typeface="Courier"/>
                <a:cs typeface="Courier"/>
              </a:rPr>
              <a:t>}    </a:t>
            </a:r>
          </a:p>
        </p:txBody>
      </p:sp>
      <p:sp>
        <p:nvSpPr>
          <p:cNvPr id="7" name="Rectangle 6"/>
          <p:cNvSpPr/>
          <p:nvPr/>
        </p:nvSpPr>
        <p:spPr>
          <a:xfrm>
            <a:off x="398052" y="956928"/>
            <a:ext cx="4262705" cy="378565"/>
          </a:xfrm>
          <a:prstGeom prst="rect">
            <a:avLst/>
          </a:prstGeom>
        </p:spPr>
        <p:txBody>
          <a:bodyPr wrap="none">
            <a:spAutoFit/>
          </a:bodyPr>
          <a:lstStyle/>
          <a:p>
            <a:pPr>
              <a:lnSpc>
                <a:spcPct val="83000"/>
              </a:lnSpc>
            </a:pPr>
            <a:r>
              <a:rPr lang="en-US" sz="2200" b="1" dirty="0">
                <a:solidFill>
                  <a:srgbClr val="800080"/>
                </a:solidFill>
                <a:latin typeface="Courier"/>
                <a:cs typeface="Courier"/>
              </a:rPr>
              <a:t>import</a:t>
            </a:r>
            <a:r>
              <a:rPr lang="en-US" sz="2200" dirty="0">
                <a:latin typeface="Courier"/>
                <a:cs typeface="Courier"/>
              </a:rPr>
              <a:t> </a:t>
            </a:r>
            <a:r>
              <a:rPr lang="en-US" sz="2200" dirty="0" err="1">
                <a:latin typeface="Courier"/>
                <a:cs typeface="Courier"/>
              </a:rPr>
              <a:t>stanford.karel</a:t>
            </a:r>
            <a:r>
              <a:rPr lang="en-US" sz="2200" dirty="0">
                <a:latin typeface="Courier"/>
                <a:cs typeface="Courier"/>
              </a:rPr>
              <a:t>.*;</a:t>
            </a:r>
          </a:p>
        </p:txBody>
      </p:sp>
      <p:sp>
        <p:nvSpPr>
          <p:cNvPr id="11" name="Text Box 2"/>
          <p:cNvSpPr txBox="1">
            <a:spLocks noChangeArrowheads="1"/>
          </p:cNvSpPr>
          <p:nvPr/>
        </p:nvSpPr>
        <p:spPr bwMode="auto">
          <a:xfrm>
            <a:off x="4677382" y="2804464"/>
            <a:ext cx="3732480" cy="1088754"/>
          </a:xfrm>
          <a:prstGeom prst="rect">
            <a:avLst/>
          </a:prstGeom>
          <a:solidFill>
            <a:srgbClr val="FFFFFF"/>
          </a:solidFill>
          <a:ln w="36720" cap="flat">
            <a:solidFill>
              <a:srgbClr val="000000"/>
            </a:solidFill>
            <a:round/>
            <a:headEnd/>
            <a:tailEnd/>
          </a:ln>
          <a:effectLst>
            <a:outerShdw blurRad="63500" dist="152735" dir="2700000" algn="ctr" rotWithShape="0">
              <a:srgbClr val="808080"/>
            </a:outerShdw>
          </a:effectLst>
        </p:spPr>
        <p:txBody>
          <a:bodyPr lIns="97967" tIns="62633" rIns="97967" bIns="57147"/>
          <a:lstStyle>
            <a:lvl1pPr>
              <a:tabLst>
                <a:tab pos="723900" algn="l"/>
                <a:tab pos="1447800" algn="l"/>
                <a:tab pos="2171700" algn="l"/>
                <a:tab pos="2895600" algn="l"/>
                <a:tab pos="3619500" algn="l"/>
              </a:tabLst>
              <a:defRPr>
                <a:solidFill>
                  <a:srgbClr val="000000"/>
                </a:solidFill>
                <a:latin typeface="Arial" charset="0"/>
                <a:ea typeface="ＭＳ Ｐゴシック" charset="0"/>
                <a:cs typeface="Droid Sans Fallback" charset="0"/>
              </a:defRPr>
            </a:lvl1pPr>
            <a:lvl2pPr>
              <a:tabLst>
                <a:tab pos="723900" algn="l"/>
                <a:tab pos="1447800" algn="l"/>
                <a:tab pos="2171700" algn="l"/>
                <a:tab pos="2895600" algn="l"/>
                <a:tab pos="3619500" algn="l"/>
              </a:tabLst>
              <a:defRPr>
                <a:solidFill>
                  <a:srgbClr val="000000"/>
                </a:solidFill>
                <a:latin typeface="Arial" charset="0"/>
                <a:ea typeface="ＭＳ Ｐゴシック" charset="0"/>
                <a:cs typeface="Droid Sans Fallback" charset="0"/>
              </a:defRPr>
            </a:lvl2pPr>
            <a:lvl3pPr>
              <a:tabLst>
                <a:tab pos="723900" algn="l"/>
                <a:tab pos="1447800" algn="l"/>
                <a:tab pos="2171700" algn="l"/>
                <a:tab pos="2895600" algn="l"/>
                <a:tab pos="3619500" algn="l"/>
              </a:tabLst>
              <a:defRPr>
                <a:solidFill>
                  <a:srgbClr val="000000"/>
                </a:solidFill>
                <a:latin typeface="Arial" charset="0"/>
                <a:ea typeface="ＭＳ Ｐゴシック" charset="0"/>
                <a:cs typeface="Droid Sans Fallback" charset="0"/>
              </a:defRPr>
            </a:lvl3pPr>
            <a:lvl4pPr>
              <a:tabLst>
                <a:tab pos="723900" algn="l"/>
                <a:tab pos="1447800" algn="l"/>
                <a:tab pos="2171700" algn="l"/>
                <a:tab pos="2895600" algn="l"/>
                <a:tab pos="3619500" algn="l"/>
              </a:tabLst>
              <a:defRPr>
                <a:solidFill>
                  <a:srgbClr val="000000"/>
                </a:solidFill>
                <a:latin typeface="Arial" charset="0"/>
                <a:ea typeface="ＭＳ Ｐゴシック" charset="0"/>
                <a:cs typeface="Droid Sans Fallback" charset="0"/>
              </a:defRPr>
            </a:lvl4pPr>
            <a:lvl5pPr>
              <a:tabLst>
                <a:tab pos="723900" algn="l"/>
                <a:tab pos="1447800" algn="l"/>
                <a:tab pos="2171700" algn="l"/>
                <a:tab pos="2895600" algn="l"/>
                <a:tab pos="3619500" algn="l"/>
              </a:tabLst>
              <a:defRPr>
                <a:solidFill>
                  <a:srgbClr val="000000"/>
                </a:solidFill>
                <a:latin typeface="Arial" charset="0"/>
                <a:ea typeface="ＭＳ Ｐゴシック" charset="0"/>
                <a:cs typeface="Droid Sans Fallback"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Lst>
              <a:defRPr>
                <a:solidFill>
                  <a:srgbClr val="000000"/>
                </a:solidFill>
                <a:latin typeface="Arial" charset="0"/>
                <a:ea typeface="ＭＳ Ｐゴシック" charset="0"/>
                <a:cs typeface="Droid Sans Fallback"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Lst>
              <a:defRPr>
                <a:solidFill>
                  <a:srgbClr val="000000"/>
                </a:solidFill>
                <a:latin typeface="Arial" charset="0"/>
                <a:ea typeface="ＭＳ Ｐゴシック" charset="0"/>
                <a:cs typeface="Droid Sans Fallback"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Lst>
              <a:defRPr>
                <a:solidFill>
                  <a:srgbClr val="000000"/>
                </a:solidFill>
                <a:latin typeface="Arial" charset="0"/>
                <a:ea typeface="ＭＳ Ｐゴシック" charset="0"/>
                <a:cs typeface="Droid Sans Fallback"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Lst>
              <a:defRPr>
                <a:solidFill>
                  <a:srgbClr val="000000"/>
                </a:solidFill>
                <a:latin typeface="Arial" charset="0"/>
                <a:ea typeface="ＭＳ Ｐゴシック" charset="0"/>
                <a:cs typeface="Droid Sans Fallback" charset="0"/>
              </a:defRPr>
            </a:lvl9pPr>
          </a:lstStyle>
          <a:p>
            <a:pPr algn="ctr">
              <a:lnSpc>
                <a:spcPct val="98000"/>
              </a:lnSpc>
            </a:pPr>
            <a:r>
              <a:rPr lang="en-US" sz="2200" dirty="0">
                <a:latin typeface="DejaVu Serif" charset="0"/>
              </a:rPr>
              <a:t>This line of code gives the </a:t>
            </a:r>
            <a:r>
              <a:rPr lang="en-US" sz="2200" b="1" i="1" dirty="0">
                <a:solidFill>
                  <a:srgbClr val="0000FF"/>
                </a:solidFill>
                <a:latin typeface="DejaVu Serif" charset="0"/>
              </a:rPr>
              <a:t>name</a:t>
            </a:r>
            <a:r>
              <a:rPr lang="en-US" sz="2200" dirty="0">
                <a:latin typeface="DejaVu Serif" charset="0"/>
              </a:rPr>
              <a:t> of the method </a:t>
            </a:r>
          </a:p>
          <a:p>
            <a:pPr algn="ctr">
              <a:lnSpc>
                <a:spcPct val="98000"/>
              </a:lnSpc>
            </a:pPr>
            <a:r>
              <a:rPr lang="en-US" sz="2200" dirty="0">
                <a:latin typeface="DejaVu Serif" charset="0"/>
              </a:rPr>
              <a:t>(here, </a:t>
            </a:r>
            <a:r>
              <a:rPr lang="en-US" sz="2200" dirty="0">
                <a:latin typeface="Ubuntu Mono" charset="0"/>
              </a:rPr>
              <a:t>run</a:t>
            </a:r>
            <a:r>
              <a:rPr lang="en-US" sz="2200" dirty="0">
                <a:latin typeface="DejaVu Serif" charset="0"/>
              </a:rPr>
              <a:t>)</a:t>
            </a:r>
          </a:p>
        </p:txBody>
      </p:sp>
      <p:sp>
        <p:nvSpPr>
          <p:cNvPr id="12" name="Freeform 11"/>
          <p:cNvSpPr/>
          <p:nvPr/>
        </p:nvSpPr>
        <p:spPr>
          <a:xfrm>
            <a:off x="3087890" y="2387751"/>
            <a:ext cx="2492791" cy="416689"/>
          </a:xfrm>
          <a:custGeom>
            <a:avLst/>
            <a:gdLst>
              <a:gd name="connsiteX0" fmla="*/ 2492791 w 2492791"/>
              <a:gd name="connsiteY0" fmla="*/ 416689 h 416689"/>
              <a:gd name="connsiteX1" fmla="*/ 2446493 w 2492791"/>
              <a:gd name="connsiteY1" fmla="*/ 381965 h 416689"/>
              <a:gd name="connsiteX2" fmla="*/ 2411768 w 2492791"/>
              <a:gd name="connsiteY2" fmla="*/ 358816 h 416689"/>
              <a:gd name="connsiteX3" fmla="*/ 2388619 w 2492791"/>
              <a:gd name="connsiteY3" fmla="*/ 335666 h 416689"/>
              <a:gd name="connsiteX4" fmla="*/ 2272872 w 2492791"/>
              <a:gd name="connsiteY4" fmla="*/ 266218 h 416689"/>
              <a:gd name="connsiteX5" fmla="*/ 2157125 w 2492791"/>
              <a:gd name="connsiteY5" fmla="*/ 196770 h 416689"/>
              <a:gd name="connsiteX6" fmla="*/ 2110827 w 2492791"/>
              <a:gd name="connsiteY6" fmla="*/ 185195 h 416689"/>
              <a:gd name="connsiteX7" fmla="*/ 2076103 w 2492791"/>
              <a:gd name="connsiteY7" fmla="*/ 162046 h 416689"/>
              <a:gd name="connsiteX8" fmla="*/ 1960356 w 2492791"/>
              <a:gd name="connsiteY8" fmla="*/ 138897 h 416689"/>
              <a:gd name="connsiteX9" fmla="*/ 1196427 w 2492791"/>
              <a:gd name="connsiteY9" fmla="*/ 162046 h 416689"/>
              <a:gd name="connsiteX10" fmla="*/ 1126979 w 2492791"/>
              <a:gd name="connsiteY10" fmla="*/ 185195 h 416689"/>
              <a:gd name="connsiteX11" fmla="*/ 1057530 w 2492791"/>
              <a:gd name="connsiteY11" fmla="*/ 196770 h 416689"/>
              <a:gd name="connsiteX12" fmla="*/ 999657 w 2492791"/>
              <a:gd name="connsiteY12" fmla="*/ 208345 h 416689"/>
              <a:gd name="connsiteX13" fmla="*/ 907060 w 2492791"/>
              <a:gd name="connsiteY13" fmla="*/ 254643 h 416689"/>
              <a:gd name="connsiteX14" fmla="*/ 768163 w 2492791"/>
              <a:gd name="connsiteY14" fmla="*/ 277793 h 416689"/>
              <a:gd name="connsiteX15" fmla="*/ 594543 w 2492791"/>
              <a:gd name="connsiteY15" fmla="*/ 300942 h 416689"/>
              <a:gd name="connsiteX16" fmla="*/ 282027 w 2492791"/>
              <a:gd name="connsiteY16" fmla="*/ 289367 h 416689"/>
              <a:gd name="connsiteX17" fmla="*/ 212579 w 2492791"/>
              <a:gd name="connsiteY17" fmla="*/ 243069 h 416689"/>
              <a:gd name="connsiteX18" fmla="*/ 154705 w 2492791"/>
              <a:gd name="connsiteY18" fmla="*/ 150471 h 416689"/>
              <a:gd name="connsiteX19" fmla="*/ 108406 w 2492791"/>
              <a:gd name="connsiteY19" fmla="*/ 81023 h 416689"/>
              <a:gd name="connsiteX20" fmla="*/ 50533 w 2492791"/>
              <a:gd name="connsiteY20" fmla="*/ 57874 h 416689"/>
              <a:gd name="connsiteX21" fmla="*/ 38958 w 2492791"/>
              <a:gd name="connsiteY21" fmla="*/ 92598 h 416689"/>
              <a:gd name="connsiteX22" fmla="*/ 27384 w 2492791"/>
              <a:gd name="connsiteY22" fmla="*/ 11575 h 416689"/>
              <a:gd name="connsiteX23" fmla="*/ 62108 w 2492791"/>
              <a:gd name="connsiteY23" fmla="*/ 0 h 416689"/>
              <a:gd name="connsiteX24" fmla="*/ 189429 w 2492791"/>
              <a:gd name="connsiteY24" fmla="*/ 34724 h 416689"/>
              <a:gd name="connsiteX25" fmla="*/ 224153 w 2492791"/>
              <a:gd name="connsiteY25" fmla="*/ 46299 h 416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492791" h="416689">
                <a:moveTo>
                  <a:pt x="2492791" y="416689"/>
                </a:moveTo>
                <a:cubicBezTo>
                  <a:pt x="2477358" y="405114"/>
                  <a:pt x="2462191" y="393178"/>
                  <a:pt x="2446493" y="381965"/>
                </a:cubicBezTo>
                <a:cubicBezTo>
                  <a:pt x="2435173" y="373879"/>
                  <a:pt x="2422631" y="367506"/>
                  <a:pt x="2411768" y="358816"/>
                </a:cubicBezTo>
                <a:cubicBezTo>
                  <a:pt x="2403247" y="351999"/>
                  <a:pt x="2397699" y="341719"/>
                  <a:pt x="2388619" y="335666"/>
                </a:cubicBezTo>
                <a:cubicBezTo>
                  <a:pt x="2351182" y="310708"/>
                  <a:pt x="2311454" y="289367"/>
                  <a:pt x="2272872" y="266218"/>
                </a:cubicBezTo>
                <a:cubicBezTo>
                  <a:pt x="2272870" y="266217"/>
                  <a:pt x="2157127" y="196771"/>
                  <a:pt x="2157125" y="196770"/>
                </a:cubicBezTo>
                <a:lnTo>
                  <a:pt x="2110827" y="185195"/>
                </a:lnTo>
                <a:cubicBezTo>
                  <a:pt x="2099252" y="177479"/>
                  <a:pt x="2088545" y="168267"/>
                  <a:pt x="2076103" y="162046"/>
                </a:cubicBezTo>
                <a:cubicBezTo>
                  <a:pt x="2043778" y="145883"/>
                  <a:pt x="1990220" y="143163"/>
                  <a:pt x="1960356" y="138897"/>
                </a:cubicBezTo>
                <a:cubicBezTo>
                  <a:pt x="1705713" y="146613"/>
                  <a:pt x="1450795" y="147915"/>
                  <a:pt x="1196427" y="162046"/>
                </a:cubicBezTo>
                <a:cubicBezTo>
                  <a:pt x="1172063" y="163400"/>
                  <a:pt x="1150652" y="179277"/>
                  <a:pt x="1126979" y="185195"/>
                </a:cubicBezTo>
                <a:cubicBezTo>
                  <a:pt x="1104211" y="190887"/>
                  <a:pt x="1080620" y="192572"/>
                  <a:pt x="1057530" y="196770"/>
                </a:cubicBezTo>
                <a:cubicBezTo>
                  <a:pt x="1038174" y="200289"/>
                  <a:pt x="1018948" y="204487"/>
                  <a:pt x="999657" y="208345"/>
                </a:cubicBezTo>
                <a:cubicBezTo>
                  <a:pt x="968791" y="223778"/>
                  <a:pt x="940538" y="246273"/>
                  <a:pt x="907060" y="254643"/>
                </a:cubicBezTo>
                <a:cubicBezTo>
                  <a:pt x="821349" y="276071"/>
                  <a:pt x="894603" y="259730"/>
                  <a:pt x="768163" y="277793"/>
                </a:cubicBezTo>
                <a:cubicBezTo>
                  <a:pt x="586328" y="303769"/>
                  <a:pt x="838046" y="273885"/>
                  <a:pt x="594543" y="300942"/>
                </a:cubicBezTo>
                <a:cubicBezTo>
                  <a:pt x="490371" y="297084"/>
                  <a:pt x="385094" y="304983"/>
                  <a:pt x="282027" y="289367"/>
                </a:cubicBezTo>
                <a:cubicBezTo>
                  <a:pt x="254519" y="285199"/>
                  <a:pt x="212579" y="243069"/>
                  <a:pt x="212579" y="243069"/>
                </a:cubicBezTo>
                <a:cubicBezTo>
                  <a:pt x="174082" y="166077"/>
                  <a:pt x="207294" y="225598"/>
                  <a:pt x="154705" y="150471"/>
                </a:cubicBezTo>
                <a:cubicBezTo>
                  <a:pt x="138750" y="127678"/>
                  <a:pt x="108406" y="81023"/>
                  <a:pt x="108406" y="81023"/>
                </a:cubicBezTo>
                <a:cubicBezTo>
                  <a:pt x="79157" y="-6726"/>
                  <a:pt x="99898" y="-7946"/>
                  <a:pt x="50533" y="57874"/>
                </a:cubicBezTo>
                <a:cubicBezTo>
                  <a:pt x="46675" y="69449"/>
                  <a:pt x="45726" y="82446"/>
                  <a:pt x="38958" y="92598"/>
                </a:cubicBezTo>
                <a:cubicBezTo>
                  <a:pt x="-24399" y="187632"/>
                  <a:pt x="2972" y="65281"/>
                  <a:pt x="27384" y="11575"/>
                </a:cubicBezTo>
                <a:cubicBezTo>
                  <a:pt x="32433" y="468"/>
                  <a:pt x="50533" y="3858"/>
                  <a:pt x="62108" y="0"/>
                </a:cubicBezTo>
                <a:cubicBezTo>
                  <a:pt x="143906" y="16360"/>
                  <a:pt x="101321" y="5355"/>
                  <a:pt x="189429" y="34724"/>
                </a:cubicBezTo>
                <a:lnTo>
                  <a:pt x="224153" y="46299"/>
                </a:lnTo>
              </a:path>
            </a:pathLst>
          </a:custGeom>
          <a:noFill/>
          <a:ln w="38100">
            <a:solidFill>
              <a:srgbClr val="0336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x</a:t>
            </a:r>
          </a:p>
        </p:txBody>
      </p:sp>
    </p:spTree>
    <p:extLst>
      <p:ext uri="{BB962C8B-B14F-4D97-AF65-F5344CB8AC3E}">
        <p14:creationId xmlns:p14="http://schemas.microsoft.com/office/powerpoint/2010/main" val="101244319"/>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959331" y="6317673"/>
            <a:ext cx="3358342" cy="94765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ounded Rectangle 7"/>
          <p:cNvSpPr/>
          <p:nvPr/>
        </p:nvSpPr>
        <p:spPr>
          <a:xfrm>
            <a:off x="385157" y="1465811"/>
            <a:ext cx="8010698" cy="5250873"/>
          </a:xfrm>
          <a:prstGeom prst="roundRect">
            <a:avLst>
              <a:gd name="adj" fmla="val 1559"/>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r>
              <a:rPr lang="en-US" sz="2200" b="1" dirty="0">
                <a:solidFill>
                  <a:srgbClr val="800080"/>
                </a:solidFill>
                <a:latin typeface="Courier"/>
                <a:cs typeface="Courier"/>
              </a:rPr>
              <a:t>public class</a:t>
            </a:r>
            <a:r>
              <a:rPr lang="en-US" sz="2200" dirty="0">
                <a:latin typeface="Courier"/>
                <a:cs typeface="Courier"/>
              </a:rPr>
              <a:t> </a:t>
            </a:r>
            <a:r>
              <a:rPr lang="en-US" sz="2200" dirty="0" err="1">
                <a:solidFill>
                  <a:schemeClr val="tx1"/>
                </a:solidFill>
                <a:latin typeface="Courier"/>
                <a:cs typeface="Courier"/>
              </a:rPr>
              <a:t>OurKarelProgram</a:t>
            </a:r>
            <a:r>
              <a:rPr lang="en-US" sz="2200" dirty="0">
                <a:solidFill>
                  <a:schemeClr val="tx1"/>
                </a:solidFill>
                <a:latin typeface="Courier"/>
                <a:cs typeface="Courier"/>
              </a:rPr>
              <a:t> </a:t>
            </a:r>
            <a:r>
              <a:rPr lang="en-US" sz="2200" b="1" dirty="0">
                <a:solidFill>
                  <a:srgbClr val="800080"/>
                </a:solidFill>
                <a:latin typeface="Courier"/>
                <a:cs typeface="Courier"/>
              </a:rPr>
              <a:t>extends</a:t>
            </a:r>
            <a:r>
              <a:rPr lang="en-US" sz="2200" dirty="0">
                <a:latin typeface="Courier"/>
                <a:cs typeface="Courier"/>
              </a:rPr>
              <a:t> </a:t>
            </a:r>
            <a:r>
              <a:rPr lang="en-US" sz="2200" dirty="0">
                <a:solidFill>
                  <a:schemeClr val="tx1"/>
                </a:solidFill>
                <a:latin typeface="Courier"/>
                <a:cs typeface="Courier"/>
              </a:rPr>
              <a:t>Karel {</a:t>
            </a:r>
          </a:p>
          <a:p>
            <a:endParaRPr lang="en-US" sz="2200" dirty="0">
              <a:solidFill>
                <a:schemeClr val="tx1"/>
              </a:solidFill>
              <a:latin typeface="Courier"/>
              <a:cs typeface="Courier"/>
            </a:endParaRPr>
          </a:p>
          <a:p>
            <a:endParaRPr lang="en-US" sz="2200" dirty="0">
              <a:solidFill>
                <a:schemeClr val="tx1"/>
              </a:solidFill>
              <a:latin typeface="Courier"/>
              <a:cs typeface="Courier"/>
            </a:endParaRPr>
          </a:p>
          <a:p>
            <a:endParaRPr lang="en-US" sz="2200" dirty="0">
              <a:solidFill>
                <a:schemeClr val="tx1"/>
              </a:solidFill>
              <a:latin typeface="Courier"/>
              <a:cs typeface="Courier"/>
            </a:endParaRPr>
          </a:p>
          <a:p>
            <a:r>
              <a:rPr lang="en-US" sz="2200" dirty="0">
                <a:solidFill>
                  <a:schemeClr val="tx1"/>
                </a:solidFill>
                <a:latin typeface="Courier"/>
                <a:cs typeface="Courier"/>
              </a:rPr>
              <a:t>   </a:t>
            </a:r>
          </a:p>
          <a:p>
            <a:endParaRPr lang="en-US" sz="2200" dirty="0">
              <a:solidFill>
                <a:schemeClr val="tx1"/>
              </a:solidFill>
              <a:latin typeface="Courier"/>
              <a:cs typeface="Courier"/>
            </a:endParaRPr>
          </a:p>
          <a:p>
            <a:endParaRPr lang="en-US" sz="2200" dirty="0">
              <a:solidFill>
                <a:schemeClr val="tx1"/>
              </a:solidFill>
              <a:latin typeface="Courier"/>
              <a:cs typeface="Courier"/>
            </a:endParaRPr>
          </a:p>
          <a:p>
            <a:r>
              <a:rPr lang="en-US" sz="2200" dirty="0">
                <a:solidFill>
                  <a:schemeClr val="tx1"/>
                </a:solidFill>
                <a:latin typeface="Courier"/>
                <a:cs typeface="Courier"/>
              </a:rPr>
              <a:t>	</a:t>
            </a:r>
          </a:p>
          <a:p>
            <a:endParaRPr lang="en-US" sz="2200" dirty="0">
              <a:solidFill>
                <a:schemeClr val="tx1"/>
              </a:solidFill>
              <a:latin typeface="Courier" charset="0"/>
              <a:ea typeface="Courier" charset="0"/>
              <a:cs typeface="Courier" charset="0"/>
            </a:endParaRPr>
          </a:p>
          <a:p>
            <a:endParaRPr lang="en-US" sz="2200" dirty="0">
              <a:solidFill>
                <a:schemeClr val="tx1"/>
              </a:solidFill>
              <a:latin typeface="Courier" charset="0"/>
              <a:ea typeface="Courier" charset="0"/>
              <a:cs typeface="Courier" charset="0"/>
            </a:endParaRPr>
          </a:p>
          <a:p>
            <a:endParaRPr lang="en-US" sz="2200" dirty="0">
              <a:solidFill>
                <a:schemeClr val="tx1"/>
              </a:solidFill>
              <a:latin typeface="Courier" charset="0"/>
              <a:ea typeface="Courier" charset="0"/>
              <a:cs typeface="Courier" charset="0"/>
            </a:endParaRPr>
          </a:p>
          <a:p>
            <a:endParaRPr lang="en-US" sz="2200" dirty="0">
              <a:solidFill>
                <a:schemeClr val="tx1"/>
              </a:solidFill>
              <a:latin typeface="Courier" charset="0"/>
              <a:ea typeface="Courier" charset="0"/>
              <a:cs typeface="Courier" charset="0"/>
            </a:endParaRPr>
          </a:p>
          <a:p>
            <a:endParaRPr lang="en-US" sz="2200" dirty="0">
              <a:solidFill>
                <a:schemeClr val="tx1"/>
              </a:solidFill>
              <a:latin typeface="Courier" charset="0"/>
              <a:ea typeface="Courier" charset="0"/>
              <a:cs typeface="Courier" charset="0"/>
            </a:endParaRPr>
          </a:p>
          <a:p>
            <a:endParaRPr lang="en-US" sz="2200" dirty="0">
              <a:solidFill>
                <a:schemeClr val="tx1"/>
              </a:solidFill>
              <a:latin typeface="Courier" charset="0"/>
              <a:ea typeface="Courier" charset="0"/>
              <a:cs typeface="Courier" charset="0"/>
            </a:endParaRPr>
          </a:p>
          <a:p>
            <a:r>
              <a:rPr lang="en-US" sz="2200" dirty="0">
                <a:solidFill>
                  <a:schemeClr val="tx1"/>
                </a:solidFill>
                <a:latin typeface="Courier" charset="0"/>
                <a:ea typeface="Courier" charset="0"/>
                <a:cs typeface="Courier" charset="0"/>
              </a:rPr>
              <a:t>}</a:t>
            </a:r>
          </a:p>
        </p:txBody>
      </p:sp>
      <p:sp>
        <p:nvSpPr>
          <p:cNvPr id="6"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a:solidFill>
                  <a:schemeClr val="tx1"/>
                </a:solidFill>
                <a:latin typeface="Century Gothic"/>
                <a:cs typeface="Century Gothic"/>
              </a:rPr>
              <a:t>Anatomy of a Program</a:t>
            </a:r>
          </a:p>
        </p:txBody>
      </p:sp>
      <p:sp>
        <p:nvSpPr>
          <p:cNvPr id="4" name="Rectangle 3"/>
          <p:cNvSpPr/>
          <p:nvPr/>
        </p:nvSpPr>
        <p:spPr>
          <a:xfrm>
            <a:off x="872837" y="2035065"/>
            <a:ext cx="4572000" cy="2907078"/>
          </a:xfrm>
          <a:prstGeom prst="rect">
            <a:avLst/>
          </a:prstGeom>
        </p:spPr>
        <p:txBody>
          <a:bodyPr>
            <a:spAutoFit/>
          </a:bodyPr>
          <a:lstStyle/>
          <a:p>
            <a:pPr>
              <a:lnSpc>
                <a:spcPct val="83000"/>
              </a:lnSpc>
            </a:pPr>
            <a:r>
              <a:rPr lang="en-US" sz="2000" b="1" dirty="0">
                <a:solidFill>
                  <a:srgbClr val="800080"/>
                </a:solidFill>
                <a:latin typeface="Courier"/>
                <a:cs typeface="Courier"/>
              </a:rPr>
              <a:t>public void</a:t>
            </a:r>
            <a:r>
              <a:rPr lang="en-US" sz="2000" dirty="0">
                <a:latin typeface="Courier"/>
                <a:cs typeface="Courier"/>
              </a:rPr>
              <a:t> run() {</a:t>
            </a:r>
          </a:p>
          <a:p>
            <a:pPr>
              <a:lnSpc>
                <a:spcPct val="83000"/>
              </a:lnSpc>
            </a:pPr>
            <a:r>
              <a:rPr lang="en-US" sz="2000" dirty="0">
                <a:latin typeface="Courier"/>
                <a:cs typeface="Courier"/>
              </a:rPr>
              <a:t>   move();</a:t>
            </a:r>
          </a:p>
          <a:p>
            <a:pPr>
              <a:lnSpc>
                <a:spcPct val="83000"/>
              </a:lnSpc>
            </a:pPr>
            <a:r>
              <a:rPr lang="en-US" sz="2000" dirty="0">
                <a:latin typeface="Courier"/>
                <a:cs typeface="Courier"/>
              </a:rPr>
              <a:t>   </a:t>
            </a:r>
            <a:r>
              <a:rPr lang="en-US" sz="2000" dirty="0" err="1">
                <a:latin typeface="Courier"/>
                <a:cs typeface="Courier"/>
              </a:rPr>
              <a:t>pickBeeper</a:t>
            </a:r>
            <a:r>
              <a:rPr lang="en-US" sz="2000" dirty="0">
                <a:latin typeface="Courier"/>
                <a:cs typeface="Courier"/>
              </a:rPr>
              <a:t>();</a:t>
            </a:r>
          </a:p>
          <a:p>
            <a:pPr>
              <a:lnSpc>
                <a:spcPct val="83000"/>
              </a:lnSpc>
            </a:pPr>
            <a:r>
              <a:rPr lang="en-US" sz="2000" dirty="0">
                <a:latin typeface="Courier"/>
                <a:cs typeface="Courier"/>
              </a:rPr>
              <a:t>   move();</a:t>
            </a:r>
          </a:p>
          <a:p>
            <a:pPr>
              <a:lnSpc>
                <a:spcPct val="83000"/>
              </a:lnSpc>
            </a:pPr>
            <a:r>
              <a:rPr lang="en-US" sz="2000" dirty="0">
                <a:latin typeface="Courier"/>
                <a:cs typeface="Courier"/>
              </a:rPr>
              <a:t>   </a:t>
            </a:r>
            <a:r>
              <a:rPr lang="en-US" sz="2000" dirty="0" err="1">
                <a:latin typeface="Courier"/>
                <a:cs typeface="Courier"/>
              </a:rPr>
              <a:t>turnLeft</a:t>
            </a:r>
            <a:r>
              <a:rPr lang="en-US" sz="2000" dirty="0">
                <a:latin typeface="Courier"/>
                <a:cs typeface="Courier"/>
              </a:rPr>
              <a:t>();</a:t>
            </a:r>
          </a:p>
          <a:p>
            <a:pPr>
              <a:lnSpc>
                <a:spcPct val="83000"/>
              </a:lnSpc>
            </a:pPr>
            <a:r>
              <a:rPr lang="en-US" sz="2000" dirty="0">
                <a:latin typeface="Courier"/>
                <a:cs typeface="Courier"/>
              </a:rPr>
              <a:t>   move();</a:t>
            </a:r>
          </a:p>
          <a:p>
            <a:pPr>
              <a:lnSpc>
                <a:spcPct val="83000"/>
              </a:lnSpc>
            </a:pPr>
            <a:r>
              <a:rPr lang="en-US" sz="2000" dirty="0">
                <a:latin typeface="Courier"/>
                <a:cs typeface="Courier"/>
              </a:rPr>
              <a:t>   </a:t>
            </a:r>
            <a:r>
              <a:rPr lang="en-US" sz="2000" dirty="0" err="1">
                <a:latin typeface="Courier"/>
                <a:cs typeface="Courier"/>
              </a:rPr>
              <a:t>turnRight</a:t>
            </a:r>
            <a:r>
              <a:rPr lang="en-US" sz="2000" dirty="0">
                <a:latin typeface="Courier"/>
                <a:cs typeface="Courier"/>
              </a:rPr>
              <a:t>();</a:t>
            </a:r>
          </a:p>
          <a:p>
            <a:pPr>
              <a:lnSpc>
                <a:spcPct val="83000"/>
              </a:lnSpc>
            </a:pPr>
            <a:r>
              <a:rPr lang="en-US" sz="2000" dirty="0">
                <a:latin typeface="Courier"/>
                <a:cs typeface="Courier"/>
              </a:rPr>
              <a:t>   move();</a:t>
            </a:r>
          </a:p>
          <a:p>
            <a:pPr>
              <a:lnSpc>
                <a:spcPct val="83000"/>
              </a:lnSpc>
            </a:pPr>
            <a:r>
              <a:rPr lang="en-US" sz="2000" dirty="0">
                <a:latin typeface="Courier"/>
                <a:cs typeface="Courier"/>
              </a:rPr>
              <a:t>   </a:t>
            </a:r>
            <a:r>
              <a:rPr lang="en-US" sz="2000" dirty="0" err="1">
                <a:latin typeface="Courier"/>
                <a:cs typeface="Courier"/>
              </a:rPr>
              <a:t>putBeeper</a:t>
            </a:r>
            <a:r>
              <a:rPr lang="en-US" sz="2000" dirty="0">
                <a:latin typeface="Courier"/>
                <a:cs typeface="Courier"/>
              </a:rPr>
              <a:t>();</a:t>
            </a:r>
          </a:p>
          <a:p>
            <a:pPr>
              <a:lnSpc>
                <a:spcPct val="83000"/>
              </a:lnSpc>
            </a:pPr>
            <a:r>
              <a:rPr lang="en-US" sz="2000" dirty="0">
                <a:latin typeface="Courier"/>
                <a:cs typeface="Courier"/>
              </a:rPr>
              <a:t>   move();</a:t>
            </a:r>
          </a:p>
          <a:p>
            <a:pPr>
              <a:lnSpc>
                <a:spcPct val="83000"/>
              </a:lnSpc>
            </a:pPr>
            <a:r>
              <a:rPr lang="en-US" sz="2000" dirty="0">
                <a:latin typeface="Courier"/>
                <a:cs typeface="Courier"/>
              </a:rPr>
              <a:t>}</a:t>
            </a:r>
          </a:p>
        </p:txBody>
      </p:sp>
      <p:sp>
        <p:nvSpPr>
          <p:cNvPr id="5" name="Rectangle 4"/>
          <p:cNvSpPr/>
          <p:nvPr/>
        </p:nvSpPr>
        <p:spPr>
          <a:xfrm>
            <a:off x="889462" y="4985931"/>
            <a:ext cx="4572000" cy="1374351"/>
          </a:xfrm>
          <a:prstGeom prst="rect">
            <a:avLst/>
          </a:prstGeom>
        </p:spPr>
        <p:txBody>
          <a:bodyPr>
            <a:spAutoFit/>
          </a:bodyPr>
          <a:lstStyle/>
          <a:p>
            <a:pPr>
              <a:lnSpc>
                <a:spcPct val="83000"/>
              </a:lnSpc>
            </a:pPr>
            <a:r>
              <a:rPr lang="en-US" sz="2000" b="1" dirty="0">
                <a:solidFill>
                  <a:srgbClr val="6C006C"/>
                </a:solidFill>
                <a:latin typeface="Courier"/>
                <a:cs typeface="Courier"/>
              </a:rPr>
              <a:t>private</a:t>
            </a:r>
            <a:r>
              <a:rPr lang="en-US" sz="2000" dirty="0">
                <a:solidFill>
                  <a:srgbClr val="6C006C"/>
                </a:solidFill>
                <a:latin typeface="Courier"/>
                <a:cs typeface="Courier"/>
              </a:rPr>
              <a:t> </a:t>
            </a:r>
            <a:r>
              <a:rPr lang="en-US" sz="2000" b="1" dirty="0">
                <a:solidFill>
                  <a:srgbClr val="6C006C"/>
                </a:solidFill>
                <a:latin typeface="Courier"/>
                <a:cs typeface="Courier"/>
              </a:rPr>
              <a:t>void</a:t>
            </a:r>
            <a:r>
              <a:rPr lang="en-US" sz="2000" dirty="0">
                <a:solidFill>
                  <a:srgbClr val="6C006C"/>
                </a:solidFill>
                <a:latin typeface="Courier"/>
                <a:cs typeface="Courier"/>
              </a:rPr>
              <a:t> </a:t>
            </a:r>
            <a:r>
              <a:rPr lang="en-US" sz="2000" dirty="0" err="1">
                <a:latin typeface="Courier"/>
                <a:cs typeface="Courier"/>
              </a:rPr>
              <a:t>turnRight</a:t>
            </a:r>
            <a:r>
              <a:rPr lang="en-US" sz="2000" dirty="0">
                <a:latin typeface="Courier"/>
                <a:cs typeface="Courier"/>
              </a:rPr>
              <a:t>() {</a:t>
            </a:r>
          </a:p>
          <a:p>
            <a:pPr>
              <a:lnSpc>
                <a:spcPct val="83000"/>
              </a:lnSpc>
            </a:pPr>
            <a:r>
              <a:rPr lang="en-US" sz="2000" dirty="0">
                <a:latin typeface="Courier"/>
                <a:cs typeface="Courier"/>
              </a:rPr>
              <a:t>   </a:t>
            </a:r>
            <a:r>
              <a:rPr lang="en-US" sz="2000" dirty="0" err="1">
                <a:latin typeface="Courier"/>
                <a:cs typeface="Courier"/>
              </a:rPr>
              <a:t>turnLeft</a:t>
            </a:r>
            <a:r>
              <a:rPr lang="en-US" sz="2000" dirty="0">
                <a:latin typeface="Courier"/>
                <a:cs typeface="Courier"/>
              </a:rPr>
              <a:t>();</a:t>
            </a:r>
          </a:p>
          <a:p>
            <a:pPr>
              <a:lnSpc>
                <a:spcPct val="83000"/>
              </a:lnSpc>
            </a:pPr>
            <a:r>
              <a:rPr lang="en-US" sz="2000" dirty="0">
                <a:latin typeface="Courier"/>
                <a:cs typeface="Courier"/>
              </a:rPr>
              <a:t>   </a:t>
            </a:r>
            <a:r>
              <a:rPr lang="en-US" sz="2000" dirty="0" err="1">
                <a:latin typeface="Courier"/>
                <a:cs typeface="Courier"/>
              </a:rPr>
              <a:t>turnLeft</a:t>
            </a:r>
            <a:r>
              <a:rPr lang="en-US" sz="2000" dirty="0">
                <a:latin typeface="Courier"/>
                <a:cs typeface="Courier"/>
              </a:rPr>
              <a:t>();</a:t>
            </a:r>
          </a:p>
          <a:p>
            <a:pPr>
              <a:lnSpc>
                <a:spcPct val="83000"/>
              </a:lnSpc>
            </a:pPr>
            <a:r>
              <a:rPr lang="en-US" sz="2000" dirty="0">
                <a:latin typeface="Courier"/>
                <a:cs typeface="Courier"/>
              </a:rPr>
              <a:t>   </a:t>
            </a:r>
            <a:r>
              <a:rPr lang="en-US" sz="2000" dirty="0" err="1">
                <a:latin typeface="Courier"/>
                <a:cs typeface="Courier"/>
              </a:rPr>
              <a:t>turnLeft</a:t>
            </a:r>
            <a:r>
              <a:rPr lang="en-US" sz="2000" dirty="0">
                <a:latin typeface="Courier"/>
                <a:cs typeface="Courier"/>
              </a:rPr>
              <a:t>();</a:t>
            </a:r>
          </a:p>
          <a:p>
            <a:pPr>
              <a:lnSpc>
                <a:spcPct val="83000"/>
              </a:lnSpc>
            </a:pPr>
            <a:r>
              <a:rPr lang="en-US" sz="2000" dirty="0">
                <a:latin typeface="Courier"/>
                <a:cs typeface="Courier"/>
              </a:rPr>
              <a:t>}    </a:t>
            </a:r>
          </a:p>
        </p:txBody>
      </p:sp>
      <p:sp>
        <p:nvSpPr>
          <p:cNvPr id="7" name="Rectangle 6"/>
          <p:cNvSpPr/>
          <p:nvPr/>
        </p:nvSpPr>
        <p:spPr>
          <a:xfrm>
            <a:off x="398052" y="956928"/>
            <a:ext cx="4262705" cy="378565"/>
          </a:xfrm>
          <a:prstGeom prst="rect">
            <a:avLst/>
          </a:prstGeom>
        </p:spPr>
        <p:txBody>
          <a:bodyPr wrap="none">
            <a:spAutoFit/>
          </a:bodyPr>
          <a:lstStyle/>
          <a:p>
            <a:pPr>
              <a:lnSpc>
                <a:spcPct val="83000"/>
              </a:lnSpc>
            </a:pPr>
            <a:r>
              <a:rPr lang="en-US" sz="2200" b="1" dirty="0">
                <a:solidFill>
                  <a:srgbClr val="800080"/>
                </a:solidFill>
                <a:latin typeface="Courier"/>
                <a:cs typeface="Courier"/>
              </a:rPr>
              <a:t>import</a:t>
            </a:r>
            <a:r>
              <a:rPr lang="en-US" sz="2200" dirty="0">
                <a:latin typeface="Courier"/>
                <a:cs typeface="Courier"/>
              </a:rPr>
              <a:t> </a:t>
            </a:r>
            <a:r>
              <a:rPr lang="en-US" sz="2200" dirty="0" err="1">
                <a:latin typeface="Courier"/>
                <a:cs typeface="Courier"/>
              </a:rPr>
              <a:t>stanford.karel</a:t>
            </a:r>
            <a:r>
              <a:rPr lang="en-US" sz="2200" dirty="0">
                <a:latin typeface="Courier"/>
                <a:cs typeface="Courier"/>
              </a:rPr>
              <a:t>.*;</a:t>
            </a:r>
          </a:p>
        </p:txBody>
      </p:sp>
      <p:sp>
        <p:nvSpPr>
          <p:cNvPr id="11" name="Text Box 2"/>
          <p:cNvSpPr txBox="1">
            <a:spLocks noChangeArrowheads="1"/>
          </p:cNvSpPr>
          <p:nvPr/>
        </p:nvSpPr>
        <p:spPr bwMode="auto">
          <a:xfrm>
            <a:off x="4677382" y="2804464"/>
            <a:ext cx="3732480" cy="1088754"/>
          </a:xfrm>
          <a:prstGeom prst="rect">
            <a:avLst/>
          </a:prstGeom>
          <a:solidFill>
            <a:srgbClr val="FFFFFF"/>
          </a:solidFill>
          <a:ln w="36720" cap="flat">
            <a:solidFill>
              <a:srgbClr val="000000"/>
            </a:solidFill>
            <a:round/>
            <a:headEnd/>
            <a:tailEnd/>
          </a:ln>
          <a:effectLst>
            <a:outerShdw blurRad="63500" dist="152735" dir="2700000" algn="ctr" rotWithShape="0">
              <a:srgbClr val="808080"/>
            </a:outerShdw>
          </a:effectLst>
        </p:spPr>
        <p:txBody>
          <a:bodyPr lIns="97967" tIns="62633" rIns="97967" bIns="57147"/>
          <a:lstStyle>
            <a:lvl1pPr>
              <a:tabLst>
                <a:tab pos="723900" algn="l"/>
                <a:tab pos="1447800" algn="l"/>
                <a:tab pos="2171700" algn="l"/>
                <a:tab pos="2895600" algn="l"/>
                <a:tab pos="3619500" algn="l"/>
              </a:tabLst>
              <a:defRPr>
                <a:solidFill>
                  <a:srgbClr val="000000"/>
                </a:solidFill>
                <a:latin typeface="Arial" charset="0"/>
                <a:ea typeface="ＭＳ Ｐゴシック" charset="0"/>
                <a:cs typeface="Droid Sans Fallback" charset="0"/>
              </a:defRPr>
            </a:lvl1pPr>
            <a:lvl2pPr>
              <a:tabLst>
                <a:tab pos="723900" algn="l"/>
                <a:tab pos="1447800" algn="l"/>
                <a:tab pos="2171700" algn="l"/>
                <a:tab pos="2895600" algn="l"/>
                <a:tab pos="3619500" algn="l"/>
              </a:tabLst>
              <a:defRPr>
                <a:solidFill>
                  <a:srgbClr val="000000"/>
                </a:solidFill>
                <a:latin typeface="Arial" charset="0"/>
                <a:ea typeface="ＭＳ Ｐゴシック" charset="0"/>
                <a:cs typeface="Droid Sans Fallback" charset="0"/>
              </a:defRPr>
            </a:lvl2pPr>
            <a:lvl3pPr>
              <a:tabLst>
                <a:tab pos="723900" algn="l"/>
                <a:tab pos="1447800" algn="l"/>
                <a:tab pos="2171700" algn="l"/>
                <a:tab pos="2895600" algn="l"/>
                <a:tab pos="3619500" algn="l"/>
              </a:tabLst>
              <a:defRPr>
                <a:solidFill>
                  <a:srgbClr val="000000"/>
                </a:solidFill>
                <a:latin typeface="Arial" charset="0"/>
                <a:ea typeface="ＭＳ Ｐゴシック" charset="0"/>
                <a:cs typeface="Droid Sans Fallback" charset="0"/>
              </a:defRPr>
            </a:lvl3pPr>
            <a:lvl4pPr>
              <a:tabLst>
                <a:tab pos="723900" algn="l"/>
                <a:tab pos="1447800" algn="l"/>
                <a:tab pos="2171700" algn="l"/>
                <a:tab pos="2895600" algn="l"/>
                <a:tab pos="3619500" algn="l"/>
              </a:tabLst>
              <a:defRPr>
                <a:solidFill>
                  <a:srgbClr val="000000"/>
                </a:solidFill>
                <a:latin typeface="Arial" charset="0"/>
                <a:ea typeface="ＭＳ Ｐゴシック" charset="0"/>
                <a:cs typeface="Droid Sans Fallback" charset="0"/>
              </a:defRPr>
            </a:lvl4pPr>
            <a:lvl5pPr>
              <a:tabLst>
                <a:tab pos="723900" algn="l"/>
                <a:tab pos="1447800" algn="l"/>
                <a:tab pos="2171700" algn="l"/>
                <a:tab pos="2895600" algn="l"/>
                <a:tab pos="3619500" algn="l"/>
              </a:tabLst>
              <a:defRPr>
                <a:solidFill>
                  <a:srgbClr val="000000"/>
                </a:solidFill>
                <a:latin typeface="Arial" charset="0"/>
                <a:ea typeface="ＭＳ Ｐゴシック" charset="0"/>
                <a:cs typeface="Droid Sans Fallback"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Lst>
              <a:defRPr>
                <a:solidFill>
                  <a:srgbClr val="000000"/>
                </a:solidFill>
                <a:latin typeface="Arial" charset="0"/>
                <a:ea typeface="ＭＳ Ｐゴシック" charset="0"/>
                <a:cs typeface="Droid Sans Fallback"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Lst>
              <a:defRPr>
                <a:solidFill>
                  <a:srgbClr val="000000"/>
                </a:solidFill>
                <a:latin typeface="Arial" charset="0"/>
                <a:ea typeface="ＭＳ Ｐゴシック" charset="0"/>
                <a:cs typeface="Droid Sans Fallback"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Lst>
              <a:defRPr>
                <a:solidFill>
                  <a:srgbClr val="000000"/>
                </a:solidFill>
                <a:latin typeface="Arial" charset="0"/>
                <a:ea typeface="ＭＳ Ｐゴシック" charset="0"/>
                <a:cs typeface="Droid Sans Fallback"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Lst>
              <a:defRPr>
                <a:solidFill>
                  <a:srgbClr val="000000"/>
                </a:solidFill>
                <a:latin typeface="Arial" charset="0"/>
                <a:ea typeface="ＭＳ Ｐゴシック" charset="0"/>
                <a:cs typeface="Droid Sans Fallback" charset="0"/>
              </a:defRPr>
            </a:lvl9pPr>
          </a:lstStyle>
          <a:p>
            <a:pPr algn="ctr">
              <a:lnSpc>
                <a:spcPct val="98000"/>
              </a:lnSpc>
            </a:pPr>
            <a:r>
              <a:rPr lang="en-US" sz="2200" dirty="0">
                <a:latin typeface="DejaVu Serif" charset="0"/>
              </a:rPr>
              <a:t>This line of code gives the </a:t>
            </a:r>
            <a:r>
              <a:rPr lang="en-US" sz="2200" b="1" i="1" dirty="0">
                <a:solidFill>
                  <a:srgbClr val="0000FF"/>
                </a:solidFill>
                <a:latin typeface="DejaVu Serif" charset="0"/>
              </a:rPr>
              <a:t>name</a:t>
            </a:r>
            <a:r>
              <a:rPr lang="en-US" sz="2200" dirty="0">
                <a:latin typeface="DejaVu Serif" charset="0"/>
              </a:rPr>
              <a:t> of the method </a:t>
            </a:r>
          </a:p>
          <a:p>
            <a:pPr algn="ctr">
              <a:lnSpc>
                <a:spcPct val="98000"/>
              </a:lnSpc>
            </a:pPr>
            <a:r>
              <a:rPr lang="en-US" sz="2200" dirty="0">
                <a:latin typeface="DejaVu Serif" charset="0"/>
              </a:rPr>
              <a:t>(here, </a:t>
            </a:r>
            <a:r>
              <a:rPr lang="en-US" sz="2200" dirty="0" err="1">
                <a:latin typeface="Ubuntu Mono" charset="0"/>
              </a:rPr>
              <a:t>turnRight</a:t>
            </a:r>
            <a:r>
              <a:rPr lang="en-US" sz="2200" dirty="0">
                <a:latin typeface="DejaVu Serif" charset="0"/>
              </a:rPr>
              <a:t>)</a:t>
            </a:r>
          </a:p>
        </p:txBody>
      </p:sp>
      <p:cxnSp>
        <p:nvCxnSpPr>
          <p:cNvPr id="10" name="AutoShape 4"/>
          <p:cNvCxnSpPr>
            <a:cxnSpLocks noChangeShapeType="1"/>
          </p:cNvCxnSpPr>
          <p:nvPr/>
        </p:nvCxnSpPr>
        <p:spPr bwMode="auto">
          <a:xfrm rot="16200000" flipH="1" flipV="1">
            <a:off x="3959077" y="2472153"/>
            <a:ext cx="2435111" cy="2700726"/>
          </a:xfrm>
          <a:prstGeom prst="curvedConnector4">
            <a:avLst>
              <a:gd name="adj1" fmla="val -9388"/>
              <a:gd name="adj2" fmla="val 84551"/>
            </a:avLst>
          </a:prstGeom>
          <a:noFill/>
          <a:ln w="36720" cap="flat">
            <a:solidFill>
              <a:srgbClr val="00008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cxnSp>
    </p:spTree>
    <p:extLst>
      <p:ext uri="{BB962C8B-B14F-4D97-AF65-F5344CB8AC3E}">
        <p14:creationId xmlns:p14="http://schemas.microsoft.com/office/powerpoint/2010/main" val="281861536"/>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959331" y="6317673"/>
            <a:ext cx="3358342" cy="94765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ounded Rectangle 7"/>
          <p:cNvSpPr/>
          <p:nvPr/>
        </p:nvSpPr>
        <p:spPr>
          <a:xfrm>
            <a:off x="385157" y="1465811"/>
            <a:ext cx="8010698" cy="5250873"/>
          </a:xfrm>
          <a:prstGeom prst="roundRect">
            <a:avLst>
              <a:gd name="adj" fmla="val 1559"/>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r>
              <a:rPr lang="en-US" sz="2200" b="1" dirty="0">
                <a:solidFill>
                  <a:srgbClr val="800080"/>
                </a:solidFill>
                <a:latin typeface="Courier"/>
                <a:cs typeface="Courier"/>
              </a:rPr>
              <a:t>public class</a:t>
            </a:r>
            <a:r>
              <a:rPr lang="en-US" sz="2200" dirty="0">
                <a:latin typeface="Courier"/>
                <a:cs typeface="Courier"/>
              </a:rPr>
              <a:t> </a:t>
            </a:r>
            <a:r>
              <a:rPr lang="en-US" sz="2200" dirty="0" err="1">
                <a:solidFill>
                  <a:schemeClr val="tx1"/>
                </a:solidFill>
                <a:latin typeface="Courier"/>
                <a:cs typeface="Courier"/>
              </a:rPr>
              <a:t>OurKarelProgram</a:t>
            </a:r>
            <a:r>
              <a:rPr lang="en-US" sz="2200" dirty="0">
                <a:solidFill>
                  <a:schemeClr val="tx1"/>
                </a:solidFill>
                <a:latin typeface="Courier"/>
                <a:cs typeface="Courier"/>
              </a:rPr>
              <a:t> </a:t>
            </a:r>
            <a:r>
              <a:rPr lang="en-US" sz="2200" b="1" dirty="0">
                <a:solidFill>
                  <a:srgbClr val="800080"/>
                </a:solidFill>
                <a:latin typeface="Courier"/>
                <a:cs typeface="Courier"/>
              </a:rPr>
              <a:t>extends</a:t>
            </a:r>
            <a:r>
              <a:rPr lang="en-US" sz="2200" dirty="0">
                <a:latin typeface="Courier"/>
                <a:cs typeface="Courier"/>
              </a:rPr>
              <a:t> </a:t>
            </a:r>
            <a:r>
              <a:rPr lang="en-US" sz="2200" dirty="0">
                <a:solidFill>
                  <a:schemeClr val="tx1"/>
                </a:solidFill>
                <a:latin typeface="Courier"/>
                <a:cs typeface="Courier"/>
              </a:rPr>
              <a:t>Karel {</a:t>
            </a:r>
          </a:p>
          <a:p>
            <a:endParaRPr lang="en-US" sz="2200" dirty="0">
              <a:solidFill>
                <a:schemeClr val="tx1"/>
              </a:solidFill>
              <a:latin typeface="Courier"/>
              <a:cs typeface="Courier"/>
            </a:endParaRPr>
          </a:p>
          <a:p>
            <a:endParaRPr lang="en-US" sz="2200" dirty="0">
              <a:solidFill>
                <a:schemeClr val="tx1"/>
              </a:solidFill>
              <a:latin typeface="Courier"/>
              <a:cs typeface="Courier"/>
            </a:endParaRPr>
          </a:p>
          <a:p>
            <a:endParaRPr lang="en-US" sz="2200" dirty="0">
              <a:solidFill>
                <a:schemeClr val="tx1"/>
              </a:solidFill>
              <a:latin typeface="Courier"/>
              <a:cs typeface="Courier"/>
            </a:endParaRPr>
          </a:p>
          <a:p>
            <a:r>
              <a:rPr lang="en-US" sz="2200" dirty="0">
                <a:solidFill>
                  <a:schemeClr val="tx1"/>
                </a:solidFill>
                <a:latin typeface="Courier"/>
                <a:cs typeface="Courier"/>
              </a:rPr>
              <a:t>   </a:t>
            </a:r>
          </a:p>
          <a:p>
            <a:endParaRPr lang="en-US" sz="2200" dirty="0">
              <a:solidFill>
                <a:schemeClr val="tx1"/>
              </a:solidFill>
              <a:latin typeface="Courier"/>
              <a:cs typeface="Courier"/>
            </a:endParaRPr>
          </a:p>
          <a:p>
            <a:endParaRPr lang="en-US" sz="2200" dirty="0">
              <a:solidFill>
                <a:schemeClr val="tx1"/>
              </a:solidFill>
              <a:latin typeface="Courier"/>
              <a:cs typeface="Courier"/>
            </a:endParaRPr>
          </a:p>
          <a:p>
            <a:r>
              <a:rPr lang="en-US" sz="2200" dirty="0">
                <a:solidFill>
                  <a:schemeClr val="tx1"/>
                </a:solidFill>
                <a:latin typeface="Courier"/>
                <a:cs typeface="Courier"/>
              </a:rPr>
              <a:t>	</a:t>
            </a:r>
          </a:p>
          <a:p>
            <a:endParaRPr lang="en-US" sz="2200" dirty="0">
              <a:solidFill>
                <a:schemeClr val="tx1"/>
              </a:solidFill>
              <a:latin typeface="Courier" charset="0"/>
              <a:ea typeface="Courier" charset="0"/>
              <a:cs typeface="Courier" charset="0"/>
            </a:endParaRPr>
          </a:p>
          <a:p>
            <a:endParaRPr lang="en-US" sz="2200" dirty="0">
              <a:solidFill>
                <a:schemeClr val="tx1"/>
              </a:solidFill>
              <a:latin typeface="Courier" charset="0"/>
              <a:ea typeface="Courier" charset="0"/>
              <a:cs typeface="Courier" charset="0"/>
            </a:endParaRPr>
          </a:p>
          <a:p>
            <a:endParaRPr lang="en-US" sz="2200" dirty="0">
              <a:solidFill>
                <a:schemeClr val="tx1"/>
              </a:solidFill>
              <a:latin typeface="Courier" charset="0"/>
              <a:ea typeface="Courier" charset="0"/>
              <a:cs typeface="Courier" charset="0"/>
            </a:endParaRPr>
          </a:p>
          <a:p>
            <a:endParaRPr lang="en-US" sz="2200" dirty="0">
              <a:solidFill>
                <a:schemeClr val="tx1"/>
              </a:solidFill>
              <a:latin typeface="Courier" charset="0"/>
              <a:ea typeface="Courier" charset="0"/>
              <a:cs typeface="Courier" charset="0"/>
            </a:endParaRPr>
          </a:p>
          <a:p>
            <a:endParaRPr lang="en-US" sz="2200" dirty="0">
              <a:solidFill>
                <a:schemeClr val="tx1"/>
              </a:solidFill>
              <a:latin typeface="Courier" charset="0"/>
              <a:ea typeface="Courier" charset="0"/>
              <a:cs typeface="Courier" charset="0"/>
            </a:endParaRPr>
          </a:p>
          <a:p>
            <a:endParaRPr lang="en-US" sz="2200" dirty="0">
              <a:solidFill>
                <a:schemeClr val="tx1"/>
              </a:solidFill>
              <a:latin typeface="Courier" charset="0"/>
              <a:ea typeface="Courier" charset="0"/>
              <a:cs typeface="Courier" charset="0"/>
            </a:endParaRPr>
          </a:p>
          <a:p>
            <a:r>
              <a:rPr lang="en-US" sz="2200" dirty="0">
                <a:solidFill>
                  <a:schemeClr val="tx1"/>
                </a:solidFill>
                <a:latin typeface="Courier" charset="0"/>
                <a:ea typeface="Courier" charset="0"/>
                <a:cs typeface="Courier" charset="0"/>
              </a:rPr>
              <a:t>}</a:t>
            </a:r>
          </a:p>
        </p:txBody>
      </p:sp>
      <p:sp>
        <p:nvSpPr>
          <p:cNvPr id="6"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a:solidFill>
                  <a:schemeClr val="tx1"/>
                </a:solidFill>
                <a:latin typeface="Century Gothic"/>
                <a:cs typeface="Century Gothic"/>
              </a:rPr>
              <a:t>Anatomy of a Program</a:t>
            </a:r>
          </a:p>
        </p:txBody>
      </p:sp>
      <p:sp>
        <p:nvSpPr>
          <p:cNvPr id="4" name="Rectangle 3"/>
          <p:cNvSpPr/>
          <p:nvPr/>
        </p:nvSpPr>
        <p:spPr>
          <a:xfrm>
            <a:off x="872837" y="2035065"/>
            <a:ext cx="4572000" cy="2907078"/>
          </a:xfrm>
          <a:prstGeom prst="rect">
            <a:avLst/>
          </a:prstGeom>
        </p:spPr>
        <p:txBody>
          <a:bodyPr>
            <a:spAutoFit/>
          </a:bodyPr>
          <a:lstStyle/>
          <a:p>
            <a:pPr>
              <a:lnSpc>
                <a:spcPct val="83000"/>
              </a:lnSpc>
            </a:pPr>
            <a:r>
              <a:rPr lang="en-US" sz="2000" b="1" dirty="0">
                <a:solidFill>
                  <a:srgbClr val="800080"/>
                </a:solidFill>
                <a:latin typeface="Courier"/>
                <a:cs typeface="Courier"/>
              </a:rPr>
              <a:t>public void</a:t>
            </a:r>
            <a:r>
              <a:rPr lang="en-US" sz="2000" dirty="0">
                <a:latin typeface="Courier"/>
                <a:cs typeface="Courier"/>
              </a:rPr>
              <a:t> run() {</a:t>
            </a:r>
          </a:p>
          <a:p>
            <a:pPr>
              <a:lnSpc>
                <a:spcPct val="83000"/>
              </a:lnSpc>
            </a:pPr>
            <a:r>
              <a:rPr lang="en-US" sz="2000" dirty="0">
                <a:latin typeface="Courier"/>
                <a:cs typeface="Courier"/>
              </a:rPr>
              <a:t>   move();</a:t>
            </a:r>
          </a:p>
          <a:p>
            <a:pPr>
              <a:lnSpc>
                <a:spcPct val="83000"/>
              </a:lnSpc>
            </a:pPr>
            <a:r>
              <a:rPr lang="en-US" sz="2000" dirty="0">
                <a:latin typeface="Courier"/>
                <a:cs typeface="Courier"/>
              </a:rPr>
              <a:t>   </a:t>
            </a:r>
            <a:r>
              <a:rPr lang="en-US" sz="2000" dirty="0" err="1">
                <a:latin typeface="Courier"/>
                <a:cs typeface="Courier"/>
              </a:rPr>
              <a:t>pickBeeper</a:t>
            </a:r>
            <a:r>
              <a:rPr lang="en-US" sz="2000" dirty="0">
                <a:latin typeface="Courier"/>
                <a:cs typeface="Courier"/>
              </a:rPr>
              <a:t>();</a:t>
            </a:r>
          </a:p>
          <a:p>
            <a:pPr>
              <a:lnSpc>
                <a:spcPct val="83000"/>
              </a:lnSpc>
            </a:pPr>
            <a:r>
              <a:rPr lang="en-US" sz="2000" dirty="0">
                <a:latin typeface="Courier"/>
                <a:cs typeface="Courier"/>
              </a:rPr>
              <a:t>   move();</a:t>
            </a:r>
          </a:p>
          <a:p>
            <a:pPr>
              <a:lnSpc>
                <a:spcPct val="83000"/>
              </a:lnSpc>
            </a:pPr>
            <a:r>
              <a:rPr lang="en-US" sz="2000" dirty="0">
                <a:latin typeface="Courier"/>
                <a:cs typeface="Courier"/>
              </a:rPr>
              <a:t>   </a:t>
            </a:r>
            <a:r>
              <a:rPr lang="en-US" sz="2000" dirty="0" err="1">
                <a:latin typeface="Courier"/>
                <a:cs typeface="Courier"/>
              </a:rPr>
              <a:t>turnLeft</a:t>
            </a:r>
            <a:r>
              <a:rPr lang="en-US" sz="2000" dirty="0">
                <a:latin typeface="Courier"/>
                <a:cs typeface="Courier"/>
              </a:rPr>
              <a:t>();</a:t>
            </a:r>
          </a:p>
          <a:p>
            <a:pPr>
              <a:lnSpc>
                <a:spcPct val="83000"/>
              </a:lnSpc>
            </a:pPr>
            <a:r>
              <a:rPr lang="en-US" sz="2000" dirty="0">
                <a:latin typeface="Courier"/>
                <a:cs typeface="Courier"/>
              </a:rPr>
              <a:t>   move();</a:t>
            </a:r>
          </a:p>
          <a:p>
            <a:pPr>
              <a:lnSpc>
                <a:spcPct val="83000"/>
              </a:lnSpc>
            </a:pPr>
            <a:r>
              <a:rPr lang="en-US" sz="2000" dirty="0">
                <a:latin typeface="Courier"/>
                <a:cs typeface="Courier"/>
              </a:rPr>
              <a:t>   </a:t>
            </a:r>
            <a:r>
              <a:rPr lang="en-US" sz="2000" dirty="0" err="1">
                <a:latin typeface="Courier"/>
                <a:cs typeface="Courier"/>
              </a:rPr>
              <a:t>turnRight</a:t>
            </a:r>
            <a:r>
              <a:rPr lang="en-US" sz="2000" dirty="0">
                <a:latin typeface="Courier"/>
                <a:cs typeface="Courier"/>
              </a:rPr>
              <a:t>();</a:t>
            </a:r>
          </a:p>
          <a:p>
            <a:pPr>
              <a:lnSpc>
                <a:spcPct val="83000"/>
              </a:lnSpc>
            </a:pPr>
            <a:r>
              <a:rPr lang="en-US" sz="2000" dirty="0">
                <a:latin typeface="Courier"/>
                <a:cs typeface="Courier"/>
              </a:rPr>
              <a:t>   move();</a:t>
            </a:r>
          </a:p>
          <a:p>
            <a:pPr>
              <a:lnSpc>
                <a:spcPct val="83000"/>
              </a:lnSpc>
            </a:pPr>
            <a:r>
              <a:rPr lang="en-US" sz="2000" dirty="0">
                <a:latin typeface="Courier"/>
                <a:cs typeface="Courier"/>
              </a:rPr>
              <a:t>   </a:t>
            </a:r>
            <a:r>
              <a:rPr lang="en-US" sz="2000" dirty="0" err="1">
                <a:latin typeface="Courier"/>
                <a:cs typeface="Courier"/>
              </a:rPr>
              <a:t>putBeeper</a:t>
            </a:r>
            <a:r>
              <a:rPr lang="en-US" sz="2000" dirty="0">
                <a:latin typeface="Courier"/>
                <a:cs typeface="Courier"/>
              </a:rPr>
              <a:t>();</a:t>
            </a:r>
          </a:p>
          <a:p>
            <a:pPr>
              <a:lnSpc>
                <a:spcPct val="83000"/>
              </a:lnSpc>
            </a:pPr>
            <a:r>
              <a:rPr lang="en-US" sz="2000" dirty="0">
                <a:latin typeface="Courier"/>
                <a:cs typeface="Courier"/>
              </a:rPr>
              <a:t>   move();</a:t>
            </a:r>
          </a:p>
          <a:p>
            <a:pPr>
              <a:lnSpc>
                <a:spcPct val="83000"/>
              </a:lnSpc>
            </a:pPr>
            <a:r>
              <a:rPr lang="en-US" sz="2000" dirty="0">
                <a:latin typeface="Courier"/>
                <a:cs typeface="Courier"/>
              </a:rPr>
              <a:t>}</a:t>
            </a:r>
          </a:p>
        </p:txBody>
      </p:sp>
      <p:sp>
        <p:nvSpPr>
          <p:cNvPr id="5" name="Rectangle 4"/>
          <p:cNvSpPr/>
          <p:nvPr/>
        </p:nvSpPr>
        <p:spPr>
          <a:xfrm>
            <a:off x="889462" y="4985931"/>
            <a:ext cx="4572000" cy="1374351"/>
          </a:xfrm>
          <a:prstGeom prst="rect">
            <a:avLst/>
          </a:prstGeom>
        </p:spPr>
        <p:txBody>
          <a:bodyPr>
            <a:spAutoFit/>
          </a:bodyPr>
          <a:lstStyle/>
          <a:p>
            <a:pPr>
              <a:lnSpc>
                <a:spcPct val="83000"/>
              </a:lnSpc>
            </a:pPr>
            <a:r>
              <a:rPr lang="en-US" sz="2000" b="1" dirty="0">
                <a:solidFill>
                  <a:srgbClr val="6C006C"/>
                </a:solidFill>
                <a:latin typeface="Courier"/>
                <a:cs typeface="Courier"/>
              </a:rPr>
              <a:t>private</a:t>
            </a:r>
            <a:r>
              <a:rPr lang="en-US" sz="2000" dirty="0">
                <a:solidFill>
                  <a:srgbClr val="6C006C"/>
                </a:solidFill>
                <a:latin typeface="Courier"/>
                <a:cs typeface="Courier"/>
              </a:rPr>
              <a:t> </a:t>
            </a:r>
            <a:r>
              <a:rPr lang="en-US" sz="2000" b="1" dirty="0">
                <a:solidFill>
                  <a:srgbClr val="6C006C"/>
                </a:solidFill>
                <a:latin typeface="Courier"/>
                <a:cs typeface="Courier"/>
              </a:rPr>
              <a:t>void</a:t>
            </a:r>
            <a:r>
              <a:rPr lang="en-US" sz="2000" dirty="0">
                <a:solidFill>
                  <a:srgbClr val="6C006C"/>
                </a:solidFill>
                <a:latin typeface="Courier"/>
                <a:cs typeface="Courier"/>
              </a:rPr>
              <a:t> </a:t>
            </a:r>
            <a:r>
              <a:rPr lang="en-US" sz="2000" dirty="0" err="1">
                <a:latin typeface="Courier"/>
                <a:cs typeface="Courier"/>
              </a:rPr>
              <a:t>turnRight</a:t>
            </a:r>
            <a:r>
              <a:rPr lang="en-US" sz="2000" dirty="0">
                <a:latin typeface="Courier"/>
                <a:cs typeface="Courier"/>
              </a:rPr>
              <a:t>() {</a:t>
            </a:r>
          </a:p>
          <a:p>
            <a:pPr>
              <a:lnSpc>
                <a:spcPct val="83000"/>
              </a:lnSpc>
            </a:pPr>
            <a:r>
              <a:rPr lang="en-US" sz="2000" dirty="0">
                <a:latin typeface="Courier"/>
                <a:cs typeface="Courier"/>
              </a:rPr>
              <a:t>   </a:t>
            </a:r>
            <a:r>
              <a:rPr lang="en-US" sz="2000" dirty="0" err="1">
                <a:latin typeface="Courier"/>
                <a:cs typeface="Courier"/>
              </a:rPr>
              <a:t>turnLeft</a:t>
            </a:r>
            <a:r>
              <a:rPr lang="en-US" sz="2000" dirty="0">
                <a:latin typeface="Courier"/>
                <a:cs typeface="Courier"/>
              </a:rPr>
              <a:t>();</a:t>
            </a:r>
          </a:p>
          <a:p>
            <a:pPr>
              <a:lnSpc>
                <a:spcPct val="83000"/>
              </a:lnSpc>
            </a:pPr>
            <a:r>
              <a:rPr lang="en-US" sz="2000" dirty="0">
                <a:latin typeface="Courier"/>
                <a:cs typeface="Courier"/>
              </a:rPr>
              <a:t>   </a:t>
            </a:r>
            <a:r>
              <a:rPr lang="en-US" sz="2000" dirty="0" err="1">
                <a:latin typeface="Courier"/>
                <a:cs typeface="Courier"/>
              </a:rPr>
              <a:t>turnLeft</a:t>
            </a:r>
            <a:r>
              <a:rPr lang="en-US" sz="2000" dirty="0">
                <a:latin typeface="Courier"/>
                <a:cs typeface="Courier"/>
              </a:rPr>
              <a:t>();</a:t>
            </a:r>
          </a:p>
          <a:p>
            <a:pPr>
              <a:lnSpc>
                <a:spcPct val="83000"/>
              </a:lnSpc>
            </a:pPr>
            <a:r>
              <a:rPr lang="en-US" sz="2000" dirty="0">
                <a:latin typeface="Courier"/>
                <a:cs typeface="Courier"/>
              </a:rPr>
              <a:t>   </a:t>
            </a:r>
            <a:r>
              <a:rPr lang="en-US" sz="2000" dirty="0" err="1">
                <a:latin typeface="Courier"/>
                <a:cs typeface="Courier"/>
              </a:rPr>
              <a:t>turnLeft</a:t>
            </a:r>
            <a:r>
              <a:rPr lang="en-US" sz="2000" dirty="0">
                <a:latin typeface="Courier"/>
                <a:cs typeface="Courier"/>
              </a:rPr>
              <a:t>();</a:t>
            </a:r>
          </a:p>
          <a:p>
            <a:pPr>
              <a:lnSpc>
                <a:spcPct val="83000"/>
              </a:lnSpc>
            </a:pPr>
            <a:r>
              <a:rPr lang="en-US" sz="2000" dirty="0">
                <a:latin typeface="Courier"/>
                <a:cs typeface="Courier"/>
              </a:rPr>
              <a:t>}    </a:t>
            </a:r>
          </a:p>
        </p:txBody>
      </p:sp>
      <p:sp>
        <p:nvSpPr>
          <p:cNvPr id="7" name="Rectangle 6"/>
          <p:cNvSpPr/>
          <p:nvPr/>
        </p:nvSpPr>
        <p:spPr>
          <a:xfrm>
            <a:off x="398052" y="956928"/>
            <a:ext cx="4262705" cy="378565"/>
          </a:xfrm>
          <a:prstGeom prst="rect">
            <a:avLst/>
          </a:prstGeom>
        </p:spPr>
        <p:txBody>
          <a:bodyPr wrap="none">
            <a:spAutoFit/>
          </a:bodyPr>
          <a:lstStyle/>
          <a:p>
            <a:pPr>
              <a:lnSpc>
                <a:spcPct val="83000"/>
              </a:lnSpc>
            </a:pPr>
            <a:r>
              <a:rPr lang="en-US" sz="2200" b="1" dirty="0">
                <a:solidFill>
                  <a:srgbClr val="800080"/>
                </a:solidFill>
                <a:latin typeface="Courier"/>
                <a:cs typeface="Courier"/>
              </a:rPr>
              <a:t>import</a:t>
            </a:r>
            <a:r>
              <a:rPr lang="en-US" sz="2200" dirty="0">
                <a:latin typeface="Courier"/>
                <a:cs typeface="Courier"/>
              </a:rPr>
              <a:t> </a:t>
            </a:r>
            <a:r>
              <a:rPr lang="en-US" sz="2200" dirty="0" err="1">
                <a:latin typeface="Courier"/>
                <a:cs typeface="Courier"/>
              </a:rPr>
              <a:t>stanford.karel</a:t>
            </a:r>
            <a:r>
              <a:rPr lang="en-US" sz="2200" dirty="0">
                <a:latin typeface="Courier"/>
                <a:cs typeface="Courier"/>
              </a:rPr>
              <a:t>.*;</a:t>
            </a:r>
          </a:p>
        </p:txBody>
      </p:sp>
      <p:sp>
        <p:nvSpPr>
          <p:cNvPr id="10" name="Oval 9"/>
          <p:cNvSpPr/>
          <p:nvPr/>
        </p:nvSpPr>
        <p:spPr>
          <a:xfrm>
            <a:off x="3584600" y="2000146"/>
            <a:ext cx="446867" cy="446867"/>
          </a:xfrm>
          <a:prstGeom prst="ellipse">
            <a:avLst/>
          </a:prstGeom>
          <a:noFill/>
          <a:ln w="76200" cmpd="sng">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Oval 10"/>
          <p:cNvSpPr/>
          <p:nvPr/>
        </p:nvSpPr>
        <p:spPr>
          <a:xfrm>
            <a:off x="779761" y="4510658"/>
            <a:ext cx="446867" cy="446867"/>
          </a:xfrm>
          <a:prstGeom prst="ellipse">
            <a:avLst/>
          </a:prstGeom>
          <a:noFill/>
          <a:ln w="76200" cmpd="sng">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Text Box 2"/>
          <p:cNvSpPr txBox="1">
            <a:spLocks noChangeArrowheads="1"/>
          </p:cNvSpPr>
          <p:nvPr/>
        </p:nvSpPr>
        <p:spPr bwMode="auto">
          <a:xfrm>
            <a:off x="5432326" y="2545168"/>
            <a:ext cx="2441674" cy="1090194"/>
          </a:xfrm>
          <a:prstGeom prst="rect">
            <a:avLst/>
          </a:prstGeom>
          <a:solidFill>
            <a:srgbClr val="FFFFFF"/>
          </a:solidFill>
          <a:ln w="36720" cap="flat">
            <a:solidFill>
              <a:srgbClr val="000000"/>
            </a:solidFill>
            <a:round/>
            <a:headEnd/>
            <a:tailEnd/>
          </a:ln>
          <a:effectLst>
            <a:outerShdw blurRad="63500" dist="152735" dir="2700000" algn="ctr" rotWithShape="0">
              <a:srgbClr val="808080"/>
            </a:outerShdw>
          </a:effectLst>
        </p:spPr>
        <p:txBody>
          <a:bodyPr lIns="97967" tIns="62633" rIns="97967" bIns="57147"/>
          <a:lstStyle>
            <a:lvl1pPr>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roid Sans Fallback" charset="0"/>
              </a:defRPr>
            </a:lvl1pPr>
            <a:lvl2pPr>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roid Sans Fallback" charset="0"/>
              </a:defRPr>
            </a:lvl2pPr>
            <a:lvl3pPr>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roid Sans Fallback" charset="0"/>
              </a:defRPr>
            </a:lvl3pPr>
            <a:lvl4pPr>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roid Sans Fallback" charset="0"/>
              </a:defRPr>
            </a:lvl4pPr>
            <a:lvl5pPr>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roid Sans Fallback"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roid Sans Fallback"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roid Sans Fallback"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roid Sans Fallback"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roid Sans Fallback" charset="0"/>
              </a:defRPr>
            </a:lvl9pPr>
          </a:lstStyle>
          <a:p>
            <a:pPr algn="ctr">
              <a:lnSpc>
                <a:spcPct val="98000"/>
              </a:lnSpc>
            </a:pPr>
            <a:r>
              <a:rPr lang="en-US" sz="2200" dirty="0">
                <a:latin typeface="DejaVu Serif" charset="0"/>
              </a:rPr>
              <a:t>This is called a </a:t>
            </a:r>
            <a:r>
              <a:rPr lang="en-US" sz="2200" b="1" i="1" dirty="0">
                <a:solidFill>
                  <a:srgbClr val="0000FF"/>
                </a:solidFill>
                <a:latin typeface="DejaVu Serif" charset="0"/>
              </a:rPr>
              <a:t>code block</a:t>
            </a:r>
            <a:endParaRPr lang="en-US" sz="2200" b="1" dirty="0">
              <a:latin typeface="DejaVu Serif" charset="0"/>
            </a:endParaRPr>
          </a:p>
        </p:txBody>
      </p:sp>
    </p:spTree>
    <p:extLst>
      <p:ext uri="{BB962C8B-B14F-4D97-AF65-F5344CB8AC3E}">
        <p14:creationId xmlns:p14="http://schemas.microsoft.com/office/powerpoint/2010/main" val="56870537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additive="repl">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ounded Rectangle 11"/>
          <p:cNvSpPr/>
          <p:nvPr/>
        </p:nvSpPr>
        <p:spPr>
          <a:xfrm>
            <a:off x="914400" y="2337084"/>
            <a:ext cx="489102" cy="2403231"/>
          </a:xfrm>
          <a:prstGeom prst="round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 name="Rectangle 2"/>
          <p:cNvSpPr/>
          <p:nvPr/>
        </p:nvSpPr>
        <p:spPr>
          <a:xfrm>
            <a:off x="2959331" y="6317673"/>
            <a:ext cx="3358342" cy="94765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ounded Rectangle 7"/>
          <p:cNvSpPr/>
          <p:nvPr/>
        </p:nvSpPr>
        <p:spPr>
          <a:xfrm>
            <a:off x="385157" y="1465811"/>
            <a:ext cx="8010698" cy="5250873"/>
          </a:xfrm>
          <a:prstGeom prst="roundRect">
            <a:avLst>
              <a:gd name="adj" fmla="val 1559"/>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r>
              <a:rPr lang="en-US" sz="2200" b="1" dirty="0">
                <a:solidFill>
                  <a:srgbClr val="800080"/>
                </a:solidFill>
                <a:latin typeface="Courier"/>
                <a:cs typeface="Courier"/>
              </a:rPr>
              <a:t>public class</a:t>
            </a:r>
            <a:r>
              <a:rPr lang="en-US" sz="2200" dirty="0">
                <a:latin typeface="Courier"/>
                <a:cs typeface="Courier"/>
              </a:rPr>
              <a:t> </a:t>
            </a:r>
            <a:r>
              <a:rPr lang="en-US" sz="2200" dirty="0" err="1">
                <a:solidFill>
                  <a:schemeClr val="tx1"/>
                </a:solidFill>
                <a:latin typeface="Courier"/>
                <a:cs typeface="Courier"/>
              </a:rPr>
              <a:t>OurKarelProgram</a:t>
            </a:r>
            <a:r>
              <a:rPr lang="en-US" sz="2200" dirty="0">
                <a:solidFill>
                  <a:schemeClr val="tx1"/>
                </a:solidFill>
                <a:latin typeface="Courier"/>
                <a:cs typeface="Courier"/>
              </a:rPr>
              <a:t> </a:t>
            </a:r>
            <a:r>
              <a:rPr lang="en-US" sz="2200" b="1" dirty="0">
                <a:solidFill>
                  <a:srgbClr val="800080"/>
                </a:solidFill>
                <a:latin typeface="Courier"/>
                <a:cs typeface="Courier"/>
              </a:rPr>
              <a:t>extends</a:t>
            </a:r>
            <a:r>
              <a:rPr lang="en-US" sz="2200" dirty="0">
                <a:latin typeface="Courier"/>
                <a:cs typeface="Courier"/>
              </a:rPr>
              <a:t> </a:t>
            </a:r>
            <a:r>
              <a:rPr lang="en-US" sz="2200" dirty="0">
                <a:solidFill>
                  <a:schemeClr val="tx1"/>
                </a:solidFill>
                <a:latin typeface="Courier"/>
                <a:cs typeface="Courier"/>
              </a:rPr>
              <a:t>Karel {</a:t>
            </a:r>
          </a:p>
          <a:p>
            <a:endParaRPr lang="en-US" sz="2200" dirty="0">
              <a:solidFill>
                <a:schemeClr val="tx1"/>
              </a:solidFill>
              <a:latin typeface="Courier"/>
              <a:cs typeface="Courier"/>
            </a:endParaRPr>
          </a:p>
          <a:p>
            <a:endParaRPr lang="en-US" sz="2200" dirty="0">
              <a:solidFill>
                <a:schemeClr val="tx1"/>
              </a:solidFill>
              <a:latin typeface="Courier"/>
              <a:cs typeface="Courier"/>
            </a:endParaRPr>
          </a:p>
          <a:p>
            <a:endParaRPr lang="en-US" sz="2200" dirty="0">
              <a:solidFill>
                <a:schemeClr val="tx1"/>
              </a:solidFill>
              <a:latin typeface="Courier"/>
              <a:cs typeface="Courier"/>
            </a:endParaRPr>
          </a:p>
          <a:p>
            <a:r>
              <a:rPr lang="en-US" sz="2200" dirty="0">
                <a:solidFill>
                  <a:schemeClr val="tx1"/>
                </a:solidFill>
                <a:latin typeface="Courier"/>
                <a:cs typeface="Courier"/>
              </a:rPr>
              <a:t>   </a:t>
            </a:r>
          </a:p>
          <a:p>
            <a:endParaRPr lang="en-US" sz="2200" dirty="0">
              <a:solidFill>
                <a:schemeClr val="tx1"/>
              </a:solidFill>
              <a:latin typeface="Courier"/>
              <a:cs typeface="Courier"/>
            </a:endParaRPr>
          </a:p>
          <a:p>
            <a:endParaRPr lang="en-US" sz="2200" dirty="0">
              <a:solidFill>
                <a:schemeClr val="tx1"/>
              </a:solidFill>
              <a:latin typeface="Courier"/>
              <a:cs typeface="Courier"/>
            </a:endParaRPr>
          </a:p>
          <a:p>
            <a:r>
              <a:rPr lang="en-US" sz="2200" dirty="0">
                <a:solidFill>
                  <a:schemeClr val="tx1"/>
                </a:solidFill>
                <a:latin typeface="Courier"/>
                <a:cs typeface="Courier"/>
              </a:rPr>
              <a:t>	</a:t>
            </a:r>
          </a:p>
          <a:p>
            <a:endParaRPr lang="en-US" sz="2200" dirty="0">
              <a:solidFill>
                <a:schemeClr val="tx1"/>
              </a:solidFill>
              <a:latin typeface="Courier" charset="0"/>
              <a:ea typeface="Courier" charset="0"/>
              <a:cs typeface="Courier" charset="0"/>
            </a:endParaRPr>
          </a:p>
          <a:p>
            <a:endParaRPr lang="en-US" sz="2200" dirty="0">
              <a:solidFill>
                <a:schemeClr val="tx1"/>
              </a:solidFill>
              <a:latin typeface="Courier" charset="0"/>
              <a:ea typeface="Courier" charset="0"/>
              <a:cs typeface="Courier" charset="0"/>
            </a:endParaRPr>
          </a:p>
          <a:p>
            <a:endParaRPr lang="en-US" sz="2200" dirty="0">
              <a:solidFill>
                <a:schemeClr val="tx1"/>
              </a:solidFill>
              <a:latin typeface="Courier" charset="0"/>
              <a:ea typeface="Courier" charset="0"/>
              <a:cs typeface="Courier" charset="0"/>
            </a:endParaRPr>
          </a:p>
          <a:p>
            <a:endParaRPr lang="en-US" sz="2200" dirty="0">
              <a:solidFill>
                <a:schemeClr val="tx1"/>
              </a:solidFill>
              <a:latin typeface="Courier" charset="0"/>
              <a:ea typeface="Courier" charset="0"/>
              <a:cs typeface="Courier" charset="0"/>
            </a:endParaRPr>
          </a:p>
          <a:p>
            <a:endParaRPr lang="en-US" sz="2200" dirty="0">
              <a:solidFill>
                <a:schemeClr val="tx1"/>
              </a:solidFill>
              <a:latin typeface="Courier" charset="0"/>
              <a:ea typeface="Courier" charset="0"/>
              <a:cs typeface="Courier" charset="0"/>
            </a:endParaRPr>
          </a:p>
          <a:p>
            <a:endParaRPr lang="en-US" sz="2200" dirty="0">
              <a:solidFill>
                <a:schemeClr val="tx1"/>
              </a:solidFill>
              <a:latin typeface="Courier" charset="0"/>
              <a:ea typeface="Courier" charset="0"/>
              <a:cs typeface="Courier" charset="0"/>
            </a:endParaRPr>
          </a:p>
          <a:p>
            <a:r>
              <a:rPr lang="en-US" sz="2200" dirty="0">
                <a:solidFill>
                  <a:schemeClr val="tx1"/>
                </a:solidFill>
                <a:latin typeface="Courier" charset="0"/>
                <a:ea typeface="Courier" charset="0"/>
                <a:cs typeface="Courier" charset="0"/>
              </a:rPr>
              <a:t>}</a:t>
            </a:r>
          </a:p>
        </p:txBody>
      </p:sp>
      <p:sp>
        <p:nvSpPr>
          <p:cNvPr id="6"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a:solidFill>
                  <a:schemeClr val="tx1"/>
                </a:solidFill>
                <a:latin typeface="Century Gothic"/>
                <a:cs typeface="Century Gothic"/>
              </a:rPr>
              <a:t>Anatomy of a Program</a:t>
            </a:r>
          </a:p>
        </p:txBody>
      </p:sp>
      <p:sp>
        <p:nvSpPr>
          <p:cNvPr id="4" name="Rectangle 3"/>
          <p:cNvSpPr/>
          <p:nvPr/>
        </p:nvSpPr>
        <p:spPr>
          <a:xfrm>
            <a:off x="872837" y="2035065"/>
            <a:ext cx="4572000" cy="2907078"/>
          </a:xfrm>
          <a:prstGeom prst="rect">
            <a:avLst/>
          </a:prstGeom>
        </p:spPr>
        <p:txBody>
          <a:bodyPr>
            <a:spAutoFit/>
          </a:bodyPr>
          <a:lstStyle/>
          <a:p>
            <a:pPr>
              <a:lnSpc>
                <a:spcPct val="83000"/>
              </a:lnSpc>
            </a:pPr>
            <a:r>
              <a:rPr lang="en-US" sz="2000" b="1" dirty="0">
                <a:solidFill>
                  <a:srgbClr val="800080"/>
                </a:solidFill>
                <a:latin typeface="Courier"/>
                <a:cs typeface="Courier"/>
              </a:rPr>
              <a:t>public void</a:t>
            </a:r>
            <a:r>
              <a:rPr lang="en-US" sz="2000" dirty="0">
                <a:latin typeface="Courier"/>
                <a:cs typeface="Courier"/>
              </a:rPr>
              <a:t> run() {</a:t>
            </a:r>
          </a:p>
          <a:p>
            <a:pPr>
              <a:lnSpc>
                <a:spcPct val="83000"/>
              </a:lnSpc>
            </a:pPr>
            <a:r>
              <a:rPr lang="en-US" sz="2000" dirty="0">
                <a:latin typeface="Courier"/>
                <a:cs typeface="Courier"/>
              </a:rPr>
              <a:t>   move();</a:t>
            </a:r>
          </a:p>
          <a:p>
            <a:pPr>
              <a:lnSpc>
                <a:spcPct val="83000"/>
              </a:lnSpc>
            </a:pPr>
            <a:r>
              <a:rPr lang="en-US" sz="2000" dirty="0">
                <a:latin typeface="Courier"/>
                <a:cs typeface="Courier"/>
              </a:rPr>
              <a:t>   </a:t>
            </a:r>
            <a:r>
              <a:rPr lang="en-US" sz="2000" dirty="0" err="1">
                <a:latin typeface="Courier"/>
                <a:cs typeface="Courier"/>
              </a:rPr>
              <a:t>pickBeeper</a:t>
            </a:r>
            <a:r>
              <a:rPr lang="en-US" sz="2000" dirty="0">
                <a:latin typeface="Courier"/>
                <a:cs typeface="Courier"/>
              </a:rPr>
              <a:t>();</a:t>
            </a:r>
          </a:p>
          <a:p>
            <a:pPr>
              <a:lnSpc>
                <a:spcPct val="83000"/>
              </a:lnSpc>
            </a:pPr>
            <a:r>
              <a:rPr lang="en-US" sz="2000" dirty="0">
                <a:latin typeface="Courier"/>
                <a:cs typeface="Courier"/>
              </a:rPr>
              <a:t>   move();</a:t>
            </a:r>
          </a:p>
          <a:p>
            <a:pPr>
              <a:lnSpc>
                <a:spcPct val="83000"/>
              </a:lnSpc>
            </a:pPr>
            <a:r>
              <a:rPr lang="en-US" sz="2000" dirty="0">
                <a:latin typeface="Courier"/>
                <a:cs typeface="Courier"/>
              </a:rPr>
              <a:t>   </a:t>
            </a:r>
            <a:r>
              <a:rPr lang="en-US" sz="2000" dirty="0" err="1">
                <a:latin typeface="Courier"/>
                <a:cs typeface="Courier"/>
              </a:rPr>
              <a:t>turnLeft</a:t>
            </a:r>
            <a:r>
              <a:rPr lang="en-US" sz="2000" dirty="0">
                <a:latin typeface="Courier"/>
                <a:cs typeface="Courier"/>
              </a:rPr>
              <a:t>();</a:t>
            </a:r>
          </a:p>
          <a:p>
            <a:pPr>
              <a:lnSpc>
                <a:spcPct val="83000"/>
              </a:lnSpc>
            </a:pPr>
            <a:r>
              <a:rPr lang="en-US" sz="2000" dirty="0">
                <a:latin typeface="Courier"/>
                <a:cs typeface="Courier"/>
              </a:rPr>
              <a:t>   move();</a:t>
            </a:r>
          </a:p>
          <a:p>
            <a:pPr>
              <a:lnSpc>
                <a:spcPct val="83000"/>
              </a:lnSpc>
            </a:pPr>
            <a:r>
              <a:rPr lang="en-US" sz="2000" dirty="0">
                <a:latin typeface="Courier"/>
                <a:cs typeface="Courier"/>
              </a:rPr>
              <a:t>   </a:t>
            </a:r>
            <a:r>
              <a:rPr lang="en-US" sz="2000" dirty="0" err="1">
                <a:latin typeface="Courier"/>
                <a:cs typeface="Courier"/>
              </a:rPr>
              <a:t>turnRight</a:t>
            </a:r>
            <a:r>
              <a:rPr lang="en-US" sz="2000" dirty="0">
                <a:latin typeface="Courier"/>
                <a:cs typeface="Courier"/>
              </a:rPr>
              <a:t>();</a:t>
            </a:r>
          </a:p>
          <a:p>
            <a:pPr>
              <a:lnSpc>
                <a:spcPct val="83000"/>
              </a:lnSpc>
            </a:pPr>
            <a:r>
              <a:rPr lang="en-US" sz="2000" dirty="0">
                <a:latin typeface="Courier"/>
                <a:cs typeface="Courier"/>
              </a:rPr>
              <a:t>   move();</a:t>
            </a:r>
          </a:p>
          <a:p>
            <a:pPr>
              <a:lnSpc>
                <a:spcPct val="83000"/>
              </a:lnSpc>
            </a:pPr>
            <a:r>
              <a:rPr lang="en-US" sz="2000" dirty="0">
                <a:latin typeface="Courier"/>
                <a:cs typeface="Courier"/>
              </a:rPr>
              <a:t>   </a:t>
            </a:r>
            <a:r>
              <a:rPr lang="en-US" sz="2000" dirty="0" err="1">
                <a:latin typeface="Courier"/>
                <a:cs typeface="Courier"/>
              </a:rPr>
              <a:t>putBeeper</a:t>
            </a:r>
            <a:r>
              <a:rPr lang="en-US" sz="2000" dirty="0">
                <a:latin typeface="Courier"/>
                <a:cs typeface="Courier"/>
              </a:rPr>
              <a:t>();</a:t>
            </a:r>
          </a:p>
          <a:p>
            <a:pPr>
              <a:lnSpc>
                <a:spcPct val="83000"/>
              </a:lnSpc>
            </a:pPr>
            <a:r>
              <a:rPr lang="en-US" sz="2000" dirty="0">
                <a:latin typeface="Courier"/>
                <a:cs typeface="Courier"/>
              </a:rPr>
              <a:t>   move();</a:t>
            </a:r>
          </a:p>
          <a:p>
            <a:pPr>
              <a:lnSpc>
                <a:spcPct val="83000"/>
              </a:lnSpc>
            </a:pPr>
            <a:r>
              <a:rPr lang="en-US" sz="2000" dirty="0">
                <a:latin typeface="Courier"/>
                <a:cs typeface="Courier"/>
              </a:rPr>
              <a:t>}</a:t>
            </a:r>
          </a:p>
        </p:txBody>
      </p:sp>
      <p:sp>
        <p:nvSpPr>
          <p:cNvPr id="5" name="Rectangle 4"/>
          <p:cNvSpPr/>
          <p:nvPr/>
        </p:nvSpPr>
        <p:spPr>
          <a:xfrm>
            <a:off x="889462" y="4985931"/>
            <a:ext cx="4572000" cy="1374351"/>
          </a:xfrm>
          <a:prstGeom prst="rect">
            <a:avLst/>
          </a:prstGeom>
        </p:spPr>
        <p:txBody>
          <a:bodyPr>
            <a:spAutoFit/>
          </a:bodyPr>
          <a:lstStyle/>
          <a:p>
            <a:pPr>
              <a:lnSpc>
                <a:spcPct val="83000"/>
              </a:lnSpc>
            </a:pPr>
            <a:r>
              <a:rPr lang="en-US" sz="2000" b="1" dirty="0">
                <a:solidFill>
                  <a:srgbClr val="6C006C"/>
                </a:solidFill>
                <a:latin typeface="Courier"/>
                <a:cs typeface="Courier"/>
              </a:rPr>
              <a:t>private</a:t>
            </a:r>
            <a:r>
              <a:rPr lang="en-US" sz="2000" dirty="0">
                <a:solidFill>
                  <a:srgbClr val="6C006C"/>
                </a:solidFill>
                <a:latin typeface="Courier"/>
                <a:cs typeface="Courier"/>
              </a:rPr>
              <a:t> </a:t>
            </a:r>
            <a:r>
              <a:rPr lang="en-US" sz="2000" b="1" dirty="0">
                <a:solidFill>
                  <a:srgbClr val="6C006C"/>
                </a:solidFill>
                <a:latin typeface="Courier"/>
                <a:cs typeface="Courier"/>
              </a:rPr>
              <a:t>void</a:t>
            </a:r>
            <a:r>
              <a:rPr lang="en-US" sz="2000" dirty="0">
                <a:solidFill>
                  <a:srgbClr val="6C006C"/>
                </a:solidFill>
                <a:latin typeface="Courier"/>
                <a:cs typeface="Courier"/>
              </a:rPr>
              <a:t> </a:t>
            </a:r>
            <a:r>
              <a:rPr lang="en-US" sz="2000" dirty="0" err="1">
                <a:latin typeface="Courier"/>
                <a:cs typeface="Courier"/>
              </a:rPr>
              <a:t>turnRight</a:t>
            </a:r>
            <a:r>
              <a:rPr lang="en-US" sz="2000" dirty="0">
                <a:latin typeface="Courier"/>
                <a:cs typeface="Courier"/>
              </a:rPr>
              <a:t>() {</a:t>
            </a:r>
          </a:p>
          <a:p>
            <a:pPr>
              <a:lnSpc>
                <a:spcPct val="83000"/>
              </a:lnSpc>
            </a:pPr>
            <a:r>
              <a:rPr lang="en-US" sz="2000" dirty="0">
                <a:latin typeface="Courier"/>
                <a:cs typeface="Courier"/>
              </a:rPr>
              <a:t>   </a:t>
            </a:r>
            <a:r>
              <a:rPr lang="en-US" sz="2000" dirty="0" err="1">
                <a:latin typeface="Courier"/>
                <a:cs typeface="Courier"/>
              </a:rPr>
              <a:t>turnLeft</a:t>
            </a:r>
            <a:r>
              <a:rPr lang="en-US" sz="2000" dirty="0">
                <a:latin typeface="Courier"/>
                <a:cs typeface="Courier"/>
              </a:rPr>
              <a:t>();</a:t>
            </a:r>
          </a:p>
          <a:p>
            <a:pPr>
              <a:lnSpc>
                <a:spcPct val="83000"/>
              </a:lnSpc>
            </a:pPr>
            <a:r>
              <a:rPr lang="en-US" sz="2000" dirty="0">
                <a:latin typeface="Courier"/>
                <a:cs typeface="Courier"/>
              </a:rPr>
              <a:t>   </a:t>
            </a:r>
            <a:r>
              <a:rPr lang="en-US" sz="2000" dirty="0" err="1">
                <a:latin typeface="Courier"/>
                <a:cs typeface="Courier"/>
              </a:rPr>
              <a:t>turnLeft</a:t>
            </a:r>
            <a:r>
              <a:rPr lang="en-US" sz="2000" dirty="0">
                <a:latin typeface="Courier"/>
                <a:cs typeface="Courier"/>
              </a:rPr>
              <a:t>();</a:t>
            </a:r>
          </a:p>
          <a:p>
            <a:pPr>
              <a:lnSpc>
                <a:spcPct val="83000"/>
              </a:lnSpc>
            </a:pPr>
            <a:r>
              <a:rPr lang="en-US" sz="2000" dirty="0">
                <a:latin typeface="Courier"/>
                <a:cs typeface="Courier"/>
              </a:rPr>
              <a:t>   </a:t>
            </a:r>
            <a:r>
              <a:rPr lang="en-US" sz="2000" dirty="0" err="1">
                <a:latin typeface="Courier"/>
                <a:cs typeface="Courier"/>
              </a:rPr>
              <a:t>turnLeft</a:t>
            </a:r>
            <a:r>
              <a:rPr lang="en-US" sz="2000" dirty="0">
                <a:latin typeface="Courier"/>
                <a:cs typeface="Courier"/>
              </a:rPr>
              <a:t>();</a:t>
            </a:r>
          </a:p>
          <a:p>
            <a:pPr>
              <a:lnSpc>
                <a:spcPct val="83000"/>
              </a:lnSpc>
            </a:pPr>
            <a:r>
              <a:rPr lang="en-US" sz="2000" dirty="0">
                <a:latin typeface="Courier"/>
                <a:cs typeface="Courier"/>
              </a:rPr>
              <a:t>}    </a:t>
            </a:r>
          </a:p>
        </p:txBody>
      </p:sp>
      <p:sp>
        <p:nvSpPr>
          <p:cNvPr id="7" name="Rectangle 6"/>
          <p:cNvSpPr/>
          <p:nvPr/>
        </p:nvSpPr>
        <p:spPr>
          <a:xfrm>
            <a:off x="398052" y="956928"/>
            <a:ext cx="4262705" cy="378565"/>
          </a:xfrm>
          <a:prstGeom prst="rect">
            <a:avLst/>
          </a:prstGeom>
        </p:spPr>
        <p:txBody>
          <a:bodyPr wrap="none">
            <a:spAutoFit/>
          </a:bodyPr>
          <a:lstStyle/>
          <a:p>
            <a:pPr>
              <a:lnSpc>
                <a:spcPct val="83000"/>
              </a:lnSpc>
            </a:pPr>
            <a:r>
              <a:rPr lang="en-US" sz="2200" b="1" dirty="0">
                <a:solidFill>
                  <a:srgbClr val="800080"/>
                </a:solidFill>
                <a:latin typeface="Courier"/>
                <a:cs typeface="Courier"/>
              </a:rPr>
              <a:t>import</a:t>
            </a:r>
            <a:r>
              <a:rPr lang="en-US" sz="2200" dirty="0">
                <a:latin typeface="Courier"/>
                <a:cs typeface="Courier"/>
              </a:rPr>
              <a:t> </a:t>
            </a:r>
            <a:r>
              <a:rPr lang="en-US" sz="2200" dirty="0" err="1">
                <a:latin typeface="Courier"/>
                <a:cs typeface="Courier"/>
              </a:rPr>
              <a:t>stanford.karel</a:t>
            </a:r>
            <a:r>
              <a:rPr lang="en-US" sz="2200" dirty="0">
                <a:latin typeface="Courier"/>
                <a:cs typeface="Courier"/>
              </a:rPr>
              <a:t>.*;</a:t>
            </a:r>
          </a:p>
        </p:txBody>
      </p:sp>
      <p:sp>
        <p:nvSpPr>
          <p:cNvPr id="10" name="Oval 9"/>
          <p:cNvSpPr/>
          <p:nvPr/>
        </p:nvSpPr>
        <p:spPr>
          <a:xfrm>
            <a:off x="3584600" y="2000146"/>
            <a:ext cx="446867" cy="446867"/>
          </a:xfrm>
          <a:prstGeom prst="ellipse">
            <a:avLst/>
          </a:prstGeom>
          <a:noFill/>
          <a:ln w="76200" cmpd="sng">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Oval 10"/>
          <p:cNvSpPr/>
          <p:nvPr/>
        </p:nvSpPr>
        <p:spPr>
          <a:xfrm>
            <a:off x="779761" y="4510658"/>
            <a:ext cx="446867" cy="446867"/>
          </a:xfrm>
          <a:prstGeom prst="ellipse">
            <a:avLst/>
          </a:prstGeom>
          <a:noFill/>
          <a:ln w="76200" cmpd="sng">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Text Box 2"/>
          <p:cNvSpPr txBox="1">
            <a:spLocks noChangeArrowheads="1"/>
          </p:cNvSpPr>
          <p:nvPr/>
        </p:nvSpPr>
        <p:spPr bwMode="auto">
          <a:xfrm>
            <a:off x="5432326" y="2545168"/>
            <a:ext cx="2441674" cy="912927"/>
          </a:xfrm>
          <a:prstGeom prst="rect">
            <a:avLst/>
          </a:prstGeom>
          <a:solidFill>
            <a:srgbClr val="FFFFFF"/>
          </a:solidFill>
          <a:ln w="36720" cap="flat">
            <a:solidFill>
              <a:srgbClr val="000000"/>
            </a:solidFill>
            <a:round/>
            <a:headEnd/>
            <a:tailEnd/>
          </a:ln>
          <a:effectLst>
            <a:outerShdw blurRad="63500" dist="152735" dir="2700000" algn="ctr" rotWithShape="0">
              <a:srgbClr val="808080"/>
            </a:outerShdw>
          </a:effectLst>
        </p:spPr>
        <p:txBody>
          <a:bodyPr lIns="97967" tIns="62633" rIns="97967" bIns="57147"/>
          <a:lstStyle>
            <a:lvl1pPr>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roid Sans Fallback" charset="0"/>
              </a:defRPr>
            </a:lvl1pPr>
            <a:lvl2pPr>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roid Sans Fallback" charset="0"/>
              </a:defRPr>
            </a:lvl2pPr>
            <a:lvl3pPr>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roid Sans Fallback" charset="0"/>
              </a:defRPr>
            </a:lvl3pPr>
            <a:lvl4pPr>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roid Sans Fallback" charset="0"/>
              </a:defRPr>
            </a:lvl4pPr>
            <a:lvl5pPr>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roid Sans Fallback"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roid Sans Fallback"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roid Sans Fallback"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roid Sans Fallback"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roid Sans Fallback" charset="0"/>
              </a:defRPr>
            </a:lvl9pPr>
          </a:lstStyle>
          <a:p>
            <a:pPr algn="ctr">
              <a:lnSpc>
                <a:spcPct val="98000"/>
              </a:lnSpc>
            </a:pPr>
            <a:r>
              <a:rPr lang="en-US" sz="2200" dirty="0">
                <a:latin typeface="DejaVu Serif" charset="0"/>
              </a:rPr>
              <a:t>This is called a </a:t>
            </a:r>
            <a:r>
              <a:rPr lang="en-US" sz="2200" b="1" i="1" dirty="0">
                <a:solidFill>
                  <a:srgbClr val="0000FF"/>
                </a:solidFill>
                <a:latin typeface="DejaVu Serif" charset="0"/>
              </a:rPr>
              <a:t>code block</a:t>
            </a:r>
            <a:endParaRPr lang="en-US" sz="2200" b="1" dirty="0">
              <a:latin typeface="DejaVu Serif" charset="0"/>
            </a:endParaRPr>
          </a:p>
        </p:txBody>
      </p:sp>
    </p:spTree>
    <p:extLst>
      <p:ext uri="{BB962C8B-B14F-4D97-AF65-F5344CB8AC3E}">
        <p14:creationId xmlns:p14="http://schemas.microsoft.com/office/powerpoint/2010/main" val="129665701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additive="repl">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ounded Rectangle 15"/>
          <p:cNvSpPr/>
          <p:nvPr/>
        </p:nvSpPr>
        <p:spPr>
          <a:xfrm>
            <a:off x="482138" y="1895302"/>
            <a:ext cx="415637" cy="4372494"/>
          </a:xfrm>
          <a:prstGeom prst="roundRect">
            <a:avLst/>
          </a:prstGeom>
          <a:solidFill>
            <a:schemeClr val="tx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Rounded Rectangle 11"/>
          <p:cNvSpPr/>
          <p:nvPr/>
        </p:nvSpPr>
        <p:spPr>
          <a:xfrm>
            <a:off x="914400" y="2337084"/>
            <a:ext cx="489102" cy="2403231"/>
          </a:xfrm>
          <a:prstGeom prst="round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 name="Rectangle 2"/>
          <p:cNvSpPr/>
          <p:nvPr/>
        </p:nvSpPr>
        <p:spPr>
          <a:xfrm>
            <a:off x="2959331" y="6317673"/>
            <a:ext cx="3358342" cy="94765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ounded Rectangle 7"/>
          <p:cNvSpPr/>
          <p:nvPr/>
        </p:nvSpPr>
        <p:spPr>
          <a:xfrm>
            <a:off x="385157" y="1465811"/>
            <a:ext cx="8010698" cy="5250873"/>
          </a:xfrm>
          <a:prstGeom prst="roundRect">
            <a:avLst>
              <a:gd name="adj" fmla="val 1559"/>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r>
              <a:rPr lang="en-US" sz="2200" b="1" dirty="0">
                <a:solidFill>
                  <a:srgbClr val="800080"/>
                </a:solidFill>
                <a:latin typeface="Courier"/>
                <a:cs typeface="Courier"/>
              </a:rPr>
              <a:t>public class</a:t>
            </a:r>
            <a:r>
              <a:rPr lang="en-US" sz="2200" dirty="0">
                <a:latin typeface="Courier"/>
                <a:cs typeface="Courier"/>
              </a:rPr>
              <a:t> </a:t>
            </a:r>
            <a:r>
              <a:rPr lang="en-US" sz="2200" dirty="0" err="1">
                <a:solidFill>
                  <a:schemeClr val="tx1"/>
                </a:solidFill>
                <a:latin typeface="Courier"/>
                <a:cs typeface="Courier"/>
              </a:rPr>
              <a:t>OurKarelProgram</a:t>
            </a:r>
            <a:r>
              <a:rPr lang="en-US" sz="2200" dirty="0">
                <a:solidFill>
                  <a:schemeClr val="tx1"/>
                </a:solidFill>
                <a:latin typeface="Courier"/>
                <a:cs typeface="Courier"/>
              </a:rPr>
              <a:t> </a:t>
            </a:r>
            <a:r>
              <a:rPr lang="en-US" sz="2200" b="1" dirty="0">
                <a:solidFill>
                  <a:srgbClr val="800080"/>
                </a:solidFill>
                <a:latin typeface="Courier"/>
                <a:cs typeface="Courier"/>
              </a:rPr>
              <a:t>extends</a:t>
            </a:r>
            <a:r>
              <a:rPr lang="en-US" sz="2200" dirty="0">
                <a:latin typeface="Courier"/>
                <a:cs typeface="Courier"/>
              </a:rPr>
              <a:t> </a:t>
            </a:r>
            <a:r>
              <a:rPr lang="en-US" sz="2200" dirty="0">
                <a:solidFill>
                  <a:schemeClr val="tx1"/>
                </a:solidFill>
                <a:latin typeface="Courier"/>
                <a:cs typeface="Courier"/>
              </a:rPr>
              <a:t>Karel {</a:t>
            </a:r>
          </a:p>
          <a:p>
            <a:endParaRPr lang="en-US" sz="2200" dirty="0">
              <a:solidFill>
                <a:schemeClr val="tx1"/>
              </a:solidFill>
              <a:latin typeface="Courier"/>
              <a:cs typeface="Courier"/>
            </a:endParaRPr>
          </a:p>
          <a:p>
            <a:endParaRPr lang="en-US" sz="2200" dirty="0">
              <a:solidFill>
                <a:schemeClr val="tx1"/>
              </a:solidFill>
              <a:latin typeface="Courier"/>
              <a:cs typeface="Courier"/>
            </a:endParaRPr>
          </a:p>
          <a:p>
            <a:endParaRPr lang="en-US" sz="2200" dirty="0">
              <a:solidFill>
                <a:schemeClr val="tx1"/>
              </a:solidFill>
              <a:latin typeface="Courier"/>
              <a:cs typeface="Courier"/>
            </a:endParaRPr>
          </a:p>
          <a:p>
            <a:r>
              <a:rPr lang="en-US" sz="2200" dirty="0">
                <a:solidFill>
                  <a:schemeClr val="tx1"/>
                </a:solidFill>
                <a:latin typeface="Courier"/>
                <a:cs typeface="Courier"/>
              </a:rPr>
              <a:t>   </a:t>
            </a:r>
          </a:p>
          <a:p>
            <a:endParaRPr lang="en-US" sz="2200" dirty="0">
              <a:solidFill>
                <a:schemeClr val="tx1"/>
              </a:solidFill>
              <a:latin typeface="Courier"/>
              <a:cs typeface="Courier"/>
            </a:endParaRPr>
          </a:p>
          <a:p>
            <a:endParaRPr lang="en-US" sz="2200" dirty="0">
              <a:solidFill>
                <a:schemeClr val="tx1"/>
              </a:solidFill>
              <a:latin typeface="Courier"/>
              <a:cs typeface="Courier"/>
            </a:endParaRPr>
          </a:p>
          <a:p>
            <a:r>
              <a:rPr lang="en-US" sz="2200" dirty="0">
                <a:solidFill>
                  <a:schemeClr val="tx1"/>
                </a:solidFill>
                <a:latin typeface="Courier"/>
                <a:cs typeface="Courier"/>
              </a:rPr>
              <a:t>	</a:t>
            </a:r>
          </a:p>
          <a:p>
            <a:endParaRPr lang="en-US" sz="2200" dirty="0">
              <a:solidFill>
                <a:schemeClr val="tx1"/>
              </a:solidFill>
              <a:latin typeface="Courier" charset="0"/>
              <a:ea typeface="Courier" charset="0"/>
              <a:cs typeface="Courier" charset="0"/>
            </a:endParaRPr>
          </a:p>
          <a:p>
            <a:endParaRPr lang="en-US" sz="2200" dirty="0">
              <a:solidFill>
                <a:schemeClr val="tx1"/>
              </a:solidFill>
              <a:latin typeface="Courier" charset="0"/>
              <a:ea typeface="Courier" charset="0"/>
              <a:cs typeface="Courier" charset="0"/>
            </a:endParaRPr>
          </a:p>
          <a:p>
            <a:endParaRPr lang="en-US" sz="2200" dirty="0">
              <a:solidFill>
                <a:schemeClr val="tx1"/>
              </a:solidFill>
              <a:latin typeface="Courier" charset="0"/>
              <a:ea typeface="Courier" charset="0"/>
              <a:cs typeface="Courier" charset="0"/>
            </a:endParaRPr>
          </a:p>
          <a:p>
            <a:endParaRPr lang="en-US" sz="2200" dirty="0">
              <a:solidFill>
                <a:schemeClr val="tx1"/>
              </a:solidFill>
              <a:latin typeface="Courier" charset="0"/>
              <a:ea typeface="Courier" charset="0"/>
              <a:cs typeface="Courier" charset="0"/>
            </a:endParaRPr>
          </a:p>
          <a:p>
            <a:endParaRPr lang="en-US" sz="2200" dirty="0">
              <a:solidFill>
                <a:schemeClr val="tx1"/>
              </a:solidFill>
              <a:latin typeface="Courier" charset="0"/>
              <a:ea typeface="Courier" charset="0"/>
              <a:cs typeface="Courier" charset="0"/>
            </a:endParaRPr>
          </a:p>
          <a:p>
            <a:endParaRPr lang="en-US" sz="2200" dirty="0">
              <a:solidFill>
                <a:schemeClr val="tx1"/>
              </a:solidFill>
              <a:latin typeface="Courier" charset="0"/>
              <a:ea typeface="Courier" charset="0"/>
              <a:cs typeface="Courier" charset="0"/>
            </a:endParaRPr>
          </a:p>
          <a:p>
            <a:r>
              <a:rPr lang="en-US" sz="2200" dirty="0">
                <a:solidFill>
                  <a:schemeClr val="tx1"/>
                </a:solidFill>
                <a:latin typeface="Courier" charset="0"/>
                <a:ea typeface="Courier" charset="0"/>
                <a:cs typeface="Courier" charset="0"/>
              </a:rPr>
              <a:t>}</a:t>
            </a:r>
          </a:p>
        </p:txBody>
      </p:sp>
      <p:sp>
        <p:nvSpPr>
          <p:cNvPr id="6"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a:solidFill>
                  <a:schemeClr val="tx1"/>
                </a:solidFill>
                <a:latin typeface="Century Gothic"/>
                <a:cs typeface="Century Gothic"/>
              </a:rPr>
              <a:t>Anatomy of a Program</a:t>
            </a:r>
          </a:p>
        </p:txBody>
      </p:sp>
      <p:sp>
        <p:nvSpPr>
          <p:cNvPr id="4" name="Rectangle 3"/>
          <p:cNvSpPr/>
          <p:nvPr/>
        </p:nvSpPr>
        <p:spPr>
          <a:xfrm>
            <a:off x="872837" y="2035065"/>
            <a:ext cx="4572000" cy="2907078"/>
          </a:xfrm>
          <a:prstGeom prst="rect">
            <a:avLst/>
          </a:prstGeom>
        </p:spPr>
        <p:txBody>
          <a:bodyPr>
            <a:spAutoFit/>
          </a:bodyPr>
          <a:lstStyle/>
          <a:p>
            <a:pPr>
              <a:lnSpc>
                <a:spcPct val="83000"/>
              </a:lnSpc>
            </a:pPr>
            <a:r>
              <a:rPr lang="en-US" sz="2000" b="1" dirty="0">
                <a:solidFill>
                  <a:srgbClr val="800080"/>
                </a:solidFill>
                <a:latin typeface="Courier"/>
                <a:cs typeface="Courier"/>
              </a:rPr>
              <a:t>public void</a:t>
            </a:r>
            <a:r>
              <a:rPr lang="en-US" sz="2000" dirty="0">
                <a:latin typeface="Courier"/>
                <a:cs typeface="Courier"/>
              </a:rPr>
              <a:t> run() {</a:t>
            </a:r>
          </a:p>
          <a:p>
            <a:pPr>
              <a:lnSpc>
                <a:spcPct val="83000"/>
              </a:lnSpc>
            </a:pPr>
            <a:r>
              <a:rPr lang="en-US" sz="2000" dirty="0">
                <a:latin typeface="Courier"/>
                <a:cs typeface="Courier"/>
              </a:rPr>
              <a:t>   move();</a:t>
            </a:r>
          </a:p>
          <a:p>
            <a:pPr>
              <a:lnSpc>
                <a:spcPct val="83000"/>
              </a:lnSpc>
            </a:pPr>
            <a:r>
              <a:rPr lang="en-US" sz="2000" dirty="0">
                <a:latin typeface="Courier"/>
                <a:cs typeface="Courier"/>
              </a:rPr>
              <a:t>   </a:t>
            </a:r>
            <a:r>
              <a:rPr lang="en-US" sz="2000" dirty="0" err="1">
                <a:latin typeface="Courier"/>
                <a:cs typeface="Courier"/>
              </a:rPr>
              <a:t>pickBeeper</a:t>
            </a:r>
            <a:r>
              <a:rPr lang="en-US" sz="2000" dirty="0">
                <a:latin typeface="Courier"/>
                <a:cs typeface="Courier"/>
              </a:rPr>
              <a:t>();</a:t>
            </a:r>
          </a:p>
          <a:p>
            <a:pPr>
              <a:lnSpc>
                <a:spcPct val="83000"/>
              </a:lnSpc>
            </a:pPr>
            <a:r>
              <a:rPr lang="en-US" sz="2000" dirty="0">
                <a:latin typeface="Courier"/>
                <a:cs typeface="Courier"/>
              </a:rPr>
              <a:t>   move();</a:t>
            </a:r>
          </a:p>
          <a:p>
            <a:pPr>
              <a:lnSpc>
                <a:spcPct val="83000"/>
              </a:lnSpc>
            </a:pPr>
            <a:r>
              <a:rPr lang="en-US" sz="2000" dirty="0">
                <a:latin typeface="Courier"/>
                <a:cs typeface="Courier"/>
              </a:rPr>
              <a:t>   </a:t>
            </a:r>
            <a:r>
              <a:rPr lang="en-US" sz="2000" dirty="0" err="1">
                <a:latin typeface="Courier"/>
                <a:cs typeface="Courier"/>
              </a:rPr>
              <a:t>turnLeft</a:t>
            </a:r>
            <a:r>
              <a:rPr lang="en-US" sz="2000" dirty="0">
                <a:latin typeface="Courier"/>
                <a:cs typeface="Courier"/>
              </a:rPr>
              <a:t>();</a:t>
            </a:r>
          </a:p>
          <a:p>
            <a:pPr>
              <a:lnSpc>
                <a:spcPct val="83000"/>
              </a:lnSpc>
            </a:pPr>
            <a:r>
              <a:rPr lang="en-US" sz="2000" dirty="0">
                <a:latin typeface="Courier"/>
                <a:cs typeface="Courier"/>
              </a:rPr>
              <a:t>   move();</a:t>
            </a:r>
          </a:p>
          <a:p>
            <a:pPr>
              <a:lnSpc>
                <a:spcPct val="83000"/>
              </a:lnSpc>
            </a:pPr>
            <a:r>
              <a:rPr lang="en-US" sz="2000" dirty="0">
                <a:latin typeface="Courier"/>
                <a:cs typeface="Courier"/>
              </a:rPr>
              <a:t>   </a:t>
            </a:r>
            <a:r>
              <a:rPr lang="en-US" sz="2000" dirty="0" err="1">
                <a:latin typeface="Courier"/>
                <a:cs typeface="Courier"/>
              </a:rPr>
              <a:t>turnRight</a:t>
            </a:r>
            <a:r>
              <a:rPr lang="en-US" sz="2000" dirty="0">
                <a:latin typeface="Courier"/>
                <a:cs typeface="Courier"/>
              </a:rPr>
              <a:t>();</a:t>
            </a:r>
          </a:p>
          <a:p>
            <a:pPr>
              <a:lnSpc>
                <a:spcPct val="83000"/>
              </a:lnSpc>
            </a:pPr>
            <a:r>
              <a:rPr lang="en-US" sz="2000" dirty="0">
                <a:latin typeface="Courier"/>
                <a:cs typeface="Courier"/>
              </a:rPr>
              <a:t>   move();</a:t>
            </a:r>
          </a:p>
          <a:p>
            <a:pPr>
              <a:lnSpc>
                <a:spcPct val="83000"/>
              </a:lnSpc>
            </a:pPr>
            <a:r>
              <a:rPr lang="en-US" sz="2000" dirty="0">
                <a:latin typeface="Courier"/>
                <a:cs typeface="Courier"/>
              </a:rPr>
              <a:t>   </a:t>
            </a:r>
            <a:r>
              <a:rPr lang="en-US" sz="2000" dirty="0" err="1">
                <a:latin typeface="Courier"/>
                <a:cs typeface="Courier"/>
              </a:rPr>
              <a:t>putBeeper</a:t>
            </a:r>
            <a:r>
              <a:rPr lang="en-US" sz="2000" dirty="0">
                <a:latin typeface="Courier"/>
                <a:cs typeface="Courier"/>
              </a:rPr>
              <a:t>();</a:t>
            </a:r>
          </a:p>
          <a:p>
            <a:pPr>
              <a:lnSpc>
                <a:spcPct val="83000"/>
              </a:lnSpc>
            </a:pPr>
            <a:r>
              <a:rPr lang="en-US" sz="2000" dirty="0">
                <a:latin typeface="Courier"/>
                <a:cs typeface="Courier"/>
              </a:rPr>
              <a:t>   move();</a:t>
            </a:r>
          </a:p>
          <a:p>
            <a:pPr>
              <a:lnSpc>
                <a:spcPct val="83000"/>
              </a:lnSpc>
            </a:pPr>
            <a:r>
              <a:rPr lang="en-US" sz="2000" dirty="0">
                <a:latin typeface="Courier"/>
                <a:cs typeface="Courier"/>
              </a:rPr>
              <a:t>}</a:t>
            </a:r>
          </a:p>
        </p:txBody>
      </p:sp>
      <p:sp>
        <p:nvSpPr>
          <p:cNvPr id="5" name="Rectangle 4"/>
          <p:cNvSpPr/>
          <p:nvPr/>
        </p:nvSpPr>
        <p:spPr>
          <a:xfrm>
            <a:off x="889462" y="4985931"/>
            <a:ext cx="4572000" cy="1374351"/>
          </a:xfrm>
          <a:prstGeom prst="rect">
            <a:avLst/>
          </a:prstGeom>
        </p:spPr>
        <p:txBody>
          <a:bodyPr>
            <a:spAutoFit/>
          </a:bodyPr>
          <a:lstStyle/>
          <a:p>
            <a:pPr>
              <a:lnSpc>
                <a:spcPct val="83000"/>
              </a:lnSpc>
            </a:pPr>
            <a:r>
              <a:rPr lang="en-US" sz="2000" b="1" dirty="0">
                <a:solidFill>
                  <a:srgbClr val="6C006C"/>
                </a:solidFill>
                <a:latin typeface="Courier"/>
                <a:cs typeface="Courier"/>
              </a:rPr>
              <a:t>private</a:t>
            </a:r>
            <a:r>
              <a:rPr lang="en-US" sz="2000" dirty="0">
                <a:solidFill>
                  <a:srgbClr val="6C006C"/>
                </a:solidFill>
                <a:latin typeface="Courier"/>
                <a:cs typeface="Courier"/>
              </a:rPr>
              <a:t> </a:t>
            </a:r>
            <a:r>
              <a:rPr lang="en-US" sz="2000" b="1" dirty="0">
                <a:solidFill>
                  <a:srgbClr val="6C006C"/>
                </a:solidFill>
                <a:latin typeface="Courier"/>
                <a:cs typeface="Courier"/>
              </a:rPr>
              <a:t>void</a:t>
            </a:r>
            <a:r>
              <a:rPr lang="en-US" sz="2000" dirty="0">
                <a:solidFill>
                  <a:srgbClr val="6C006C"/>
                </a:solidFill>
                <a:latin typeface="Courier"/>
                <a:cs typeface="Courier"/>
              </a:rPr>
              <a:t> </a:t>
            </a:r>
            <a:r>
              <a:rPr lang="en-US" sz="2000" dirty="0" err="1">
                <a:latin typeface="Courier"/>
                <a:cs typeface="Courier"/>
              </a:rPr>
              <a:t>turnRight</a:t>
            </a:r>
            <a:r>
              <a:rPr lang="en-US" sz="2000" dirty="0">
                <a:latin typeface="Courier"/>
                <a:cs typeface="Courier"/>
              </a:rPr>
              <a:t>() {</a:t>
            </a:r>
          </a:p>
          <a:p>
            <a:pPr>
              <a:lnSpc>
                <a:spcPct val="83000"/>
              </a:lnSpc>
            </a:pPr>
            <a:r>
              <a:rPr lang="en-US" sz="2000" dirty="0">
                <a:latin typeface="Courier"/>
                <a:cs typeface="Courier"/>
              </a:rPr>
              <a:t>   </a:t>
            </a:r>
            <a:r>
              <a:rPr lang="en-US" sz="2000" dirty="0" err="1">
                <a:latin typeface="Courier"/>
                <a:cs typeface="Courier"/>
              </a:rPr>
              <a:t>turnLeft</a:t>
            </a:r>
            <a:r>
              <a:rPr lang="en-US" sz="2000" dirty="0">
                <a:latin typeface="Courier"/>
                <a:cs typeface="Courier"/>
              </a:rPr>
              <a:t>();</a:t>
            </a:r>
          </a:p>
          <a:p>
            <a:pPr>
              <a:lnSpc>
                <a:spcPct val="83000"/>
              </a:lnSpc>
            </a:pPr>
            <a:r>
              <a:rPr lang="en-US" sz="2000" dirty="0">
                <a:latin typeface="Courier"/>
                <a:cs typeface="Courier"/>
              </a:rPr>
              <a:t>   </a:t>
            </a:r>
            <a:r>
              <a:rPr lang="en-US" sz="2000" dirty="0" err="1">
                <a:latin typeface="Courier"/>
                <a:cs typeface="Courier"/>
              </a:rPr>
              <a:t>turnLeft</a:t>
            </a:r>
            <a:r>
              <a:rPr lang="en-US" sz="2000" dirty="0">
                <a:latin typeface="Courier"/>
                <a:cs typeface="Courier"/>
              </a:rPr>
              <a:t>();</a:t>
            </a:r>
          </a:p>
          <a:p>
            <a:pPr>
              <a:lnSpc>
                <a:spcPct val="83000"/>
              </a:lnSpc>
            </a:pPr>
            <a:r>
              <a:rPr lang="en-US" sz="2000" dirty="0">
                <a:latin typeface="Courier"/>
                <a:cs typeface="Courier"/>
              </a:rPr>
              <a:t>   </a:t>
            </a:r>
            <a:r>
              <a:rPr lang="en-US" sz="2000" dirty="0" err="1">
                <a:latin typeface="Courier"/>
                <a:cs typeface="Courier"/>
              </a:rPr>
              <a:t>turnLeft</a:t>
            </a:r>
            <a:r>
              <a:rPr lang="en-US" sz="2000" dirty="0">
                <a:latin typeface="Courier"/>
                <a:cs typeface="Courier"/>
              </a:rPr>
              <a:t>();</a:t>
            </a:r>
          </a:p>
          <a:p>
            <a:pPr>
              <a:lnSpc>
                <a:spcPct val="83000"/>
              </a:lnSpc>
            </a:pPr>
            <a:r>
              <a:rPr lang="en-US" sz="2000" dirty="0">
                <a:latin typeface="Courier"/>
                <a:cs typeface="Courier"/>
              </a:rPr>
              <a:t>}    </a:t>
            </a:r>
          </a:p>
        </p:txBody>
      </p:sp>
      <p:sp>
        <p:nvSpPr>
          <p:cNvPr id="7" name="Rectangle 6"/>
          <p:cNvSpPr/>
          <p:nvPr/>
        </p:nvSpPr>
        <p:spPr>
          <a:xfrm>
            <a:off x="398052" y="956928"/>
            <a:ext cx="4262705" cy="378565"/>
          </a:xfrm>
          <a:prstGeom prst="rect">
            <a:avLst/>
          </a:prstGeom>
        </p:spPr>
        <p:txBody>
          <a:bodyPr wrap="none">
            <a:spAutoFit/>
          </a:bodyPr>
          <a:lstStyle/>
          <a:p>
            <a:pPr>
              <a:lnSpc>
                <a:spcPct val="83000"/>
              </a:lnSpc>
            </a:pPr>
            <a:r>
              <a:rPr lang="en-US" sz="2200" b="1" dirty="0">
                <a:solidFill>
                  <a:srgbClr val="800080"/>
                </a:solidFill>
                <a:latin typeface="Courier"/>
                <a:cs typeface="Courier"/>
              </a:rPr>
              <a:t>import</a:t>
            </a:r>
            <a:r>
              <a:rPr lang="en-US" sz="2200" dirty="0">
                <a:latin typeface="Courier"/>
                <a:cs typeface="Courier"/>
              </a:rPr>
              <a:t> </a:t>
            </a:r>
            <a:r>
              <a:rPr lang="en-US" sz="2200" dirty="0" err="1">
                <a:latin typeface="Courier"/>
                <a:cs typeface="Courier"/>
              </a:rPr>
              <a:t>stanford.karel</a:t>
            </a:r>
            <a:r>
              <a:rPr lang="en-US" sz="2200" dirty="0">
                <a:latin typeface="Courier"/>
                <a:cs typeface="Courier"/>
              </a:rPr>
              <a:t>.*;</a:t>
            </a:r>
          </a:p>
        </p:txBody>
      </p:sp>
      <p:sp>
        <p:nvSpPr>
          <p:cNvPr id="10" name="Oval 9"/>
          <p:cNvSpPr/>
          <p:nvPr/>
        </p:nvSpPr>
        <p:spPr>
          <a:xfrm>
            <a:off x="3584600" y="2000146"/>
            <a:ext cx="446867" cy="446867"/>
          </a:xfrm>
          <a:prstGeom prst="ellipse">
            <a:avLst/>
          </a:prstGeom>
          <a:noFill/>
          <a:ln w="76200" cmpd="sng">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Oval 10"/>
          <p:cNvSpPr/>
          <p:nvPr/>
        </p:nvSpPr>
        <p:spPr>
          <a:xfrm>
            <a:off x="779761" y="4510658"/>
            <a:ext cx="446867" cy="446867"/>
          </a:xfrm>
          <a:prstGeom prst="ellipse">
            <a:avLst/>
          </a:prstGeom>
          <a:noFill/>
          <a:ln w="76200" cmpd="sng">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Text Box 2"/>
          <p:cNvSpPr txBox="1">
            <a:spLocks noChangeArrowheads="1"/>
          </p:cNvSpPr>
          <p:nvPr/>
        </p:nvSpPr>
        <p:spPr bwMode="auto">
          <a:xfrm>
            <a:off x="5432325" y="2545168"/>
            <a:ext cx="2714147" cy="946177"/>
          </a:xfrm>
          <a:prstGeom prst="rect">
            <a:avLst/>
          </a:prstGeom>
          <a:solidFill>
            <a:srgbClr val="FFFFFF"/>
          </a:solidFill>
          <a:ln w="36720" cap="flat">
            <a:solidFill>
              <a:srgbClr val="000000"/>
            </a:solidFill>
            <a:round/>
            <a:headEnd/>
            <a:tailEnd/>
          </a:ln>
          <a:effectLst>
            <a:outerShdw blurRad="63500" dist="152735" dir="2700000" algn="ctr" rotWithShape="0">
              <a:srgbClr val="808080"/>
            </a:outerShdw>
          </a:effectLst>
        </p:spPr>
        <p:txBody>
          <a:bodyPr lIns="97967" tIns="62633" rIns="97967" bIns="57147"/>
          <a:lstStyle>
            <a:lvl1pPr>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roid Sans Fallback" charset="0"/>
              </a:defRPr>
            </a:lvl1pPr>
            <a:lvl2pPr>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roid Sans Fallback" charset="0"/>
              </a:defRPr>
            </a:lvl2pPr>
            <a:lvl3pPr>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roid Sans Fallback" charset="0"/>
              </a:defRPr>
            </a:lvl3pPr>
            <a:lvl4pPr>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roid Sans Fallback" charset="0"/>
              </a:defRPr>
            </a:lvl4pPr>
            <a:lvl5pPr>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roid Sans Fallback"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roid Sans Fallback"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roid Sans Fallback"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roid Sans Fallback"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roid Sans Fallback" charset="0"/>
              </a:defRPr>
            </a:lvl9pPr>
          </a:lstStyle>
          <a:p>
            <a:pPr algn="ctr">
              <a:lnSpc>
                <a:spcPct val="98000"/>
              </a:lnSpc>
            </a:pPr>
            <a:r>
              <a:rPr lang="en-US" sz="2200" dirty="0">
                <a:latin typeface="DejaVu Serif" charset="0"/>
              </a:rPr>
              <a:t>This </a:t>
            </a:r>
            <a:r>
              <a:rPr lang="en-US" sz="2200">
                <a:latin typeface="DejaVu Serif" charset="0"/>
              </a:rPr>
              <a:t>is also called </a:t>
            </a:r>
            <a:r>
              <a:rPr lang="en-US" sz="2200" dirty="0">
                <a:latin typeface="DejaVu Serif" charset="0"/>
              </a:rPr>
              <a:t>a </a:t>
            </a:r>
            <a:r>
              <a:rPr lang="en-US" sz="2200" b="1" i="1" dirty="0">
                <a:solidFill>
                  <a:srgbClr val="0000FF"/>
                </a:solidFill>
                <a:latin typeface="DejaVu Serif" charset="0"/>
              </a:rPr>
              <a:t>code block</a:t>
            </a:r>
            <a:endParaRPr lang="en-US" sz="2200" b="1" dirty="0">
              <a:latin typeface="DejaVu Serif" charset="0"/>
            </a:endParaRPr>
          </a:p>
        </p:txBody>
      </p:sp>
      <p:sp>
        <p:nvSpPr>
          <p:cNvPr id="13" name="Oval 12"/>
          <p:cNvSpPr/>
          <p:nvPr/>
        </p:nvSpPr>
        <p:spPr>
          <a:xfrm>
            <a:off x="7615571" y="1474901"/>
            <a:ext cx="446867" cy="446867"/>
          </a:xfrm>
          <a:prstGeom prst="ellipse">
            <a:avLst/>
          </a:prstGeom>
          <a:noFill/>
          <a:ln w="76200" cmpd="sng">
            <a:solidFill>
              <a:srgbClr val="0336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 name="Oval 14"/>
          <p:cNvSpPr/>
          <p:nvPr/>
        </p:nvSpPr>
        <p:spPr>
          <a:xfrm>
            <a:off x="337023" y="6226242"/>
            <a:ext cx="446867" cy="446867"/>
          </a:xfrm>
          <a:prstGeom prst="ellipse">
            <a:avLst/>
          </a:prstGeom>
          <a:noFill/>
          <a:ln w="76200" cmpd="sng">
            <a:solidFill>
              <a:srgbClr val="0336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0156564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additive="repl">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ounded Rectangle 7"/>
          <p:cNvSpPr/>
          <p:nvPr/>
        </p:nvSpPr>
        <p:spPr>
          <a:xfrm>
            <a:off x="385157" y="1465811"/>
            <a:ext cx="8010698" cy="5250873"/>
          </a:xfrm>
          <a:prstGeom prst="roundRect">
            <a:avLst>
              <a:gd name="adj" fmla="val 1559"/>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r>
              <a:rPr lang="en-US" sz="2200" b="1" dirty="0">
                <a:solidFill>
                  <a:srgbClr val="800080"/>
                </a:solidFill>
                <a:latin typeface="Courier"/>
                <a:cs typeface="Courier"/>
              </a:rPr>
              <a:t>public class</a:t>
            </a:r>
            <a:r>
              <a:rPr lang="en-US" sz="2200" dirty="0">
                <a:latin typeface="Courier"/>
                <a:cs typeface="Courier"/>
              </a:rPr>
              <a:t> </a:t>
            </a:r>
            <a:r>
              <a:rPr lang="en-US" sz="2200" dirty="0" err="1">
                <a:solidFill>
                  <a:schemeClr val="tx1"/>
                </a:solidFill>
                <a:latin typeface="Courier"/>
                <a:cs typeface="Courier"/>
              </a:rPr>
              <a:t>OurKarelProgram</a:t>
            </a:r>
            <a:r>
              <a:rPr lang="en-US" sz="2200" dirty="0">
                <a:solidFill>
                  <a:schemeClr val="tx1"/>
                </a:solidFill>
                <a:latin typeface="Courier"/>
                <a:cs typeface="Courier"/>
              </a:rPr>
              <a:t> </a:t>
            </a:r>
            <a:r>
              <a:rPr lang="en-US" sz="2200" b="1" dirty="0">
                <a:solidFill>
                  <a:srgbClr val="800080"/>
                </a:solidFill>
                <a:latin typeface="Courier"/>
                <a:cs typeface="Courier"/>
              </a:rPr>
              <a:t>extends</a:t>
            </a:r>
            <a:r>
              <a:rPr lang="en-US" sz="2200" dirty="0">
                <a:latin typeface="Courier"/>
                <a:cs typeface="Courier"/>
              </a:rPr>
              <a:t> </a:t>
            </a:r>
            <a:r>
              <a:rPr lang="en-US" sz="2200" dirty="0">
                <a:solidFill>
                  <a:schemeClr val="tx1"/>
                </a:solidFill>
                <a:latin typeface="Courier"/>
                <a:cs typeface="Courier"/>
              </a:rPr>
              <a:t>Karel {</a:t>
            </a:r>
          </a:p>
          <a:p>
            <a:endParaRPr lang="en-US" sz="2200" dirty="0">
              <a:solidFill>
                <a:schemeClr val="tx1"/>
              </a:solidFill>
              <a:latin typeface="Courier"/>
              <a:cs typeface="Courier"/>
            </a:endParaRPr>
          </a:p>
          <a:p>
            <a:endParaRPr lang="en-US" sz="2200" dirty="0">
              <a:solidFill>
                <a:schemeClr val="tx1"/>
              </a:solidFill>
              <a:latin typeface="Courier"/>
              <a:cs typeface="Courier"/>
            </a:endParaRPr>
          </a:p>
          <a:p>
            <a:endParaRPr lang="en-US" sz="2200" dirty="0">
              <a:solidFill>
                <a:schemeClr val="tx1"/>
              </a:solidFill>
              <a:latin typeface="Courier"/>
              <a:cs typeface="Courier"/>
            </a:endParaRPr>
          </a:p>
          <a:p>
            <a:r>
              <a:rPr lang="en-US" sz="2200" dirty="0">
                <a:solidFill>
                  <a:schemeClr val="tx1"/>
                </a:solidFill>
                <a:latin typeface="Courier"/>
                <a:cs typeface="Courier"/>
              </a:rPr>
              <a:t>   </a:t>
            </a:r>
          </a:p>
          <a:p>
            <a:endParaRPr lang="en-US" sz="2200" dirty="0">
              <a:solidFill>
                <a:schemeClr val="tx1"/>
              </a:solidFill>
              <a:latin typeface="Courier"/>
              <a:cs typeface="Courier"/>
            </a:endParaRPr>
          </a:p>
          <a:p>
            <a:endParaRPr lang="en-US" sz="2200" dirty="0">
              <a:solidFill>
                <a:schemeClr val="tx1"/>
              </a:solidFill>
              <a:latin typeface="Courier"/>
              <a:cs typeface="Courier"/>
            </a:endParaRPr>
          </a:p>
          <a:p>
            <a:r>
              <a:rPr lang="en-US" sz="2200" dirty="0">
                <a:solidFill>
                  <a:schemeClr val="tx1"/>
                </a:solidFill>
                <a:latin typeface="Courier"/>
                <a:cs typeface="Courier"/>
              </a:rPr>
              <a:t>	</a:t>
            </a:r>
          </a:p>
          <a:p>
            <a:endParaRPr lang="en-US" sz="2200" dirty="0">
              <a:solidFill>
                <a:schemeClr val="tx1"/>
              </a:solidFill>
              <a:latin typeface="Courier" charset="0"/>
              <a:ea typeface="Courier" charset="0"/>
              <a:cs typeface="Courier" charset="0"/>
            </a:endParaRPr>
          </a:p>
          <a:p>
            <a:endParaRPr lang="en-US" sz="2200" dirty="0">
              <a:solidFill>
                <a:schemeClr val="tx1"/>
              </a:solidFill>
              <a:latin typeface="Courier" charset="0"/>
              <a:ea typeface="Courier" charset="0"/>
              <a:cs typeface="Courier" charset="0"/>
            </a:endParaRPr>
          </a:p>
          <a:p>
            <a:endParaRPr lang="en-US" sz="2200" dirty="0">
              <a:solidFill>
                <a:schemeClr val="tx1"/>
              </a:solidFill>
              <a:latin typeface="Courier" charset="0"/>
              <a:ea typeface="Courier" charset="0"/>
              <a:cs typeface="Courier" charset="0"/>
            </a:endParaRPr>
          </a:p>
          <a:p>
            <a:endParaRPr lang="en-US" sz="2200" dirty="0">
              <a:solidFill>
                <a:schemeClr val="tx1"/>
              </a:solidFill>
              <a:latin typeface="Courier" charset="0"/>
              <a:ea typeface="Courier" charset="0"/>
              <a:cs typeface="Courier" charset="0"/>
            </a:endParaRPr>
          </a:p>
          <a:p>
            <a:endParaRPr lang="en-US" sz="2200" dirty="0">
              <a:solidFill>
                <a:schemeClr val="tx1"/>
              </a:solidFill>
              <a:latin typeface="Courier" charset="0"/>
              <a:ea typeface="Courier" charset="0"/>
              <a:cs typeface="Courier" charset="0"/>
            </a:endParaRPr>
          </a:p>
          <a:p>
            <a:endParaRPr lang="en-US" sz="2200" dirty="0">
              <a:solidFill>
                <a:schemeClr val="tx1"/>
              </a:solidFill>
              <a:latin typeface="Courier" charset="0"/>
              <a:ea typeface="Courier" charset="0"/>
              <a:cs typeface="Courier" charset="0"/>
            </a:endParaRPr>
          </a:p>
          <a:p>
            <a:r>
              <a:rPr lang="en-US" sz="2200" dirty="0">
                <a:solidFill>
                  <a:schemeClr val="tx1"/>
                </a:solidFill>
                <a:latin typeface="Courier" charset="0"/>
                <a:ea typeface="Courier" charset="0"/>
                <a:cs typeface="Courier" charset="0"/>
              </a:rPr>
              <a:t>}</a:t>
            </a:r>
          </a:p>
        </p:txBody>
      </p:sp>
      <p:sp>
        <p:nvSpPr>
          <p:cNvPr id="4" name="Rectangle 3"/>
          <p:cNvSpPr/>
          <p:nvPr/>
        </p:nvSpPr>
        <p:spPr>
          <a:xfrm>
            <a:off x="872837" y="2035065"/>
            <a:ext cx="4572000" cy="2907078"/>
          </a:xfrm>
          <a:prstGeom prst="rect">
            <a:avLst/>
          </a:prstGeom>
        </p:spPr>
        <p:txBody>
          <a:bodyPr>
            <a:spAutoFit/>
          </a:bodyPr>
          <a:lstStyle/>
          <a:p>
            <a:pPr>
              <a:lnSpc>
                <a:spcPct val="83000"/>
              </a:lnSpc>
            </a:pPr>
            <a:r>
              <a:rPr lang="en-US" sz="2000" b="1" dirty="0">
                <a:solidFill>
                  <a:srgbClr val="800080"/>
                </a:solidFill>
                <a:latin typeface="Courier"/>
                <a:cs typeface="Courier"/>
              </a:rPr>
              <a:t>public void</a:t>
            </a:r>
            <a:r>
              <a:rPr lang="en-US" sz="2000" dirty="0">
                <a:latin typeface="Courier"/>
                <a:cs typeface="Courier"/>
              </a:rPr>
              <a:t> run() {</a:t>
            </a:r>
          </a:p>
          <a:p>
            <a:pPr>
              <a:lnSpc>
                <a:spcPct val="83000"/>
              </a:lnSpc>
            </a:pPr>
            <a:r>
              <a:rPr lang="en-US" sz="2000" dirty="0">
                <a:latin typeface="Courier"/>
                <a:cs typeface="Courier"/>
              </a:rPr>
              <a:t>   move();</a:t>
            </a:r>
          </a:p>
          <a:p>
            <a:pPr>
              <a:lnSpc>
                <a:spcPct val="83000"/>
              </a:lnSpc>
            </a:pPr>
            <a:r>
              <a:rPr lang="en-US" sz="2000" dirty="0">
                <a:latin typeface="Courier"/>
                <a:cs typeface="Courier"/>
              </a:rPr>
              <a:t>   </a:t>
            </a:r>
            <a:r>
              <a:rPr lang="en-US" sz="2000" dirty="0" err="1">
                <a:latin typeface="Courier"/>
                <a:cs typeface="Courier"/>
              </a:rPr>
              <a:t>pickBeeper</a:t>
            </a:r>
            <a:r>
              <a:rPr lang="en-US" sz="2000" dirty="0">
                <a:latin typeface="Courier"/>
                <a:cs typeface="Courier"/>
              </a:rPr>
              <a:t>();</a:t>
            </a:r>
          </a:p>
          <a:p>
            <a:pPr>
              <a:lnSpc>
                <a:spcPct val="83000"/>
              </a:lnSpc>
            </a:pPr>
            <a:r>
              <a:rPr lang="en-US" sz="2000" dirty="0">
                <a:latin typeface="Courier"/>
                <a:cs typeface="Courier"/>
              </a:rPr>
              <a:t>   move();</a:t>
            </a:r>
          </a:p>
          <a:p>
            <a:pPr>
              <a:lnSpc>
                <a:spcPct val="83000"/>
              </a:lnSpc>
            </a:pPr>
            <a:r>
              <a:rPr lang="en-US" sz="2000" dirty="0">
                <a:latin typeface="Courier"/>
                <a:cs typeface="Courier"/>
              </a:rPr>
              <a:t>   </a:t>
            </a:r>
            <a:r>
              <a:rPr lang="en-US" sz="2000" dirty="0" err="1">
                <a:latin typeface="Courier"/>
                <a:cs typeface="Courier"/>
              </a:rPr>
              <a:t>turnLeft</a:t>
            </a:r>
            <a:r>
              <a:rPr lang="en-US" sz="2000" dirty="0">
                <a:latin typeface="Courier"/>
                <a:cs typeface="Courier"/>
              </a:rPr>
              <a:t>();</a:t>
            </a:r>
          </a:p>
          <a:p>
            <a:pPr>
              <a:lnSpc>
                <a:spcPct val="83000"/>
              </a:lnSpc>
            </a:pPr>
            <a:r>
              <a:rPr lang="en-US" sz="2000" dirty="0">
                <a:latin typeface="Courier"/>
                <a:cs typeface="Courier"/>
              </a:rPr>
              <a:t>   move();</a:t>
            </a:r>
          </a:p>
          <a:p>
            <a:pPr>
              <a:lnSpc>
                <a:spcPct val="83000"/>
              </a:lnSpc>
            </a:pPr>
            <a:r>
              <a:rPr lang="en-US" sz="2000" dirty="0">
                <a:latin typeface="Courier"/>
                <a:cs typeface="Courier"/>
              </a:rPr>
              <a:t>   </a:t>
            </a:r>
            <a:r>
              <a:rPr lang="en-US" sz="2000" dirty="0" err="1">
                <a:latin typeface="Courier"/>
                <a:cs typeface="Courier"/>
              </a:rPr>
              <a:t>turnRight</a:t>
            </a:r>
            <a:r>
              <a:rPr lang="en-US" sz="2000" dirty="0">
                <a:latin typeface="Courier"/>
                <a:cs typeface="Courier"/>
              </a:rPr>
              <a:t>();</a:t>
            </a:r>
          </a:p>
          <a:p>
            <a:pPr>
              <a:lnSpc>
                <a:spcPct val="83000"/>
              </a:lnSpc>
            </a:pPr>
            <a:r>
              <a:rPr lang="en-US" sz="2000" dirty="0">
                <a:latin typeface="Courier"/>
                <a:cs typeface="Courier"/>
              </a:rPr>
              <a:t>   move();</a:t>
            </a:r>
          </a:p>
          <a:p>
            <a:pPr>
              <a:lnSpc>
                <a:spcPct val="83000"/>
              </a:lnSpc>
            </a:pPr>
            <a:r>
              <a:rPr lang="en-US" sz="2000" dirty="0">
                <a:latin typeface="Courier"/>
                <a:cs typeface="Courier"/>
              </a:rPr>
              <a:t>   </a:t>
            </a:r>
            <a:r>
              <a:rPr lang="en-US" sz="2000" dirty="0" err="1">
                <a:latin typeface="Courier"/>
                <a:cs typeface="Courier"/>
              </a:rPr>
              <a:t>putBeeper</a:t>
            </a:r>
            <a:r>
              <a:rPr lang="en-US" sz="2000" dirty="0">
                <a:latin typeface="Courier"/>
                <a:cs typeface="Courier"/>
              </a:rPr>
              <a:t>();</a:t>
            </a:r>
          </a:p>
          <a:p>
            <a:pPr>
              <a:lnSpc>
                <a:spcPct val="83000"/>
              </a:lnSpc>
            </a:pPr>
            <a:r>
              <a:rPr lang="en-US" sz="2000" dirty="0">
                <a:latin typeface="Courier"/>
                <a:cs typeface="Courier"/>
              </a:rPr>
              <a:t>   move();</a:t>
            </a:r>
          </a:p>
          <a:p>
            <a:pPr>
              <a:lnSpc>
                <a:spcPct val="83000"/>
              </a:lnSpc>
            </a:pPr>
            <a:r>
              <a:rPr lang="en-US" sz="2000" dirty="0">
                <a:latin typeface="Courier"/>
                <a:cs typeface="Courier"/>
              </a:rPr>
              <a:t>}</a:t>
            </a:r>
          </a:p>
        </p:txBody>
      </p:sp>
      <p:sp>
        <p:nvSpPr>
          <p:cNvPr id="16" name="Rounded Rectangle 15"/>
          <p:cNvSpPr/>
          <p:nvPr/>
        </p:nvSpPr>
        <p:spPr>
          <a:xfrm>
            <a:off x="482138" y="1895302"/>
            <a:ext cx="415637" cy="4372494"/>
          </a:xfrm>
          <a:prstGeom prst="roundRect">
            <a:avLst/>
          </a:prstGeom>
          <a:solidFill>
            <a:schemeClr val="tx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Rounded Rectangle 11"/>
          <p:cNvSpPr/>
          <p:nvPr/>
        </p:nvSpPr>
        <p:spPr>
          <a:xfrm>
            <a:off x="914400" y="2337085"/>
            <a:ext cx="465513" cy="2301418"/>
          </a:xfrm>
          <a:prstGeom prst="round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 name="Rectangle 2"/>
          <p:cNvSpPr/>
          <p:nvPr/>
        </p:nvSpPr>
        <p:spPr>
          <a:xfrm>
            <a:off x="2959331" y="6317673"/>
            <a:ext cx="3358342" cy="94765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a:solidFill>
                  <a:schemeClr val="tx1"/>
                </a:solidFill>
                <a:latin typeface="Century Gothic"/>
                <a:cs typeface="Century Gothic"/>
              </a:rPr>
              <a:t>Anatomy of a Program</a:t>
            </a:r>
          </a:p>
        </p:txBody>
      </p:sp>
      <p:sp>
        <p:nvSpPr>
          <p:cNvPr id="5" name="Rectangle 4"/>
          <p:cNvSpPr/>
          <p:nvPr/>
        </p:nvSpPr>
        <p:spPr>
          <a:xfrm>
            <a:off x="889462" y="4985931"/>
            <a:ext cx="4572000" cy="1374351"/>
          </a:xfrm>
          <a:prstGeom prst="rect">
            <a:avLst/>
          </a:prstGeom>
        </p:spPr>
        <p:txBody>
          <a:bodyPr>
            <a:spAutoFit/>
          </a:bodyPr>
          <a:lstStyle/>
          <a:p>
            <a:pPr>
              <a:lnSpc>
                <a:spcPct val="83000"/>
              </a:lnSpc>
            </a:pPr>
            <a:r>
              <a:rPr lang="en-US" sz="2000" b="1" dirty="0">
                <a:solidFill>
                  <a:srgbClr val="6C006C"/>
                </a:solidFill>
                <a:latin typeface="Courier"/>
                <a:cs typeface="Courier"/>
              </a:rPr>
              <a:t>private</a:t>
            </a:r>
            <a:r>
              <a:rPr lang="en-US" sz="2000" dirty="0">
                <a:solidFill>
                  <a:srgbClr val="6C006C"/>
                </a:solidFill>
                <a:latin typeface="Courier"/>
                <a:cs typeface="Courier"/>
              </a:rPr>
              <a:t> </a:t>
            </a:r>
            <a:r>
              <a:rPr lang="en-US" sz="2000" b="1" dirty="0">
                <a:solidFill>
                  <a:srgbClr val="6C006C"/>
                </a:solidFill>
                <a:latin typeface="Courier"/>
                <a:cs typeface="Courier"/>
              </a:rPr>
              <a:t>void</a:t>
            </a:r>
            <a:r>
              <a:rPr lang="en-US" sz="2000" dirty="0">
                <a:solidFill>
                  <a:srgbClr val="6C006C"/>
                </a:solidFill>
                <a:latin typeface="Courier"/>
                <a:cs typeface="Courier"/>
              </a:rPr>
              <a:t> </a:t>
            </a:r>
            <a:r>
              <a:rPr lang="en-US" sz="2000" dirty="0" err="1">
                <a:latin typeface="Courier"/>
                <a:cs typeface="Courier"/>
              </a:rPr>
              <a:t>turnRight</a:t>
            </a:r>
            <a:r>
              <a:rPr lang="en-US" sz="2000" dirty="0">
                <a:latin typeface="Courier"/>
                <a:cs typeface="Courier"/>
              </a:rPr>
              <a:t>() {</a:t>
            </a:r>
          </a:p>
          <a:p>
            <a:pPr>
              <a:lnSpc>
                <a:spcPct val="83000"/>
              </a:lnSpc>
            </a:pPr>
            <a:r>
              <a:rPr lang="en-US" sz="2000" dirty="0">
                <a:latin typeface="Courier"/>
                <a:cs typeface="Courier"/>
              </a:rPr>
              <a:t>   </a:t>
            </a:r>
            <a:r>
              <a:rPr lang="en-US" sz="2000" dirty="0" err="1">
                <a:latin typeface="Courier"/>
                <a:cs typeface="Courier"/>
              </a:rPr>
              <a:t>turnLeft</a:t>
            </a:r>
            <a:r>
              <a:rPr lang="en-US" sz="2000" dirty="0">
                <a:latin typeface="Courier"/>
                <a:cs typeface="Courier"/>
              </a:rPr>
              <a:t>();</a:t>
            </a:r>
          </a:p>
          <a:p>
            <a:pPr>
              <a:lnSpc>
                <a:spcPct val="83000"/>
              </a:lnSpc>
            </a:pPr>
            <a:r>
              <a:rPr lang="en-US" sz="2000" dirty="0">
                <a:latin typeface="Courier"/>
                <a:cs typeface="Courier"/>
              </a:rPr>
              <a:t>   </a:t>
            </a:r>
            <a:r>
              <a:rPr lang="en-US" sz="2000" dirty="0" err="1">
                <a:latin typeface="Courier"/>
                <a:cs typeface="Courier"/>
              </a:rPr>
              <a:t>turnLeft</a:t>
            </a:r>
            <a:r>
              <a:rPr lang="en-US" sz="2000" dirty="0">
                <a:latin typeface="Courier"/>
                <a:cs typeface="Courier"/>
              </a:rPr>
              <a:t>();</a:t>
            </a:r>
          </a:p>
          <a:p>
            <a:pPr>
              <a:lnSpc>
                <a:spcPct val="83000"/>
              </a:lnSpc>
            </a:pPr>
            <a:r>
              <a:rPr lang="en-US" sz="2000" dirty="0">
                <a:latin typeface="Courier"/>
                <a:cs typeface="Courier"/>
              </a:rPr>
              <a:t>   </a:t>
            </a:r>
            <a:r>
              <a:rPr lang="en-US" sz="2000" dirty="0" err="1">
                <a:latin typeface="Courier"/>
                <a:cs typeface="Courier"/>
              </a:rPr>
              <a:t>turnLeft</a:t>
            </a:r>
            <a:r>
              <a:rPr lang="en-US" sz="2000" dirty="0">
                <a:latin typeface="Courier"/>
                <a:cs typeface="Courier"/>
              </a:rPr>
              <a:t>();</a:t>
            </a:r>
          </a:p>
          <a:p>
            <a:pPr>
              <a:lnSpc>
                <a:spcPct val="83000"/>
              </a:lnSpc>
            </a:pPr>
            <a:r>
              <a:rPr lang="en-US" sz="2000" dirty="0">
                <a:latin typeface="Courier"/>
                <a:cs typeface="Courier"/>
              </a:rPr>
              <a:t>}    </a:t>
            </a:r>
          </a:p>
        </p:txBody>
      </p:sp>
      <p:sp>
        <p:nvSpPr>
          <p:cNvPr id="7" name="Rectangle 6"/>
          <p:cNvSpPr/>
          <p:nvPr/>
        </p:nvSpPr>
        <p:spPr>
          <a:xfrm>
            <a:off x="398052" y="956928"/>
            <a:ext cx="4262705" cy="378565"/>
          </a:xfrm>
          <a:prstGeom prst="rect">
            <a:avLst/>
          </a:prstGeom>
        </p:spPr>
        <p:txBody>
          <a:bodyPr wrap="none">
            <a:spAutoFit/>
          </a:bodyPr>
          <a:lstStyle/>
          <a:p>
            <a:pPr>
              <a:lnSpc>
                <a:spcPct val="83000"/>
              </a:lnSpc>
            </a:pPr>
            <a:r>
              <a:rPr lang="en-US" sz="2200" b="1" dirty="0">
                <a:solidFill>
                  <a:srgbClr val="800080"/>
                </a:solidFill>
                <a:latin typeface="Courier"/>
                <a:cs typeface="Courier"/>
              </a:rPr>
              <a:t>import</a:t>
            </a:r>
            <a:r>
              <a:rPr lang="en-US" sz="2200" dirty="0">
                <a:latin typeface="Courier"/>
                <a:cs typeface="Courier"/>
              </a:rPr>
              <a:t> </a:t>
            </a:r>
            <a:r>
              <a:rPr lang="en-US" sz="2200" dirty="0" err="1">
                <a:latin typeface="Courier"/>
                <a:cs typeface="Courier"/>
              </a:rPr>
              <a:t>stanford.karel</a:t>
            </a:r>
            <a:r>
              <a:rPr lang="en-US" sz="2200" dirty="0">
                <a:latin typeface="Courier"/>
                <a:cs typeface="Courier"/>
              </a:rPr>
              <a:t>.*;</a:t>
            </a:r>
          </a:p>
        </p:txBody>
      </p:sp>
      <p:sp>
        <p:nvSpPr>
          <p:cNvPr id="17" name="Rounded Rectangle 16"/>
          <p:cNvSpPr/>
          <p:nvPr/>
        </p:nvSpPr>
        <p:spPr>
          <a:xfrm>
            <a:off x="933797" y="5336771"/>
            <a:ext cx="465513" cy="717666"/>
          </a:xfrm>
          <a:prstGeom prst="round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45408283"/>
      </p:ext>
    </p:extLst>
  </p:cSld>
  <p:clrMapOvr>
    <a:masterClrMapping/>
  </p:clrMapOvr>
  <p:transition spd="med"/>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ounded Rectangle 7"/>
          <p:cNvSpPr/>
          <p:nvPr/>
        </p:nvSpPr>
        <p:spPr>
          <a:xfrm>
            <a:off x="385157" y="1465811"/>
            <a:ext cx="8010698" cy="5250873"/>
          </a:xfrm>
          <a:prstGeom prst="roundRect">
            <a:avLst>
              <a:gd name="adj" fmla="val 1559"/>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r>
              <a:rPr lang="en-US" sz="2200" b="1" dirty="0">
                <a:solidFill>
                  <a:srgbClr val="800080"/>
                </a:solidFill>
                <a:latin typeface="Courier"/>
                <a:cs typeface="Courier"/>
              </a:rPr>
              <a:t>public class</a:t>
            </a:r>
            <a:r>
              <a:rPr lang="en-US" sz="2200" dirty="0">
                <a:latin typeface="Courier"/>
                <a:cs typeface="Courier"/>
              </a:rPr>
              <a:t> </a:t>
            </a:r>
            <a:r>
              <a:rPr lang="en-US" sz="2200" dirty="0" err="1">
                <a:solidFill>
                  <a:schemeClr val="tx1"/>
                </a:solidFill>
                <a:latin typeface="Courier"/>
                <a:cs typeface="Courier"/>
              </a:rPr>
              <a:t>OurKarelProgram</a:t>
            </a:r>
            <a:r>
              <a:rPr lang="en-US" sz="2200" dirty="0">
                <a:solidFill>
                  <a:schemeClr val="tx1"/>
                </a:solidFill>
                <a:latin typeface="Courier"/>
                <a:cs typeface="Courier"/>
              </a:rPr>
              <a:t> </a:t>
            </a:r>
            <a:r>
              <a:rPr lang="en-US" sz="2200" b="1" dirty="0">
                <a:solidFill>
                  <a:srgbClr val="800080"/>
                </a:solidFill>
                <a:latin typeface="Courier"/>
                <a:cs typeface="Courier"/>
              </a:rPr>
              <a:t>extends</a:t>
            </a:r>
            <a:r>
              <a:rPr lang="en-US" sz="2200" dirty="0">
                <a:latin typeface="Courier"/>
                <a:cs typeface="Courier"/>
              </a:rPr>
              <a:t> </a:t>
            </a:r>
            <a:r>
              <a:rPr lang="en-US" sz="2200" dirty="0">
                <a:solidFill>
                  <a:schemeClr val="tx1"/>
                </a:solidFill>
                <a:latin typeface="Courier"/>
                <a:cs typeface="Courier"/>
              </a:rPr>
              <a:t>Karel {</a:t>
            </a:r>
          </a:p>
          <a:p>
            <a:endParaRPr lang="en-US" sz="2200" dirty="0">
              <a:solidFill>
                <a:schemeClr val="tx1"/>
              </a:solidFill>
              <a:latin typeface="Courier"/>
              <a:cs typeface="Courier"/>
            </a:endParaRPr>
          </a:p>
          <a:p>
            <a:endParaRPr lang="en-US" sz="2200" dirty="0">
              <a:solidFill>
                <a:schemeClr val="tx1"/>
              </a:solidFill>
              <a:latin typeface="Courier"/>
              <a:cs typeface="Courier"/>
            </a:endParaRPr>
          </a:p>
          <a:p>
            <a:endParaRPr lang="en-US" sz="2200" dirty="0">
              <a:solidFill>
                <a:schemeClr val="tx1"/>
              </a:solidFill>
              <a:latin typeface="Courier"/>
              <a:cs typeface="Courier"/>
            </a:endParaRPr>
          </a:p>
          <a:p>
            <a:r>
              <a:rPr lang="en-US" sz="2200" dirty="0">
                <a:solidFill>
                  <a:schemeClr val="tx1"/>
                </a:solidFill>
                <a:latin typeface="Courier"/>
                <a:cs typeface="Courier"/>
              </a:rPr>
              <a:t>   </a:t>
            </a:r>
          </a:p>
          <a:p>
            <a:endParaRPr lang="en-US" sz="2200" dirty="0">
              <a:solidFill>
                <a:schemeClr val="tx1"/>
              </a:solidFill>
              <a:latin typeface="Courier"/>
              <a:cs typeface="Courier"/>
            </a:endParaRPr>
          </a:p>
          <a:p>
            <a:endParaRPr lang="en-US" sz="2200" dirty="0">
              <a:solidFill>
                <a:schemeClr val="tx1"/>
              </a:solidFill>
              <a:latin typeface="Courier"/>
              <a:cs typeface="Courier"/>
            </a:endParaRPr>
          </a:p>
          <a:p>
            <a:r>
              <a:rPr lang="en-US" sz="2200" dirty="0">
                <a:solidFill>
                  <a:schemeClr val="tx1"/>
                </a:solidFill>
                <a:latin typeface="Courier"/>
                <a:cs typeface="Courier"/>
              </a:rPr>
              <a:t>	</a:t>
            </a:r>
          </a:p>
          <a:p>
            <a:endParaRPr lang="en-US" sz="2200" dirty="0">
              <a:solidFill>
                <a:schemeClr val="tx1"/>
              </a:solidFill>
              <a:latin typeface="Courier" charset="0"/>
              <a:ea typeface="Courier" charset="0"/>
              <a:cs typeface="Courier" charset="0"/>
            </a:endParaRPr>
          </a:p>
          <a:p>
            <a:endParaRPr lang="en-US" sz="2200" dirty="0">
              <a:solidFill>
                <a:schemeClr val="tx1"/>
              </a:solidFill>
              <a:latin typeface="Courier" charset="0"/>
              <a:ea typeface="Courier" charset="0"/>
              <a:cs typeface="Courier" charset="0"/>
            </a:endParaRPr>
          </a:p>
          <a:p>
            <a:endParaRPr lang="en-US" sz="2200" dirty="0">
              <a:solidFill>
                <a:schemeClr val="tx1"/>
              </a:solidFill>
              <a:latin typeface="Courier" charset="0"/>
              <a:ea typeface="Courier" charset="0"/>
              <a:cs typeface="Courier" charset="0"/>
            </a:endParaRPr>
          </a:p>
          <a:p>
            <a:endParaRPr lang="en-US" sz="2200" dirty="0">
              <a:solidFill>
                <a:schemeClr val="tx1"/>
              </a:solidFill>
              <a:latin typeface="Courier" charset="0"/>
              <a:ea typeface="Courier" charset="0"/>
              <a:cs typeface="Courier" charset="0"/>
            </a:endParaRPr>
          </a:p>
          <a:p>
            <a:endParaRPr lang="en-US" sz="2200" dirty="0">
              <a:solidFill>
                <a:schemeClr val="tx1"/>
              </a:solidFill>
              <a:latin typeface="Courier" charset="0"/>
              <a:ea typeface="Courier" charset="0"/>
              <a:cs typeface="Courier" charset="0"/>
            </a:endParaRPr>
          </a:p>
          <a:p>
            <a:endParaRPr lang="en-US" sz="2200" dirty="0">
              <a:solidFill>
                <a:schemeClr val="tx1"/>
              </a:solidFill>
              <a:latin typeface="Courier" charset="0"/>
              <a:ea typeface="Courier" charset="0"/>
              <a:cs typeface="Courier" charset="0"/>
            </a:endParaRPr>
          </a:p>
          <a:p>
            <a:r>
              <a:rPr lang="en-US" sz="2200" dirty="0">
                <a:solidFill>
                  <a:schemeClr val="tx1"/>
                </a:solidFill>
                <a:latin typeface="Courier" charset="0"/>
                <a:ea typeface="Courier" charset="0"/>
                <a:cs typeface="Courier" charset="0"/>
              </a:rPr>
              <a:t>}</a:t>
            </a:r>
          </a:p>
        </p:txBody>
      </p:sp>
      <p:sp>
        <p:nvSpPr>
          <p:cNvPr id="4" name="Rectangle 3"/>
          <p:cNvSpPr/>
          <p:nvPr/>
        </p:nvSpPr>
        <p:spPr>
          <a:xfrm>
            <a:off x="872837" y="2035065"/>
            <a:ext cx="4572000" cy="2907078"/>
          </a:xfrm>
          <a:prstGeom prst="rect">
            <a:avLst/>
          </a:prstGeom>
        </p:spPr>
        <p:txBody>
          <a:bodyPr>
            <a:spAutoFit/>
          </a:bodyPr>
          <a:lstStyle/>
          <a:p>
            <a:pPr>
              <a:lnSpc>
                <a:spcPct val="83000"/>
              </a:lnSpc>
            </a:pPr>
            <a:r>
              <a:rPr lang="en-US" sz="2000" b="1" dirty="0">
                <a:solidFill>
                  <a:srgbClr val="800080"/>
                </a:solidFill>
                <a:latin typeface="Courier"/>
                <a:cs typeface="Courier"/>
              </a:rPr>
              <a:t>public void</a:t>
            </a:r>
            <a:r>
              <a:rPr lang="en-US" sz="2000" dirty="0">
                <a:latin typeface="Courier"/>
                <a:cs typeface="Courier"/>
              </a:rPr>
              <a:t> run() {</a:t>
            </a:r>
          </a:p>
          <a:p>
            <a:pPr>
              <a:lnSpc>
                <a:spcPct val="83000"/>
              </a:lnSpc>
            </a:pPr>
            <a:r>
              <a:rPr lang="en-US" sz="2000" dirty="0">
                <a:latin typeface="Courier"/>
                <a:cs typeface="Courier"/>
              </a:rPr>
              <a:t>   move();</a:t>
            </a:r>
          </a:p>
          <a:p>
            <a:pPr>
              <a:lnSpc>
                <a:spcPct val="83000"/>
              </a:lnSpc>
            </a:pPr>
            <a:r>
              <a:rPr lang="en-US" sz="2000" dirty="0">
                <a:latin typeface="Courier"/>
                <a:cs typeface="Courier"/>
              </a:rPr>
              <a:t>   </a:t>
            </a:r>
            <a:r>
              <a:rPr lang="en-US" sz="2000" dirty="0" err="1">
                <a:latin typeface="Courier"/>
                <a:cs typeface="Courier"/>
              </a:rPr>
              <a:t>pickBeeper</a:t>
            </a:r>
            <a:r>
              <a:rPr lang="en-US" sz="2000" dirty="0">
                <a:latin typeface="Courier"/>
                <a:cs typeface="Courier"/>
              </a:rPr>
              <a:t>();</a:t>
            </a:r>
          </a:p>
          <a:p>
            <a:pPr>
              <a:lnSpc>
                <a:spcPct val="83000"/>
              </a:lnSpc>
            </a:pPr>
            <a:r>
              <a:rPr lang="en-US" sz="2000" dirty="0">
                <a:latin typeface="Courier"/>
                <a:cs typeface="Courier"/>
              </a:rPr>
              <a:t>   move();</a:t>
            </a:r>
          </a:p>
          <a:p>
            <a:pPr>
              <a:lnSpc>
                <a:spcPct val="83000"/>
              </a:lnSpc>
            </a:pPr>
            <a:r>
              <a:rPr lang="en-US" sz="2000" dirty="0">
                <a:latin typeface="Courier"/>
                <a:cs typeface="Courier"/>
              </a:rPr>
              <a:t>   </a:t>
            </a:r>
            <a:r>
              <a:rPr lang="en-US" sz="2000" dirty="0" err="1">
                <a:latin typeface="Courier"/>
                <a:cs typeface="Courier"/>
              </a:rPr>
              <a:t>turnLeft</a:t>
            </a:r>
            <a:r>
              <a:rPr lang="en-US" sz="2000" dirty="0">
                <a:latin typeface="Courier"/>
                <a:cs typeface="Courier"/>
              </a:rPr>
              <a:t>();</a:t>
            </a:r>
          </a:p>
          <a:p>
            <a:pPr>
              <a:lnSpc>
                <a:spcPct val="83000"/>
              </a:lnSpc>
            </a:pPr>
            <a:r>
              <a:rPr lang="en-US" sz="2000" dirty="0">
                <a:latin typeface="Courier"/>
                <a:cs typeface="Courier"/>
              </a:rPr>
              <a:t>   move();</a:t>
            </a:r>
          </a:p>
          <a:p>
            <a:pPr>
              <a:lnSpc>
                <a:spcPct val="83000"/>
              </a:lnSpc>
            </a:pPr>
            <a:r>
              <a:rPr lang="en-US" sz="2000" dirty="0">
                <a:latin typeface="Courier"/>
                <a:cs typeface="Courier"/>
              </a:rPr>
              <a:t>   </a:t>
            </a:r>
            <a:r>
              <a:rPr lang="en-US" sz="2000" dirty="0" err="1">
                <a:latin typeface="Courier"/>
                <a:cs typeface="Courier"/>
              </a:rPr>
              <a:t>turnRight</a:t>
            </a:r>
            <a:r>
              <a:rPr lang="en-US" sz="2000" dirty="0">
                <a:latin typeface="Courier"/>
                <a:cs typeface="Courier"/>
              </a:rPr>
              <a:t>();</a:t>
            </a:r>
          </a:p>
          <a:p>
            <a:pPr>
              <a:lnSpc>
                <a:spcPct val="83000"/>
              </a:lnSpc>
            </a:pPr>
            <a:r>
              <a:rPr lang="en-US" sz="2000" dirty="0">
                <a:latin typeface="Courier"/>
                <a:cs typeface="Courier"/>
              </a:rPr>
              <a:t>   move();</a:t>
            </a:r>
          </a:p>
          <a:p>
            <a:pPr>
              <a:lnSpc>
                <a:spcPct val="83000"/>
              </a:lnSpc>
            </a:pPr>
            <a:r>
              <a:rPr lang="en-US" sz="2000" dirty="0">
                <a:latin typeface="Courier"/>
                <a:cs typeface="Courier"/>
              </a:rPr>
              <a:t>   </a:t>
            </a:r>
            <a:r>
              <a:rPr lang="en-US" sz="2000" dirty="0" err="1">
                <a:latin typeface="Courier"/>
                <a:cs typeface="Courier"/>
              </a:rPr>
              <a:t>putBeeper</a:t>
            </a:r>
            <a:r>
              <a:rPr lang="en-US" sz="2000" dirty="0">
                <a:latin typeface="Courier"/>
                <a:cs typeface="Courier"/>
              </a:rPr>
              <a:t>();</a:t>
            </a:r>
          </a:p>
          <a:p>
            <a:pPr>
              <a:lnSpc>
                <a:spcPct val="83000"/>
              </a:lnSpc>
            </a:pPr>
            <a:r>
              <a:rPr lang="en-US" sz="2000" dirty="0">
                <a:latin typeface="Courier"/>
                <a:cs typeface="Courier"/>
              </a:rPr>
              <a:t>   move();</a:t>
            </a:r>
          </a:p>
          <a:p>
            <a:pPr>
              <a:lnSpc>
                <a:spcPct val="83000"/>
              </a:lnSpc>
            </a:pPr>
            <a:r>
              <a:rPr lang="en-US" sz="2000" dirty="0">
                <a:latin typeface="Courier"/>
                <a:cs typeface="Courier"/>
              </a:rPr>
              <a:t>}</a:t>
            </a:r>
          </a:p>
        </p:txBody>
      </p:sp>
      <p:sp>
        <p:nvSpPr>
          <p:cNvPr id="3" name="Rectangle 2"/>
          <p:cNvSpPr/>
          <p:nvPr/>
        </p:nvSpPr>
        <p:spPr>
          <a:xfrm>
            <a:off x="2959331" y="6317673"/>
            <a:ext cx="3358342" cy="94765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a:solidFill>
                  <a:schemeClr val="tx1"/>
                </a:solidFill>
                <a:latin typeface="Century Gothic"/>
                <a:cs typeface="Century Gothic"/>
              </a:rPr>
              <a:t>Anatomy of a Program</a:t>
            </a:r>
          </a:p>
        </p:txBody>
      </p:sp>
      <p:sp>
        <p:nvSpPr>
          <p:cNvPr id="5" name="Rectangle 4"/>
          <p:cNvSpPr/>
          <p:nvPr/>
        </p:nvSpPr>
        <p:spPr>
          <a:xfrm>
            <a:off x="889462" y="4985931"/>
            <a:ext cx="4572000" cy="1374351"/>
          </a:xfrm>
          <a:prstGeom prst="rect">
            <a:avLst/>
          </a:prstGeom>
        </p:spPr>
        <p:txBody>
          <a:bodyPr>
            <a:spAutoFit/>
          </a:bodyPr>
          <a:lstStyle/>
          <a:p>
            <a:pPr>
              <a:lnSpc>
                <a:spcPct val="83000"/>
              </a:lnSpc>
            </a:pPr>
            <a:r>
              <a:rPr lang="en-US" sz="2000" b="1" dirty="0">
                <a:solidFill>
                  <a:srgbClr val="6C006C"/>
                </a:solidFill>
                <a:latin typeface="Courier"/>
                <a:cs typeface="Courier"/>
              </a:rPr>
              <a:t>private</a:t>
            </a:r>
            <a:r>
              <a:rPr lang="en-US" sz="2000" dirty="0">
                <a:solidFill>
                  <a:srgbClr val="6C006C"/>
                </a:solidFill>
                <a:latin typeface="Courier"/>
                <a:cs typeface="Courier"/>
              </a:rPr>
              <a:t> </a:t>
            </a:r>
            <a:r>
              <a:rPr lang="en-US" sz="2000" b="1" dirty="0">
                <a:solidFill>
                  <a:srgbClr val="6C006C"/>
                </a:solidFill>
                <a:latin typeface="Courier"/>
                <a:cs typeface="Courier"/>
              </a:rPr>
              <a:t>void</a:t>
            </a:r>
            <a:r>
              <a:rPr lang="en-US" sz="2000" dirty="0">
                <a:solidFill>
                  <a:srgbClr val="6C006C"/>
                </a:solidFill>
                <a:latin typeface="Courier"/>
                <a:cs typeface="Courier"/>
              </a:rPr>
              <a:t> </a:t>
            </a:r>
            <a:r>
              <a:rPr lang="en-US" sz="2000" dirty="0" err="1">
                <a:latin typeface="Courier"/>
                <a:cs typeface="Courier"/>
              </a:rPr>
              <a:t>turnRight</a:t>
            </a:r>
            <a:r>
              <a:rPr lang="en-US" sz="2000" dirty="0">
                <a:latin typeface="Courier"/>
                <a:cs typeface="Courier"/>
              </a:rPr>
              <a:t>() {</a:t>
            </a:r>
          </a:p>
          <a:p>
            <a:pPr>
              <a:lnSpc>
                <a:spcPct val="83000"/>
              </a:lnSpc>
            </a:pPr>
            <a:r>
              <a:rPr lang="en-US" sz="2000" dirty="0">
                <a:latin typeface="Courier"/>
                <a:cs typeface="Courier"/>
              </a:rPr>
              <a:t>   </a:t>
            </a:r>
            <a:r>
              <a:rPr lang="en-US" sz="2000" dirty="0" err="1">
                <a:latin typeface="Courier"/>
                <a:cs typeface="Courier"/>
              </a:rPr>
              <a:t>turnLeft</a:t>
            </a:r>
            <a:r>
              <a:rPr lang="en-US" sz="2000" dirty="0">
                <a:latin typeface="Courier"/>
                <a:cs typeface="Courier"/>
              </a:rPr>
              <a:t>();</a:t>
            </a:r>
          </a:p>
          <a:p>
            <a:pPr>
              <a:lnSpc>
                <a:spcPct val="83000"/>
              </a:lnSpc>
            </a:pPr>
            <a:r>
              <a:rPr lang="en-US" sz="2000" dirty="0">
                <a:latin typeface="Courier"/>
                <a:cs typeface="Courier"/>
              </a:rPr>
              <a:t>   </a:t>
            </a:r>
            <a:r>
              <a:rPr lang="en-US" sz="2000" dirty="0" err="1">
                <a:latin typeface="Courier"/>
                <a:cs typeface="Courier"/>
              </a:rPr>
              <a:t>turnLeft</a:t>
            </a:r>
            <a:r>
              <a:rPr lang="en-US" sz="2000" dirty="0">
                <a:latin typeface="Courier"/>
                <a:cs typeface="Courier"/>
              </a:rPr>
              <a:t>();</a:t>
            </a:r>
          </a:p>
          <a:p>
            <a:pPr>
              <a:lnSpc>
                <a:spcPct val="83000"/>
              </a:lnSpc>
            </a:pPr>
            <a:r>
              <a:rPr lang="en-US" sz="2000" dirty="0">
                <a:latin typeface="Courier"/>
                <a:cs typeface="Courier"/>
              </a:rPr>
              <a:t>   </a:t>
            </a:r>
            <a:r>
              <a:rPr lang="en-US" sz="2000" dirty="0" err="1">
                <a:latin typeface="Courier"/>
                <a:cs typeface="Courier"/>
              </a:rPr>
              <a:t>turnLeft</a:t>
            </a:r>
            <a:r>
              <a:rPr lang="en-US" sz="2000" dirty="0">
                <a:latin typeface="Courier"/>
                <a:cs typeface="Courier"/>
              </a:rPr>
              <a:t>();</a:t>
            </a:r>
          </a:p>
          <a:p>
            <a:pPr>
              <a:lnSpc>
                <a:spcPct val="83000"/>
              </a:lnSpc>
            </a:pPr>
            <a:r>
              <a:rPr lang="en-US" sz="2000" dirty="0">
                <a:latin typeface="Courier"/>
                <a:cs typeface="Courier"/>
              </a:rPr>
              <a:t>}    </a:t>
            </a:r>
          </a:p>
        </p:txBody>
      </p:sp>
      <p:sp>
        <p:nvSpPr>
          <p:cNvPr id="7" name="Rectangle 6"/>
          <p:cNvSpPr/>
          <p:nvPr/>
        </p:nvSpPr>
        <p:spPr>
          <a:xfrm>
            <a:off x="398052" y="956928"/>
            <a:ext cx="4262705" cy="378565"/>
          </a:xfrm>
          <a:prstGeom prst="rect">
            <a:avLst/>
          </a:prstGeom>
        </p:spPr>
        <p:txBody>
          <a:bodyPr wrap="none">
            <a:spAutoFit/>
          </a:bodyPr>
          <a:lstStyle/>
          <a:p>
            <a:pPr>
              <a:lnSpc>
                <a:spcPct val="83000"/>
              </a:lnSpc>
            </a:pPr>
            <a:r>
              <a:rPr lang="en-US" sz="2200" b="1" dirty="0">
                <a:solidFill>
                  <a:srgbClr val="800080"/>
                </a:solidFill>
                <a:latin typeface="Courier"/>
                <a:cs typeface="Courier"/>
              </a:rPr>
              <a:t>import</a:t>
            </a:r>
            <a:r>
              <a:rPr lang="en-US" sz="2200" dirty="0">
                <a:latin typeface="Courier"/>
                <a:cs typeface="Courier"/>
              </a:rPr>
              <a:t> </a:t>
            </a:r>
            <a:r>
              <a:rPr lang="en-US" sz="2200" dirty="0" err="1">
                <a:latin typeface="Courier"/>
                <a:cs typeface="Courier"/>
              </a:rPr>
              <a:t>stanford.karel</a:t>
            </a:r>
            <a:r>
              <a:rPr lang="en-US" sz="2200" dirty="0">
                <a:latin typeface="Courier"/>
                <a:cs typeface="Courier"/>
              </a:rPr>
              <a:t>.*;</a:t>
            </a:r>
          </a:p>
        </p:txBody>
      </p:sp>
      <p:sp>
        <p:nvSpPr>
          <p:cNvPr id="11" name="Text Box 2"/>
          <p:cNvSpPr txBox="1">
            <a:spLocks noChangeArrowheads="1"/>
          </p:cNvSpPr>
          <p:nvPr/>
        </p:nvSpPr>
        <p:spPr bwMode="auto">
          <a:xfrm>
            <a:off x="3587469" y="3706178"/>
            <a:ext cx="4769280" cy="1090194"/>
          </a:xfrm>
          <a:prstGeom prst="rect">
            <a:avLst/>
          </a:prstGeom>
          <a:solidFill>
            <a:srgbClr val="FFFFFF"/>
          </a:solidFill>
          <a:ln w="36720" cap="flat">
            <a:solidFill>
              <a:srgbClr val="000000"/>
            </a:solidFill>
            <a:round/>
            <a:headEnd/>
            <a:tailEnd/>
          </a:ln>
          <a:effectLst>
            <a:outerShdw blurRad="63500" dist="152735" dir="2700000" algn="ctr" rotWithShape="0">
              <a:srgbClr val="808080"/>
            </a:outerShdw>
          </a:effectLst>
        </p:spPr>
        <p:txBody>
          <a:bodyPr lIns="97967" tIns="62633" rIns="97967" bIns="57147"/>
          <a:lstStyle>
            <a:lvl1pPr>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roid Sans Fallback" charset="0"/>
              </a:defRPr>
            </a:lvl1pPr>
            <a:lvl2pPr>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roid Sans Fallback" charset="0"/>
              </a:defRPr>
            </a:lvl2pPr>
            <a:lvl3pPr>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roid Sans Fallback" charset="0"/>
              </a:defRPr>
            </a:lvl3pPr>
            <a:lvl4pPr>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roid Sans Fallback" charset="0"/>
              </a:defRPr>
            </a:lvl4pPr>
            <a:lvl5pPr>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roid Sans Fallback"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roid Sans Fallback"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roid Sans Fallback"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roid Sans Fallback"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roid Sans Fallback" charset="0"/>
              </a:defRPr>
            </a:lvl9pPr>
          </a:lstStyle>
          <a:p>
            <a:pPr algn="ctr">
              <a:lnSpc>
                <a:spcPct val="98000"/>
              </a:lnSpc>
            </a:pPr>
            <a:r>
              <a:rPr lang="en-US" sz="2200" dirty="0">
                <a:latin typeface="DejaVu Serif" charset="0"/>
              </a:rPr>
              <a:t>The </a:t>
            </a:r>
            <a:r>
              <a:rPr lang="en-US" sz="2200">
                <a:latin typeface="DejaVu Serif" charset="0"/>
              </a:rPr>
              <a:t>run method is </a:t>
            </a:r>
            <a:r>
              <a:rPr lang="en-US" sz="2200" dirty="0">
                <a:latin typeface="DejaVu Serif" charset="0"/>
              </a:rPr>
              <a:t>“public” so that Eclipse can </a:t>
            </a:r>
            <a:r>
              <a:rPr lang="en-US" sz="2200">
                <a:latin typeface="DejaVu Serif" charset="0"/>
              </a:rPr>
              <a:t>call it.</a:t>
            </a:r>
            <a:endParaRPr lang="en-US" sz="2200" dirty="0">
              <a:latin typeface="DejaVu Serif" charset="0"/>
            </a:endParaRPr>
          </a:p>
        </p:txBody>
      </p:sp>
      <p:sp>
        <p:nvSpPr>
          <p:cNvPr id="13" name="Freeform 12"/>
          <p:cNvSpPr/>
          <p:nvPr/>
        </p:nvSpPr>
        <p:spPr>
          <a:xfrm>
            <a:off x="2899985" y="2386279"/>
            <a:ext cx="2442258" cy="1273215"/>
          </a:xfrm>
          <a:custGeom>
            <a:avLst/>
            <a:gdLst>
              <a:gd name="connsiteX0" fmla="*/ 2442258 w 2442258"/>
              <a:gd name="connsiteY0" fmla="*/ 1273215 h 1273215"/>
              <a:gd name="connsiteX1" fmla="*/ 2095017 w 2442258"/>
              <a:gd name="connsiteY1" fmla="*/ 995423 h 1273215"/>
              <a:gd name="connsiteX2" fmla="*/ 1689903 w 2442258"/>
              <a:gd name="connsiteY2" fmla="*/ 810228 h 1273215"/>
              <a:gd name="connsiteX3" fmla="*/ 1574156 w 2442258"/>
              <a:gd name="connsiteY3" fmla="*/ 775504 h 1273215"/>
              <a:gd name="connsiteX4" fmla="*/ 1296364 w 2442258"/>
              <a:gd name="connsiteY4" fmla="*/ 717631 h 1273215"/>
              <a:gd name="connsiteX5" fmla="*/ 856526 w 2442258"/>
              <a:gd name="connsiteY5" fmla="*/ 706056 h 1273215"/>
              <a:gd name="connsiteX6" fmla="*/ 671331 w 2442258"/>
              <a:gd name="connsiteY6" fmla="*/ 671332 h 1273215"/>
              <a:gd name="connsiteX7" fmla="*/ 578734 w 2442258"/>
              <a:gd name="connsiteY7" fmla="*/ 648183 h 1273215"/>
              <a:gd name="connsiteX8" fmla="*/ 544010 w 2442258"/>
              <a:gd name="connsiteY8" fmla="*/ 636608 h 1273215"/>
              <a:gd name="connsiteX9" fmla="*/ 416688 w 2442258"/>
              <a:gd name="connsiteY9" fmla="*/ 567160 h 1273215"/>
              <a:gd name="connsiteX10" fmla="*/ 370389 w 2442258"/>
              <a:gd name="connsiteY10" fmla="*/ 520861 h 1273215"/>
              <a:gd name="connsiteX11" fmla="*/ 324091 w 2442258"/>
              <a:gd name="connsiteY11" fmla="*/ 474562 h 1273215"/>
              <a:gd name="connsiteX12" fmla="*/ 277792 w 2442258"/>
              <a:gd name="connsiteY12" fmla="*/ 439838 h 1273215"/>
              <a:gd name="connsiteX13" fmla="*/ 219919 w 2442258"/>
              <a:gd name="connsiteY13" fmla="*/ 347241 h 1273215"/>
              <a:gd name="connsiteX14" fmla="*/ 208344 w 2442258"/>
              <a:gd name="connsiteY14" fmla="*/ 300942 h 1273215"/>
              <a:gd name="connsiteX15" fmla="*/ 162045 w 2442258"/>
              <a:gd name="connsiteY15" fmla="*/ 185195 h 1273215"/>
              <a:gd name="connsiteX16" fmla="*/ 127321 w 2442258"/>
              <a:gd name="connsiteY16" fmla="*/ 0 h 1273215"/>
              <a:gd name="connsiteX17" fmla="*/ 92597 w 2442258"/>
              <a:gd name="connsiteY17" fmla="*/ 69448 h 1273215"/>
              <a:gd name="connsiteX18" fmla="*/ 69448 w 2442258"/>
              <a:gd name="connsiteY18" fmla="*/ 115747 h 1273215"/>
              <a:gd name="connsiteX19" fmla="*/ 0 w 2442258"/>
              <a:gd name="connsiteY19" fmla="*/ 208345 h 1273215"/>
              <a:gd name="connsiteX20" fmla="*/ 57873 w 2442258"/>
              <a:gd name="connsiteY20" fmla="*/ 104172 h 1273215"/>
              <a:gd name="connsiteX21" fmla="*/ 92597 w 2442258"/>
              <a:gd name="connsiteY21" fmla="*/ 69448 h 1273215"/>
              <a:gd name="connsiteX22" fmla="*/ 138896 w 2442258"/>
              <a:gd name="connsiteY22" fmla="*/ 11575 h 1273215"/>
              <a:gd name="connsiteX23" fmla="*/ 173620 w 2442258"/>
              <a:gd name="connsiteY23" fmla="*/ 0 h 1273215"/>
              <a:gd name="connsiteX24" fmla="*/ 266217 w 2442258"/>
              <a:gd name="connsiteY24" fmla="*/ 138897 h 1273215"/>
              <a:gd name="connsiteX25" fmla="*/ 335665 w 2442258"/>
              <a:gd name="connsiteY25" fmla="*/ 185195 h 1273215"/>
              <a:gd name="connsiteX26" fmla="*/ 370389 w 2442258"/>
              <a:gd name="connsiteY26" fmla="*/ 208345 h 1273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442258" h="1273215">
                <a:moveTo>
                  <a:pt x="2442258" y="1273215"/>
                </a:moveTo>
                <a:cubicBezTo>
                  <a:pt x="2342481" y="1123551"/>
                  <a:pt x="2356561" y="1126195"/>
                  <a:pt x="2095017" y="995423"/>
                </a:cubicBezTo>
                <a:cubicBezTo>
                  <a:pt x="1917106" y="906468"/>
                  <a:pt x="1872708" y="877934"/>
                  <a:pt x="1689903" y="810228"/>
                </a:cubicBezTo>
                <a:cubicBezTo>
                  <a:pt x="1652129" y="796238"/>
                  <a:pt x="1613366" y="784730"/>
                  <a:pt x="1574156" y="775504"/>
                </a:cubicBezTo>
                <a:cubicBezTo>
                  <a:pt x="1482085" y="753840"/>
                  <a:pt x="1390917" y="720119"/>
                  <a:pt x="1296364" y="717631"/>
                </a:cubicBezTo>
                <a:lnTo>
                  <a:pt x="856526" y="706056"/>
                </a:lnTo>
                <a:cubicBezTo>
                  <a:pt x="797931" y="696290"/>
                  <a:pt x="726826" y="685206"/>
                  <a:pt x="671331" y="671332"/>
                </a:cubicBezTo>
                <a:cubicBezTo>
                  <a:pt x="640465" y="663616"/>
                  <a:pt x="608917" y="658244"/>
                  <a:pt x="578734" y="648183"/>
                </a:cubicBezTo>
                <a:cubicBezTo>
                  <a:pt x="567159" y="644325"/>
                  <a:pt x="554721" y="642450"/>
                  <a:pt x="544010" y="636608"/>
                </a:cubicBezTo>
                <a:cubicBezTo>
                  <a:pt x="402467" y="559402"/>
                  <a:pt x="498881" y="594556"/>
                  <a:pt x="416688" y="567160"/>
                </a:cubicBezTo>
                <a:lnTo>
                  <a:pt x="370389" y="520861"/>
                </a:lnTo>
                <a:cubicBezTo>
                  <a:pt x="354956" y="505428"/>
                  <a:pt x="341551" y="487657"/>
                  <a:pt x="324091" y="474562"/>
                </a:cubicBezTo>
                <a:lnTo>
                  <a:pt x="277792" y="439838"/>
                </a:lnTo>
                <a:cubicBezTo>
                  <a:pt x="258501" y="408972"/>
                  <a:pt x="228747" y="382552"/>
                  <a:pt x="219919" y="347241"/>
                </a:cubicBezTo>
                <a:cubicBezTo>
                  <a:pt x="216061" y="331808"/>
                  <a:pt x="213930" y="315837"/>
                  <a:pt x="208344" y="300942"/>
                </a:cubicBezTo>
                <a:cubicBezTo>
                  <a:pt x="172421" y="205149"/>
                  <a:pt x="193281" y="310142"/>
                  <a:pt x="162045" y="185195"/>
                </a:cubicBezTo>
                <a:cubicBezTo>
                  <a:pt x="131352" y="62421"/>
                  <a:pt x="142842" y="124168"/>
                  <a:pt x="127321" y="0"/>
                </a:cubicBezTo>
                <a:cubicBezTo>
                  <a:pt x="85119" y="42203"/>
                  <a:pt x="118195" y="1186"/>
                  <a:pt x="92597" y="69448"/>
                </a:cubicBezTo>
                <a:cubicBezTo>
                  <a:pt x="86539" y="85604"/>
                  <a:pt x="78325" y="100951"/>
                  <a:pt x="69448" y="115747"/>
                </a:cubicBezTo>
                <a:cubicBezTo>
                  <a:pt x="30186" y="181184"/>
                  <a:pt x="37687" y="170656"/>
                  <a:pt x="0" y="208345"/>
                </a:cubicBezTo>
                <a:cubicBezTo>
                  <a:pt x="14554" y="164679"/>
                  <a:pt x="18072" y="143973"/>
                  <a:pt x="57873" y="104172"/>
                </a:cubicBezTo>
                <a:cubicBezTo>
                  <a:pt x="69448" y="92597"/>
                  <a:pt x="82118" y="82023"/>
                  <a:pt x="92597" y="69448"/>
                </a:cubicBezTo>
                <a:cubicBezTo>
                  <a:pt x="108371" y="50519"/>
                  <a:pt x="116443" y="25046"/>
                  <a:pt x="138896" y="11575"/>
                </a:cubicBezTo>
                <a:cubicBezTo>
                  <a:pt x="149358" y="5298"/>
                  <a:pt x="162045" y="3858"/>
                  <a:pt x="173620" y="0"/>
                </a:cubicBezTo>
                <a:cubicBezTo>
                  <a:pt x="196564" y="38241"/>
                  <a:pt x="237838" y="110518"/>
                  <a:pt x="266217" y="138897"/>
                </a:cubicBezTo>
                <a:cubicBezTo>
                  <a:pt x="285890" y="158570"/>
                  <a:pt x="315992" y="165522"/>
                  <a:pt x="335665" y="185195"/>
                </a:cubicBezTo>
                <a:cubicBezTo>
                  <a:pt x="361543" y="211073"/>
                  <a:pt x="347902" y="208345"/>
                  <a:pt x="370389" y="208345"/>
                </a:cubicBezTo>
              </a:path>
            </a:pathLst>
          </a:custGeom>
          <a:noFill/>
          <a:ln w="38100">
            <a:solidFill>
              <a:srgbClr val="0336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51538803"/>
      </p:ext>
    </p:extLst>
  </p:cSld>
  <p:clrMapOvr>
    <a:masterClrMapping/>
  </p:clrMapOvr>
  <p:transition spd="med"/>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ounded Rectangle 7"/>
          <p:cNvSpPr/>
          <p:nvPr/>
        </p:nvSpPr>
        <p:spPr>
          <a:xfrm>
            <a:off x="385157" y="1465811"/>
            <a:ext cx="8010698" cy="5250873"/>
          </a:xfrm>
          <a:prstGeom prst="roundRect">
            <a:avLst>
              <a:gd name="adj" fmla="val 1559"/>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r>
              <a:rPr lang="en-US" sz="2200" b="1" dirty="0">
                <a:solidFill>
                  <a:srgbClr val="800080"/>
                </a:solidFill>
                <a:latin typeface="Courier"/>
                <a:cs typeface="Courier"/>
              </a:rPr>
              <a:t>public class</a:t>
            </a:r>
            <a:r>
              <a:rPr lang="en-US" sz="2200" dirty="0">
                <a:latin typeface="Courier"/>
                <a:cs typeface="Courier"/>
              </a:rPr>
              <a:t> </a:t>
            </a:r>
            <a:r>
              <a:rPr lang="en-US" sz="2200" dirty="0" err="1">
                <a:solidFill>
                  <a:schemeClr val="tx1"/>
                </a:solidFill>
                <a:latin typeface="Courier"/>
                <a:cs typeface="Courier"/>
              </a:rPr>
              <a:t>OurKarelProgram</a:t>
            </a:r>
            <a:r>
              <a:rPr lang="en-US" sz="2200" dirty="0">
                <a:solidFill>
                  <a:schemeClr val="tx1"/>
                </a:solidFill>
                <a:latin typeface="Courier"/>
                <a:cs typeface="Courier"/>
              </a:rPr>
              <a:t> </a:t>
            </a:r>
            <a:r>
              <a:rPr lang="en-US" sz="2200" b="1" dirty="0">
                <a:solidFill>
                  <a:srgbClr val="800080"/>
                </a:solidFill>
                <a:latin typeface="Courier"/>
                <a:cs typeface="Courier"/>
              </a:rPr>
              <a:t>extends</a:t>
            </a:r>
            <a:r>
              <a:rPr lang="en-US" sz="2200" dirty="0">
                <a:latin typeface="Courier"/>
                <a:cs typeface="Courier"/>
              </a:rPr>
              <a:t> </a:t>
            </a:r>
            <a:r>
              <a:rPr lang="en-US" sz="2200" dirty="0">
                <a:solidFill>
                  <a:schemeClr val="tx1"/>
                </a:solidFill>
                <a:latin typeface="Courier"/>
                <a:cs typeface="Courier"/>
              </a:rPr>
              <a:t>Karel {</a:t>
            </a:r>
          </a:p>
          <a:p>
            <a:endParaRPr lang="en-US" sz="2200" dirty="0">
              <a:solidFill>
                <a:schemeClr val="tx1"/>
              </a:solidFill>
              <a:latin typeface="Courier"/>
              <a:cs typeface="Courier"/>
            </a:endParaRPr>
          </a:p>
          <a:p>
            <a:endParaRPr lang="en-US" sz="2200" dirty="0">
              <a:solidFill>
                <a:schemeClr val="tx1"/>
              </a:solidFill>
              <a:latin typeface="Courier"/>
              <a:cs typeface="Courier"/>
            </a:endParaRPr>
          </a:p>
          <a:p>
            <a:endParaRPr lang="en-US" sz="2200" dirty="0">
              <a:solidFill>
                <a:schemeClr val="tx1"/>
              </a:solidFill>
              <a:latin typeface="Courier"/>
              <a:cs typeface="Courier"/>
            </a:endParaRPr>
          </a:p>
          <a:p>
            <a:r>
              <a:rPr lang="en-US" sz="2200" dirty="0">
                <a:solidFill>
                  <a:schemeClr val="tx1"/>
                </a:solidFill>
                <a:latin typeface="Courier"/>
                <a:cs typeface="Courier"/>
              </a:rPr>
              <a:t>   </a:t>
            </a:r>
          </a:p>
          <a:p>
            <a:endParaRPr lang="en-US" sz="2200" dirty="0">
              <a:solidFill>
                <a:schemeClr val="tx1"/>
              </a:solidFill>
              <a:latin typeface="Courier"/>
              <a:cs typeface="Courier"/>
            </a:endParaRPr>
          </a:p>
          <a:p>
            <a:endParaRPr lang="en-US" sz="2200" dirty="0">
              <a:solidFill>
                <a:schemeClr val="tx1"/>
              </a:solidFill>
              <a:latin typeface="Courier"/>
              <a:cs typeface="Courier"/>
            </a:endParaRPr>
          </a:p>
          <a:p>
            <a:r>
              <a:rPr lang="en-US" sz="2200" dirty="0">
                <a:solidFill>
                  <a:schemeClr val="tx1"/>
                </a:solidFill>
                <a:latin typeface="Courier"/>
                <a:cs typeface="Courier"/>
              </a:rPr>
              <a:t>	</a:t>
            </a:r>
          </a:p>
          <a:p>
            <a:endParaRPr lang="en-US" sz="2200" dirty="0">
              <a:solidFill>
                <a:schemeClr val="tx1"/>
              </a:solidFill>
              <a:latin typeface="Courier" charset="0"/>
              <a:ea typeface="Courier" charset="0"/>
              <a:cs typeface="Courier" charset="0"/>
            </a:endParaRPr>
          </a:p>
          <a:p>
            <a:endParaRPr lang="en-US" sz="2200" dirty="0">
              <a:solidFill>
                <a:schemeClr val="tx1"/>
              </a:solidFill>
              <a:latin typeface="Courier" charset="0"/>
              <a:ea typeface="Courier" charset="0"/>
              <a:cs typeface="Courier" charset="0"/>
            </a:endParaRPr>
          </a:p>
          <a:p>
            <a:endParaRPr lang="en-US" sz="2200" dirty="0">
              <a:solidFill>
                <a:schemeClr val="tx1"/>
              </a:solidFill>
              <a:latin typeface="Courier" charset="0"/>
              <a:ea typeface="Courier" charset="0"/>
              <a:cs typeface="Courier" charset="0"/>
            </a:endParaRPr>
          </a:p>
          <a:p>
            <a:endParaRPr lang="en-US" sz="2200" dirty="0">
              <a:solidFill>
                <a:schemeClr val="tx1"/>
              </a:solidFill>
              <a:latin typeface="Courier" charset="0"/>
              <a:ea typeface="Courier" charset="0"/>
              <a:cs typeface="Courier" charset="0"/>
            </a:endParaRPr>
          </a:p>
          <a:p>
            <a:endParaRPr lang="en-US" sz="2200" dirty="0">
              <a:solidFill>
                <a:schemeClr val="tx1"/>
              </a:solidFill>
              <a:latin typeface="Courier" charset="0"/>
              <a:ea typeface="Courier" charset="0"/>
              <a:cs typeface="Courier" charset="0"/>
            </a:endParaRPr>
          </a:p>
          <a:p>
            <a:endParaRPr lang="en-US" sz="2200" dirty="0">
              <a:solidFill>
                <a:schemeClr val="tx1"/>
              </a:solidFill>
              <a:latin typeface="Courier" charset="0"/>
              <a:ea typeface="Courier" charset="0"/>
              <a:cs typeface="Courier" charset="0"/>
            </a:endParaRPr>
          </a:p>
          <a:p>
            <a:r>
              <a:rPr lang="en-US" sz="2200" dirty="0">
                <a:solidFill>
                  <a:schemeClr val="tx1"/>
                </a:solidFill>
                <a:latin typeface="Courier" charset="0"/>
                <a:ea typeface="Courier" charset="0"/>
                <a:cs typeface="Courier" charset="0"/>
              </a:rPr>
              <a:t>}</a:t>
            </a:r>
          </a:p>
        </p:txBody>
      </p:sp>
      <p:sp>
        <p:nvSpPr>
          <p:cNvPr id="4" name="Rectangle 3"/>
          <p:cNvSpPr/>
          <p:nvPr/>
        </p:nvSpPr>
        <p:spPr>
          <a:xfrm>
            <a:off x="872837" y="2035065"/>
            <a:ext cx="4572000" cy="2907078"/>
          </a:xfrm>
          <a:prstGeom prst="rect">
            <a:avLst/>
          </a:prstGeom>
        </p:spPr>
        <p:txBody>
          <a:bodyPr>
            <a:spAutoFit/>
          </a:bodyPr>
          <a:lstStyle/>
          <a:p>
            <a:pPr>
              <a:lnSpc>
                <a:spcPct val="83000"/>
              </a:lnSpc>
            </a:pPr>
            <a:r>
              <a:rPr lang="en-US" sz="2000" b="1" dirty="0">
                <a:solidFill>
                  <a:srgbClr val="800080"/>
                </a:solidFill>
                <a:latin typeface="Courier"/>
                <a:cs typeface="Courier"/>
              </a:rPr>
              <a:t>public void</a:t>
            </a:r>
            <a:r>
              <a:rPr lang="en-US" sz="2000" dirty="0">
                <a:latin typeface="Courier"/>
                <a:cs typeface="Courier"/>
              </a:rPr>
              <a:t> run() {</a:t>
            </a:r>
          </a:p>
          <a:p>
            <a:pPr>
              <a:lnSpc>
                <a:spcPct val="83000"/>
              </a:lnSpc>
            </a:pPr>
            <a:r>
              <a:rPr lang="en-US" sz="2000" dirty="0">
                <a:latin typeface="Courier"/>
                <a:cs typeface="Courier"/>
              </a:rPr>
              <a:t>   move();</a:t>
            </a:r>
          </a:p>
          <a:p>
            <a:pPr>
              <a:lnSpc>
                <a:spcPct val="83000"/>
              </a:lnSpc>
            </a:pPr>
            <a:r>
              <a:rPr lang="en-US" sz="2000" dirty="0">
                <a:latin typeface="Courier"/>
                <a:cs typeface="Courier"/>
              </a:rPr>
              <a:t>   </a:t>
            </a:r>
            <a:r>
              <a:rPr lang="en-US" sz="2000" dirty="0" err="1">
                <a:latin typeface="Courier"/>
                <a:cs typeface="Courier"/>
              </a:rPr>
              <a:t>pickBeeper</a:t>
            </a:r>
            <a:r>
              <a:rPr lang="en-US" sz="2000" dirty="0">
                <a:latin typeface="Courier"/>
                <a:cs typeface="Courier"/>
              </a:rPr>
              <a:t>();</a:t>
            </a:r>
          </a:p>
          <a:p>
            <a:pPr>
              <a:lnSpc>
                <a:spcPct val="83000"/>
              </a:lnSpc>
            </a:pPr>
            <a:r>
              <a:rPr lang="en-US" sz="2000" dirty="0">
                <a:latin typeface="Courier"/>
                <a:cs typeface="Courier"/>
              </a:rPr>
              <a:t>   move();</a:t>
            </a:r>
          </a:p>
          <a:p>
            <a:pPr>
              <a:lnSpc>
                <a:spcPct val="83000"/>
              </a:lnSpc>
            </a:pPr>
            <a:r>
              <a:rPr lang="en-US" sz="2000" dirty="0">
                <a:latin typeface="Courier"/>
                <a:cs typeface="Courier"/>
              </a:rPr>
              <a:t>   </a:t>
            </a:r>
            <a:r>
              <a:rPr lang="en-US" sz="2000" dirty="0" err="1">
                <a:latin typeface="Courier"/>
                <a:cs typeface="Courier"/>
              </a:rPr>
              <a:t>turnLeft</a:t>
            </a:r>
            <a:r>
              <a:rPr lang="en-US" sz="2000" dirty="0">
                <a:latin typeface="Courier"/>
                <a:cs typeface="Courier"/>
              </a:rPr>
              <a:t>();</a:t>
            </a:r>
          </a:p>
          <a:p>
            <a:pPr>
              <a:lnSpc>
                <a:spcPct val="83000"/>
              </a:lnSpc>
            </a:pPr>
            <a:r>
              <a:rPr lang="en-US" sz="2000" dirty="0">
                <a:latin typeface="Courier"/>
                <a:cs typeface="Courier"/>
              </a:rPr>
              <a:t>   move();</a:t>
            </a:r>
          </a:p>
          <a:p>
            <a:pPr>
              <a:lnSpc>
                <a:spcPct val="83000"/>
              </a:lnSpc>
            </a:pPr>
            <a:r>
              <a:rPr lang="en-US" sz="2000" dirty="0">
                <a:latin typeface="Courier"/>
                <a:cs typeface="Courier"/>
              </a:rPr>
              <a:t>   </a:t>
            </a:r>
            <a:r>
              <a:rPr lang="en-US" sz="2000" dirty="0" err="1">
                <a:latin typeface="Courier"/>
                <a:cs typeface="Courier"/>
              </a:rPr>
              <a:t>turnRight</a:t>
            </a:r>
            <a:r>
              <a:rPr lang="en-US" sz="2000" dirty="0">
                <a:latin typeface="Courier"/>
                <a:cs typeface="Courier"/>
              </a:rPr>
              <a:t>();</a:t>
            </a:r>
          </a:p>
          <a:p>
            <a:pPr>
              <a:lnSpc>
                <a:spcPct val="83000"/>
              </a:lnSpc>
            </a:pPr>
            <a:r>
              <a:rPr lang="en-US" sz="2000" dirty="0">
                <a:latin typeface="Courier"/>
                <a:cs typeface="Courier"/>
              </a:rPr>
              <a:t>   move();</a:t>
            </a:r>
          </a:p>
          <a:p>
            <a:pPr>
              <a:lnSpc>
                <a:spcPct val="83000"/>
              </a:lnSpc>
            </a:pPr>
            <a:r>
              <a:rPr lang="en-US" sz="2000" dirty="0">
                <a:latin typeface="Courier"/>
                <a:cs typeface="Courier"/>
              </a:rPr>
              <a:t>   </a:t>
            </a:r>
            <a:r>
              <a:rPr lang="en-US" sz="2000" dirty="0" err="1">
                <a:latin typeface="Courier"/>
                <a:cs typeface="Courier"/>
              </a:rPr>
              <a:t>putBeeper</a:t>
            </a:r>
            <a:r>
              <a:rPr lang="en-US" sz="2000" dirty="0">
                <a:latin typeface="Courier"/>
                <a:cs typeface="Courier"/>
              </a:rPr>
              <a:t>();</a:t>
            </a:r>
          </a:p>
          <a:p>
            <a:pPr>
              <a:lnSpc>
                <a:spcPct val="83000"/>
              </a:lnSpc>
            </a:pPr>
            <a:r>
              <a:rPr lang="en-US" sz="2000" dirty="0">
                <a:latin typeface="Courier"/>
                <a:cs typeface="Courier"/>
              </a:rPr>
              <a:t>   move();</a:t>
            </a:r>
          </a:p>
          <a:p>
            <a:pPr>
              <a:lnSpc>
                <a:spcPct val="83000"/>
              </a:lnSpc>
            </a:pPr>
            <a:r>
              <a:rPr lang="en-US" sz="2000" dirty="0">
                <a:latin typeface="Courier"/>
                <a:cs typeface="Courier"/>
              </a:rPr>
              <a:t>}</a:t>
            </a:r>
          </a:p>
        </p:txBody>
      </p:sp>
      <p:sp>
        <p:nvSpPr>
          <p:cNvPr id="3" name="Rectangle 2"/>
          <p:cNvSpPr/>
          <p:nvPr/>
        </p:nvSpPr>
        <p:spPr>
          <a:xfrm>
            <a:off x="2959331" y="6317673"/>
            <a:ext cx="3358342" cy="94765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a:solidFill>
                  <a:schemeClr val="tx1"/>
                </a:solidFill>
                <a:latin typeface="Century Gothic"/>
                <a:cs typeface="Century Gothic"/>
              </a:rPr>
              <a:t>Anatomy of a Program</a:t>
            </a:r>
          </a:p>
        </p:txBody>
      </p:sp>
      <p:sp>
        <p:nvSpPr>
          <p:cNvPr id="5" name="Rectangle 4"/>
          <p:cNvSpPr/>
          <p:nvPr/>
        </p:nvSpPr>
        <p:spPr>
          <a:xfrm>
            <a:off x="889462" y="4985931"/>
            <a:ext cx="4572000" cy="1374351"/>
          </a:xfrm>
          <a:prstGeom prst="rect">
            <a:avLst/>
          </a:prstGeom>
        </p:spPr>
        <p:txBody>
          <a:bodyPr>
            <a:spAutoFit/>
          </a:bodyPr>
          <a:lstStyle/>
          <a:p>
            <a:pPr>
              <a:lnSpc>
                <a:spcPct val="83000"/>
              </a:lnSpc>
            </a:pPr>
            <a:r>
              <a:rPr lang="en-US" sz="2000" b="1" dirty="0">
                <a:solidFill>
                  <a:srgbClr val="6C006C"/>
                </a:solidFill>
                <a:latin typeface="Courier"/>
                <a:cs typeface="Courier"/>
              </a:rPr>
              <a:t>private</a:t>
            </a:r>
            <a:r>
              <a:rPr lang="en-US" sz="2000" dirty="0">
                <a:solidFill>
                  <a:srgbClr val="6C006C"/>
                </a:solidFill>
                <a:latin typeface="Courier"/>
                <a:cs typeface="Courier"/>
              </a:rPr>
              <a:t> </a:t>
            </a:r>
            <a:r>
              <a:rPr lang="en-US" sz="2000" b="1" dirty="0">
                <a:solidFill>
                  <a:srgbClr val="6C006C"/>
                </a:solidFill>
                <a:latin typeface="Courier"/>
                <a:cs typeface="Courier"/>
              </a:rPr>
              <a:t>void</a:t>
            </a:r>
            <a:r>
              <a:rPr lang="en-US" sz="2000" dirty="0">
                <a:solidFill>
                  <a:srgbClr val="6C006C"/>
                </a:solidFill>
                <a:latin typeface="Courier"/>
                <a:cs typeface="Courier"/>
              </a:rPr>
              <a:t> </a:t>
            </a:r>
            <a:r>
              <a:rPr lang="en-US" sz="2000" dirty="0" err="1">
                <a:latin typeface="Courier"/>
                <a:cs typeface="Courier"/>
              </a:rPr>
              <a:t>turnRight</a:t>
            </a:r>
            <a:r>
              <a:rPr lang="en-US" sz="2000" dirty="0">
                <a:latin typeface="Courier"/>
                <a:cs typeface="Courier"/>
              </a:rPr>
              <a:t>() {</a:t>
            </a:r>
          </a:p>
          <a:p>
            <a:pPr>
              <a:lnSpc>
                <a:spcPct val="83000"/>
              </a:lnSpc>
            </a:pPr>
            <a:r>
              <a:rPr lang="en-US" sz="2000" dirty="0">
                <a:latin typeface="Courier"/>
                <a:cs typeface="Courier"/>
              </a:rPr>
              <a:t>   </a:t>
            </a:r>
            <a:r>
              <a:rPr lang="en-US" sz="2000" dirty="0" err="1">
                <a:latin typeface="Courier"/>
                <a:cs typeface="Courier"/>
              </a:rPr>
              <a:t>turnLeft</a:t>
            </a:r>
            <a:r>
              <a:rPr lang="en-US" sz="2000" dirty="0">
                <a:latin typeface="Courier"/>
                <a:cs typeface="Courier"/>
              </a:rPr>
              <a:t>();</a:t>
            </a:r>
          </a:p>
          <a:p>
            <a:pPr>
              <a:lnSpc>
                <a:spcPct val="83000"/>
              </a:lnSpc>
            </a:pPr>
            <a:r>
              <a:rPr lang="en-US" sz="2000" dirty="0">
                <a:latin typeface="Courier"/>
                <a:cs typeface="Courier"/>
              </a:rPr>
              <a:t>   </a:t>
            </a:r>
            <a:r>
              <a:rPr lang="en-US" sz="2000" dirty="0" err="1">
                <a:latin typeface="Courier"/>
                <a:cs typeface="Courier"/>
              </a:rPr>
              <a:t>turnLeft</a:t>
            </a:r>
            <a:r>
              <a:rPr lang="en-US" sz="2000" dirty="0">
                <a:latin typeface="Courier"/>
                <a:cs typeface="Courier"/>
              </a:rPr>
              <a:t>();</a:t>
            </a:r>
          </a:p>
          <a:p>
            <a:pPr>
              <a:lnSpc>
                <a:spcPct val="83000"/>
              </a:lnSpc>
            </a:pPr>
            <a:r>
              <a:rPr lang="en-US" sz="2000" dirty="0">
                <a:latin typeface="Courier"/>
                <a:cs typeface="Courier"/>
              </a:rPr>
              <a:t>   </a:t>
            </a:r>
            <a:r>
              <a:rPr lang="en-US" sz="2000" dirty="0" err="1">
                <a:latin typeface="Courier"/>
                <a:cs typeface="Courier"/>
              </a:rPr>
              <a:t>turnLeft</a:t>
            </a:r>
            <a:r>
              <a:rPr lang="en-US" sz="2000" dirty="0">
                <a:latin typeface="Courier"/>
                <a:cs typeface="Courier"/>
              </a:rPr>
              <a:t>();</a:t>
            </a:r>
          </a:p>
          <a:p>
            <a:pPr>
              <a:lnSpc>
                <a:spcPct val="83000"/>
              </a:lnSpc>
            </a:pPr>
            <a:r>
              <a:rPr lang="en-US" sz="2000" dirty="0">
                <a:latin typeface="Courier"/>
                <a:cs typeface="Courier"/>
              </a:rPr>
              <a:t>}    </a:t>
            </a:r>
          </a:p>
        </p:txBody>
      </p:sp>
      <p:sp>
        <p:nvSpPr>
          <p:cNvPr id="7" name="Rectangle 6"/>
          <p:cNvSpPr/>
          <p:nvPr/>
        </p:nvSpPr>
        <p:spPr>
          <a:xfrm>
            <a:off x="398052" y="956928"/>
            <a:ext cx="4262705" cy="378565"/>
          </a:xfrm>
          <a:prstGeom prst="rect">
            <a:avLst/>
          </a:prstGeom>
        </p:spPr>
        <p:txBody>
          <a:bodyPr wrap="none">
            <a:spAutoFit/>
          </a:bodyPr>
          <a:lstStyle/>
          <a:p>
            <a:pPr>
              <a:lnSpc>
                <a:spcPct val="83000"/>
              </a:lnSpc>
            </a:pPr>
            <a:r>
              <a:rPr lang="en-US" sz="2200" b="1" dirty="0">
                <a:solidFill>
                  <a:srgbClr val="800080"/>
                </a:solidFill>
                <a:latin typeface="Courier"/>
                <a:cs typeface="Courier"/>
              </a:rPr>
              <a:t>import</a:t>
            </a:r>
            <a:r>
              <a:rPr lang="en-US" sz="2200" dirty="0">
                <a:latin typeface="Courier"/>
                <a:cs typeface="Courier"/>
              </a:rPr>
              <a:t> </a:t>
            </a:r>
            <a:r>
              <a:rPr lang="en-US" sz="2200" dirty="0" err="1">
                <a:latin typeface="Courier"/>
                <a:cs typeface="Courier"/>
              </a:rPr>
              <a:t>stanford.karel</a:t>
            </a:r>
            <a:r>
              <a:rPr lang="en-US" sz="2200" dirty="0">
                <a:latin typeface="Courier"/>
                <a:cs typeface="Courier"/>
              </a:rPr>
              <a:t>.*;</a:t>
            </a:r>
          </a:p>
        </p:txBody>
      </p:sp>
      <p:sp>
        <p:nvSpPr>
          <p:cNvPr id="10" name="Text Box 2"/>
          <p:cNvSpPr txBox="1">
            <a:spLocks noChangeArrowheads="1"/>
          </p:cNvSpPr>
          <p:nvPr/>
        </p:nvSpPr>
        <p:spPr bwMode="auto">
          <a:xfrm>
            <a:off x="3986480" y="3307167"/>
            <a:ext cx="4769280" cy="1090194"/>
          </a:xfrm>
          <a:prstGeom prst="rect">
            <a:avLst/>
          </a:prstGeom>
          <a:solidFill>
            <a:srgbClr val="FFFFFF"/>
          </a:solidFill>
          <a:ln w="36720" cap="flat">
            <a:solidFill>
              <a:srgbClr val="000000"/>
            </a:solidFill>
            <a:round/>
            <a:headEnd/>
            <a:tailEnd/>
          </a:ln>
          <a:effectLst>
            <a:outerShdw blurRad="63500" dist="152735" dir="2700000" algn="ctr" rotWithShape="0">
              <a:srgbClr val="808080"/>
            </a:outerShdw>
          </a:effectLst>
        </p:spPr>
        <p:txBody>
          <a:bodyPr lIns="97967" tIns="62633" rIns="97967" bIns="57147"/>
          <a:lstStyle>
            <a:lvl1pPr>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roid Sans Fallback" charset="0"/>
              </a:defRPr>
            </a:lvl1pPr>
            <a:lvl2pPr>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roid Sans Fallback" charset="0"/>
              </a:defRPr>
            </a:lvl2pPr>
            <a:lvl3pPr>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roid Sans Fallback" charset="0"/>
              </a:defRPr>
            </a:lvl3pPr>
            <a:lvl4pPr>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roid Sans Fallback" charset="0"/>
              </a:defRPr>
            </a:lvl4pPr>
            <a:lvl5pPr>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roid Sans Fallback"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roid Sans Fallback"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roid Sans Fallback"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roid Sans Fallback"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roid Sans Fallback" charset="0"/>
              </a:defRPr>
            </a:lvl9pPr>
          </a:lstStyle>
          <a:p>
            <a:pPr algn="ctr">
              <a:lnSpc>
                <a:spcPct val="98000"/>
              </a:lnSpc>
            </a:pPr>
            <a:r>
              <a:rPr lang="en-US" sz="2200" dirty="0">
                <a:latin typeface="DejaVu Serif" charset="0"/>
              </a:rPr>
              <a:t>The </a:t>
            </a:r>
            <a:r>
              <a:rPr lang="en-US" sz="2200" dirty="0" err="1">
                <a:latin typeface="DejaVu Serif" charset="0"/>
              </a:rPr>
              <a:t>turnRight</a:t>
            </a:r>
            <a:r>
              <a:rPr lang="en-US" sz="2200" dirty="0">
                <a:latin typeface="DejaVu Serif" charset="0"/>
              </a:rPr>
              <a:t> method is “private” to indicate it is only visible to our current program.</a:t>
            </a:r>
          </a:p>
        </p:txBody>
      </p:sp>
      <p:sp>
        <p:nvSpPr>
          <p:cNvPr id="12" name="Freeform 11"/>
          <p:cNvSpPr/>
          <p:nvPr/>
        </p:nvSpPr>
        <p:spPr>
          <a:xfrm>
            <a:off x="1886673" y="4074289"/>
            <a:ext cx="2013995" cy="916526"/>
          </a:xfrm>
          <a:custGeom>
            <a:avLst/>
            <a:gdLst>
              <a:gd name="connsiteX0" fmla="*/ 2013995 w 2013995"/>
              <a:gd name="connsiteY0" fmla="*/ 0 h 916526"/>
              <a:gd name="connsiteX1" fmla="*/ 1990846 w 2013995"/>
              <a:gd name="connsiteY1" fmla="*/ 69448 h 916526"/>
              <a:gd name="connsiteX2" fmla="*/ 1886674 w 2013995"/>
              <a:gd name="connsiteY2" fmla="*/ 127321 h 916526"/>
              <a:gd name="connsiteX3" fmla="*/ 1828800 w 2013995"/>
              <a:gd name="connsiteY3" fmla="*/ 162045 h 916526"/>
              <a:gd name="connsiteX4" fmla="*/ 1701479 w 2013995"/>
              <a:gd name="connsiteY4" fmla="*/ 185195 h 916526"/>
              <a:gd name="connsiteX5" fmla="*/ 1608881 w 2013995"/>
              <a:gd name="connsiteY5" fmla="*/ 196769 h 916526"/>
              <a:gd name="connsiteX6" fmla="*/ 1551008 w 2013995"/>
              <a:gd name="connsiteY6" fmla="*/ 208344 h 916526"/>
              <a:gd name="connsiteX7" fmla="*/ 1446836 w 2013995"/>
              <a:gd name="connsiteY7" fmla="*/ 219919 h 916526"/>
              <a:gd name="connsiteX8" fmla="*/ 995423 w 2013995"/>
              <a:gd name="connsiteY8" fmla="*/ 196769 h 916526"/>
              <a:gd name="connsiteX9" fmla="*/ 833378 w 2013995"/>
              <a:gd name="connsiteY9" fmla="*/ 162045 h 916526"/>
              <a:gd name="connsiteX10" fmla="*/ 798654 w 2013995"/>
              <a:gd name="connsiteY10" fmla="*/ 150470 h 916526"/>
              <a:gd name="connsiteX11" fmla="*/ 706056 w 2013995"/>
              <a:gd name="connsiteY11" fmla="*/ 138896 h 916526"/>
              <a:gd name="connsiteX12" fmla="*/ 532436 w 2013995"/>
              <a:gd name="connsiteY12" fmla="*/ 150470 h 916526"/>
              <a:gd name="connsiteX13" fmla="*/ 497712 w 2013995"/>
              <a:gd name="connsiteY13" fmla="*/ 196769 h 916526"/>
              <a:gd name="connsiteX14" fmla="*/ 451413 w 2013995"/>
              <a:gd name="connsiteY14" fmla="*/ 243068 h 916526"/>
              <a:gd name="connsiteX15" fmla="*/ 405114 w 2013995"/>
              <a:gd name="connsiteY15" fmla="*/ 277792 h 916526"/>
              <a:gd name="connsiteX16" fmla="*/ 347241 w 2013995"/>
              <a:gd name="connsiteY16" fmla="*/ 358815 h 916526"/>
              <a:gd name="connsiteX17" fmla="*/ 324092 w 2013995"/>
              <a:gd name="connsiteY17" fmla="*/ 416688 h 916526"/>
              <a:gd name="connsiteX18" fmla="*/ 300942 w 2013995"/>
              <a:gd name="connsiteY18" fmla="*/ 462987 h 916526"/>
              <a:gd name="connsiteX19" fmla="*/ 266218 w 2013995"/>
              <a:gd name="connsiteY19" fmla="*/ 601883 h 916526"/>
              <a:gd name="connsiteX20" fmla="*/ 254643 w 2013995"/>
              <a:gd name="connsiteY20" fmla="*/ 659757 h 916526"/>
              <a:gd name="connsiteX21" fmla="*/ 231494 w 2013995"/>
              <a:gd name="connsiteY21" fmla="*/ 752354 h 916526"/>
              <a:gd name="connsiteX22" fmla="*/ 219919 w 2013995"/>
              <a:gd name="connsiteY22" fmla="*/ 810227 h 916526"/>
              <a:gd name="connsiteX23" fmla="*/ 196770 w 2013995"/>
              <a:gd name="connsiteY23" fmla="*/ 879676 h 916526"/>
              <a:gd name="connsiteX24" fmla="*/ 185195 w 2013995"/>
              <a:gd name="connsiteY24" fmla="*/ 914400 h 916526"/>
              <a:gd name="connsiteX25" fmla="*/ 208345 w 2013995"/>
              <a:gd name="connsiteY25" fmla="*/ 868101 h 916526"/>
              <a:gd name="connsiteX26" fmla="*/ 324092 w 2013995"/>
              <a:gd name="connsiteY26" fmla="*/ 787078 h 916526"/>
              <a:gd name="connsiteX27" fmla="*/ 393540 w 2013995"/>
              <a:gd name="connsiteY27" fmla="*/ 729205 h 916526"/>
              <a:gd name="connsiteX28" fmla="*/ 428264 w 2013995"/>
              <a:gd name="connsiteY28" fmla="*/ 717630 h 916526"/>
              <a:gd name="connsiteX29" fmla="*/ 358816 w 2013995"/>
              <a:gd name="connsiteY29" fmla="*/ 787078 h 916526"/>
              <a:gd name="connsiteX30" fmla="*/ 312517 w 2013995"/>
              <a:gd name="connsiteY30" fmla="*/ 821802 h 916526"/>
              <a:gd name="connsiteX31" fmla="*/ 277793 w 2013995"/>
              <a:gd name="connsiteY31" fmla="*/ 868101 h 916526"/>
              <a:gd name="connsiteX32" fmla="*/ 196770 w 2013995"/>
              <a:gd name="connsiteY32" fmla="*/ 914400 h 916526"/>
              <a:gd name="connsiteX33" fmla="*/ 138897 w 2013995"/>
              <a:gd name="connsiteY33" fmla="*/ 891250 h 916526"/>
              <a:gd name="connsiteX34" fmla="*/ 127322 w 2013995"/>
              <a:gd name="connsiteY34" fmla="*/ 844952 h 916526"/>
              <a:gd name="connsiteX35" fmla="*/ 81023 w 2013995"/>
              <a:gd name="connsiteY35" fmla="*/ 775503 h 916526"/>
              <a:gd name="connsiteX36" fmla="*/ 23150 w 2013995"/>
              <a:gd name="connsiteY36" fmla="*/ 706055 h 916526"/>
              <a:gd name="connsiteX37" fmla="*/ 0 w 2013995"/>
              <a:gd name="connsiteY37" fmla="*/ 694481 h 916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013995" h="916526">
                <a:moveTo>
                  <a:pt x="2013995" y="0"/>
                </a:moveTo>
                <a:cubicBezTo>
                  <a:pt x="2006279" y="23149"/>
                  <a:pt x="2006090" y="50394"/>
                  <a:pt x="1990846" y="69448"/>
                </a:cubicBezTo>
                <a:cubicBezTo>
                  <a:pt x="1942189" y="130269"/>
                  <a:pt x="1934223" y="103547"/>
                  <a:pt x="1886674" y="127321"/>
                </a:cubicBezTo>
                <a:cubicBezTo>
                  <a:pt x="1866552" y="137382"/>
                  <a:pt x="1849358" y="152908"/>
                  <a:pt x="1828800" y="162045"/>
                </a:cubicBezTo>
                <a:cubicBezTo>
                  <a:pt x="1803239" y="173406"/>
                  <a:pt x="1717294" y="183086"/>
                  <a:pt x="1701479" y="185195"/>
                </a:cubicBezTo>
                <a:cubicBezTo>
                  <a:pt x="1670646" y="189306"/>
                  <a:pt x="1639625" y="192039"/>
                  <a:pt x="1608881" y="196769"/>
                </a:cubicBezTo>
                <a:cubicBezTo>
                  <a:pt x="1589437" y="199760"/>
                  <a:pt x="1570483" y="205562"/>
                  <a:pt x="1551008" y="208344"/>
                </a:cubicBezTo>
                <a:cubicBezTo>
                  <a:pt x="1516421" y="213285"/>
                  <a:pt x="1481560" y="216061"/>
                  <a:pt x="1446836" y="219919"/>
                </a:cubicBezTo>
                <a:cubicBezTo>
                  <a:pt x="1296365" y="212202"/>
                  <a:pt x="1145592" y="209028"/>
                  <a:pt x="995423" y="196769"/>
                </a:cubicBezTo>
                <a:cubicBezTo>
                  <a:pt x="976812" y="195250"/>
                  <a:pt x="872269" y="173157"/>
                  <a:pt x="833378" y="162045"/>
                </a:cubicBezTo>
                <a:cubicBezTo>
                  <a:pt x="821647" y="158693"/>
                  <a:pt x="810658" y="152653"/>
                  <a:pt x="798654" y="150470"/>
                </a:cubicBezTo>
                <a:cubicBezTo>
                  <a:pt x="768050" y="144906"/>
                  <a:pt x="736922" y="142754"/>
                  <a:pt x="706056" y="138896"/>
                </a:cubicBezTo>
                <a:cubicBezTo>
                  <a:pt x="648183" y="142754"/>
                  <a:pt x="588322" y="134946"/>
                  <a:pt x="532436" y="150470"/>
                </a:cubicBezTo>
                <a:cubicBezTo>
                  <a:pt x="513849" y="155633"/>
                  <a:pt x="510415" y="182251"/>
                  <a:pt x="497712" y="196769"/>
                </a:cubicBezTo>
                <a:cubicBezTo>
                  <a:pt x="483340" y="213194"/>
                  <a:pt x="467838" y="228696"/>
                  <a:pt x="451413" y="243068"/>
                </a:cubicBezTo>
                <a:cubicBezTo>
                  <a:pt x="436895" y="255771"/>
                  <a:pt x="418755" y="264151"/>
                  <a:pt x="405114" y="277792"/>
                </a:cubicBezTo>
                <a:cubicBezTo>
                  <a:pt x="399871" y="283035"/>
                  <a:pt x="353813" y="345670"/>
                  <a:pt x="347241" y="358815"/>
                </a:cubicBezTo>
                <a:cubicBezTo>
                  <a:pt x="337949" y="377399"/>
                  <a:pt x="332530" y="397702"/>
                  <a:pt x="324092" y="416688"/>
                </a:cubicBezTo>
                <a:cubicBezTo>
                  <a:pt x="317084" y="432456"/>
                  <a:pt x="307350" y="446966"/>
                  <a:pt x="300942" y="462987"/>
                </a:cubicBezTo>
                <a:cubicBezTo>
                  <a:pt x="272767" y="533425"/>
                  <a:pt x="279501" y="528826"/>
                  <a:pt x="266218" y="601883"/>
                </a:cubicBezTo>
                <a:cubicBezTo>
                  <a:pt x="262699" y="621239"/>
                  <a:pt x="259067" y="640587"/>
                  <a:pt x="254643" y="659757"/>
                </a:cubicBezTo>
                <a:cubicBezTo>
                  <a:pt x="247489" y="690758"/>
                  <a:pt x="237734" y="721156"/>
                  <a:pt x="231494" y="752354"/>
                </a:cubicBezTo>
                <a:cubicBezTo>
                  <a:pt x="227636" y="771645"/>
                  <a:pt x="225095" y="791247"/>
                  <a:pt x="219919" y="810227"/>
                </a:cubicBezTo>
                <a:cubicBezTo>
                  <a:pt x="213498" y="833769"/>
                  <a:pt x="204486" y="856526"/>
                  <a:pt x="196770" y="879676"/>
                </a:cubicBezTo>
                <a:cubicBezTo>
                  <a:pt x="192912" y="891251"/>
                  <a:pt x="179739" y="925313"/>
                  <a:pt x="185195" y="914400"/>
                </a:cubicBezTo>
                <a:cubicBezTo>
                  <a:pt x="192912" y="898967"/>
                  <a:pt x="196882" y="880997"/>
                  <a:pt x="208345" y="868101"/>
                </a:cubicBezTo>
                <a:cubicBezTo>
                  <a:pt x="252455" y="818477"/>
                  <a:pt x="272939" y="812654"/>
                  <a:pt x="324092" y="787078"/>
                </a:cubicBezTo>
                <a:cubicBezTo>
                  <a:pt x="349691" y="761479"/>
                  <a:pt x="361310" y="745320"/>
                  <a:pt x="393540" y="729205"/>
                </a:cubicBezTo>
                <a:cubicBezTo>
                  <a:pt x="404453" y="723749"/>
                  <a:pt x="416689" y="721488"/>
                  <a:pt x="428264" y="717630"/>
                </a:cubicBezTo>
                <a:cubicBezTo>
                  <a:pt x="276951" y="831114"/>
                  <a:pt x="460367" y="685527"/>
                  <a:pt x="358816" y="787078"/>
                </a:cubicBezTo>
                <a:cubicBezTo>
                  <a:pt x="345175" y="800719"/>
                  <a:pt x="326158" y="808161"/>
                  <a:pt x="312517" y="821802"/>
                </a:cubicBezTo>
                <a:cubicBezTo>
                  <a:pt x="298876" y="835443"/>
                  <a:pt x="291434" y="854460"/>
                  <a:pt x="277793" y="868101"/>
                </a:cubicBezTo>
                <a:cubicBezTo>
                  <a:pt x="261434" y="884460"/>
                  <a:pt x="214924" y="905323"/>
                  <a:pt x="196770" y="914400"/>
                </a:cubicBezTo>
                <a:cubicBezTo>
                  <a:pt x="177479" y="906683"/>
                  <a:pt x="153589" y="905942"/>
                  <a:pt x="138897" y="891250"/>
                </a:cubicBezTo>
                <a:cubicBezTo>
                  <a:pt x="127649" y="880002"/>
                  <a:pt x="134436" y="859180"/>
                  <a:pt x="127322" y="844952"/>
                </a:cubicBezTo>
                <a:cubicBezTo>
                  <a:pt x="114879" y="820067"/>
                  <a:pt x="97717" y="797761"/>
                  <a:pt x="81023" y="775503"/>
                </a:cubicBezTo>
                <a:cubicBezTo>
                  <a:pt x="67629" y="757645"/>
                  <a:pt x="44169" y="721819"/>
                  <a:pt x="23150" y="706055"/>
                </a:cubicBezTo>
                <a:cubicBezTo>
                  <a:pt x="16248" y="700879"/>
                  <a:pt x="7717" y="698339"/>
                  <a:pt x="0" y="694481"/>
                </a:cubicBezTo>
              </a:path>
            </a:pathLst>
          </a:custGeom>
          <a:noFill/>
          <a:ln w="38100">
            <a:solidFill>
              <a:srgbClr val="0336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578717"/>
      </p:ext>
    </p:extLst>
  </p:cSld>
  <p:clrMapOvr>
    <a:masterClrMapping/>
  </p:clrMapOvr>
  <p:transition spd="med"/>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 y="0"/>
            <a:ext cx="96774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 name="TextBox 1"/>
          <p:cNvSpPr txBox="1"/>
          <p:nvPr/>
        </p:nvSpPr>
        <p:spPr>
          <a:xfrm>
            <a:off x="-152400" y="2733764"/>
            <a:ext cx="9677400" cy="646331"/>
          </a:xfrm>
          <a:prstGeom prst="rect">
            <a:avLst/>
          </a:prstGeom>
          <a:noFill/>
        </p:spPr>
        <p:txBody>
          <a:bodyPr wrap="square" rtlCol="0">
            <a:spAutoFit/>
          </a:bodyPr>
          <a:lstStyle/>
          <a:p>
            <a:pPr algn="ctr"/>
            <a:r>
              <a:rPr lang="en-US" sz="3600" dirty="0">
                <a:solidFill>
                  <a:schemeClr val="bg1"/>
                </a:solidFill>
              </a:rPr>
              <a:t>Why Study CS?</a:t>
            </a:r>
          </a:p>
        </p:txBody>
      </p:sp>
    </p:spTree>
    <p:extLst>
      <p:ext uri="{BB962C8B-B14F-4D97-AF65-F5344CB8AC3E}">
        <p14:creationId xmlns:p14="http://schemas.microsoft.com/office/powerpoint/2010/main" val="79915477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48921" y="412750"/>
            <a:ext cx="9736027" cy="6445250"/>
          </a:xfrm>
          <a:prstGeom prst="rect">
            <a:avLst/>
          </a:prstGeom>
        </p:spPr>
      </p:pic>
      <p:sp>
        <p:nvSpPr>
          <p:cNvPr id="5"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a:solidFill>
                  <a:schemeClr val="tx1"/>
                </a:solidFill>
                <a:latin typeface="Century Gothic"/>
                <a:cs typeface="Century Gothic"/>
              </a:rPr>
              <a:t>Joy of Building</a:t>
            </a:r>
          </a:p>
        </p:txBody>
      </p:sp>
    </p:spTree>
    <p:extLst>
      <p:ext uri="{BB962C8B-B14F-4D97-AF65-F5344CB8AC3E}">
        <p14:creationId xmlns:p14="http://schemas.microsoft.com/office/powerpoint/2010/main" val="13245887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a:solidFill>
                  <a:schemeClr val="tx1"/>
                </a:solidFill>
                <a:latin typeface="Century Gothic"/>
                <a:cs typeface="Century Gothic"/>
              </a:rPr>
              <a:t>Prerequisite Test</a:t>
            </a:r>
          </a:p>
        </p:txBody>
      </p:sp>
      <p:grpSp>
        <p:nvGrpSpPr>
          <p:cNvPr id="7" name="Group 6"/>
          <p:cNvGrpSpPr/>
          <p:nvPr/>
        </p:nvGrpSpPr>
        <p:grpSpPr>
          <a:xfrm>
            <a:off x="5687857" y="2097701"/>
            <a:ext cx="3251200" cy="3251200"/>
            <a:chOff x="5687857" y="2097701"/>
            <a:chExt cx="3251200" cy="3251200"/>
          </a:xfrm>
        </p:grpSpPr>
        <p:pic>
          <p:nvPicPr>
            <p:cNvPr id="4" name="Picture 3"/>
            <p:cNvPicPr>
              <a:picLocks noChangeAspect="1"/>
            </p:cNvPicPr>
            <p:nvPr/>
          </p:nvPicPr>
          <p:blipFill>
            <a:blip r:embed="rId3"/>
            <a:stretch>
              <a:fillRect/>
            </a:stretch>
          </p:blipFill>
          <p:spPr>
            <a:xfrm>
              <a:off x="5687857" y="2097701"/>
              <a:ext cx="3251200" cy="3251200"/>
            </a:xfrm>
            <a:prstGeom prst="rect">
              <a:avLst/>
            </a:prstGeom>
          </p:spPr>
        </p:pic>
        <p:sp>
          <p:nvSpPr>
            <p:cNvPr id="5" name="Rectangle 4"/>
            <p:cNvSpPr/>
            <p:nvPr/>
          </p:nvSpPr>
          <p:spPr>
            <a:xfrm>
              <a:off x="8244466" y="4192400"/>
              <a:ext cx="282207" cy="161246"/>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6" name="Picture 5" descr="IMG_2280.jpg"/>
          <p:cNvPicPr>
            <a:picLocks noChangeAspect="1"/>
          </p:cNvPicPr>
          <p:nvPr/>
        </p:nvPicPr>
        <p:blipFill rotWithShape="1">
          <a:blip r:embed="rId4" cstate="screen">
            <a:extLst>
              <a:ext uri="{BEBA8EAE-BF5A-486C-A8C5-ECC9F3942E4B}">
                <a14:imgProps xmlns:a14="http://schemas.microsoft.com/office/drawing/2010/main">
                  <a14:imgLayer r:embed="rId5">
                    <a14:imgEffect>
                      <a14:backgroundRemoval t="0" b="100000" l="0" r="100000">
                        <a14:foregroundMark x1="12536" y1="7110" x2="94515" y2="64908"/>
                        <a14:foregroundMark x1="95010" y1="459" x2="18021" y2="64404"/>
                        <a14:foregroundMark x1="12536" y1="10459" x2="16536" y2="69404"/>
                        <a14:foregroundMark x1="96000" y1="3211" x2="93979" y2="67706"/>
                        <a14:foregroundMark x1="80000" y1="31009" x2="80000" y2="31009"/>
                        <a14:foregroundMark x1="19546" y1="26560" x2="21526" y2="48807"/>
                        <a14:foregroundMark x1="31505" y1="12156" x2="84536" y2="2661"/>
                        <a14:foregroundMark x1="17526" y1="7110" x2="60000" y2="4312"/>
                        <a14:foregroundMark x1="90021" y1="16009" x2="16536" y2="19908"/>
                        <a14:foregroundMark x1="30557" y1="61606" x2="78021" y2="62156"/>
                        <a14:foregroundMark x1="34062" y1="58257" x2="75505" y2="56055"/>
                        <a14:foregroundMark x1="48041" y1="47156" x2="57526" y2="47156"/>
                        <a14:foregroundMark x1="84000" y1="19908" x2="86021" y2="53257"/>
                      </a14:backgroundRemoval>
                    </a14:imgEffect>
                    <a14:imgEffect>
                      <a14:brightnessContrast bright="20000"/>
                    </a14:imgEffect>
                  </a14:imgLayer>
                </a14:imgProps>
              </a:ext>
              <a:ext uri="{28A0092B-C50C-407E-A947-70E740481C1C}">
                <a14:useLocalDpi xmlns:a14="http://schemas.microsoft.com/office/drawing/2010/main"/>
              </a:ext>
            </a:extLst>
          </a:blip>
          <a:srcRect/>
          <a:stretch/>
        </p:blipFill>
        <p:spPr>
          <a:xfrm>
            <a:off x="201576" y="1531838"/>
            <a:ext cx="4999090" cy="4494737"/>
          </a:xfrm>
          <a:prstGeom prst="rect">
            <a:avLst/>
          </a:prstGeom>
        </p:spPr>
      </p:pic>
    </p:spTree>
    <p:extLst>
      <p:ext uri="{BB962C8B-B14F-4D97-AF65-F5344CB8AC3E}">
        <p14:creationId xmlns:p14="http://schemas.microsoft.com/office/powerpoint/2010/main" val="564389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a:solidFill>
                  <a:schemeClr val="tx1"/>
                </a:solidFill>
                <a:latin typeface="Century Gothic"/>
                <a:cs typeface="Century Gothic"/>
              </a:rPr>
              <a:t>Interdisciplinary</a:t>
            </a:r>
          </a:p>
        </p:txBody>
      </p:sp>
      <p:pic>
        <p:nvPicPr>
          <p:cNvPr id="2" name="Picture 1"/>
          <p:cNvPicPr>
            <a:picLocks noChangeAspect="1"/>
          </p:cNvPicPr>
          <p:nvPr/>
        </p:nvPicPr>
        <p:blipFill>
          <a:blip r:embed="rId2"/>
          <a:stretch>
            <a:fillRect/>
          </a:stretch>
        </p:blipFill>
        <p:spPr>
          <a:xfrm>
            <a:off x="1941021" y="947651"/>
            <a:ext cx="5440680" cy="5440680"/>
          </a:xfrm>
          <a:prstGeom prst="rect">
            <a:avLst/>
          </a:prstGeom>
        </p:spPr>
      </p:pic>
    </p:spTree>
    <p:extLst>
      <p:ext uri="{BB962C8B-B14F-4D97-AF65-F5344CB8AC3E}">
        <p14:creationId xmlns:p14="http://schemas.microsoft.com/office/powerpoint/2010/main" val="178211238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7" name="Content Placeholder 6"/>
          <p:cNvSpPr>
            <a:spLocks noGrp="1"/>
          </p:cNvSpPr>
          <p:nvPr>
            <p:ph idx="1"/>
          </p:nvPr>
        </p:nvSpPr>
        <p:spPr/>
        <p:txBody>
          <a:bodyPr/>
          <a:lstStyle/>
          <a:p>
            <a:endParaRPr lang="en-US"/>
          </a:p>
        </p:txBody>
      </p:sp>
      <p:pic>
        <p:nvPicPr>
          <p:cNvPr id="7172" name="Picture 4" descr="http://blogs.coventrytelegraph.net/passtheremote/Harry_Potter.jpg"/>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61636" y="-152401"/>
            <a:ext cx="9381836" cy="7036377"/>
          </a:xfrm>
          <a:prstGeom prst="rect">
            <a:avLst/>
          </a:prstGeom>
          <a:noFill/>
          <a:extLst>
            <a:ext uri="{909E8E84-426E-40dd-AFC4-6F175D3DCCD1}">
              <a14:hiddenFill xmlns:a14="http://schemas.microsoft.com/office/drawing/2010/main" xmlns="">
                <a:solidFill>
                  <a:srgbClr val="FFFFFF"/>
                </a:solidFill>
              </a14:hiddenFill>
            </a:ext>
          </a:extLst>
        </p:spPr>
      </p:pic>
      <p:sp>
        <p:nvSpPr>
          <p:cNvPr id="8"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a:solidFill>
                  <a:schemeClr val="tx1"/>
                </a:solidFill>
                <a:latin typeface="Century Gothic"/>
                <a:cs typeface="Century Gothic"/>
              </a:rPr>
              <a:t>Closest Thing To Magic</a:t>
            </a:r>
          </a:p>
        </p:txBody>
      </p:sp>
    </p:spTree>
    <p:extLst>
      <p:ext uri="{BB962C8B-B14F-4D97-AF65-F5344CB8AC3E}">
        <p14:creationId xmlns:p14="http://schemas.microsoft.com/office/powerpoint/2010/main" val="16676818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8" name="Picture 8" descr="http://www.liangfok.com/blog/wp-content/uploads/2010/10/Stanley_Image13.jpg"/>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l="-186"/>
          <a:stretch/>
        </p:blipFill>
        <p:spPr bwMode="auto">
          <a:xfrm>
            <a:off x="-228600" y="0"/>
            <a:ext cx="10291016" cy="6858000"/>
          </a:xfrm>
          <a:prstGeom prst="rect">
            <a:avLst/>
          </a:prstGeom>
          <a:noFill/>
          <a:extLst>
            <a:ext uri="{909E8E84-426E-40dd-AFC4-6F175D3DCCD1}">
              <a14:hiddenFill xmlns:a14="http://schemas.microsoft.com/office/drawing/2010/main" xmlns="">
                <a:solidFill>
                  <a:srgbClr val="FFFFFF"/>
                </a:solidFill>
              </a14:hiddenFill>
            </a:ext>
          </a:extLst>
        </p:spPr>
      </p:pic>
      <p:sp>
        <p:nvSpPr>
          <p:cNvPr id="6"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a:solidFill>
                  <a:schemeClr val="tx1"/>
                </a:solidFill>
                <a:latin typeface="Century Gothic"/>
                <a:cs typeface="Century Gothic"/>
              </a:rPr>
              <a:t>Now is the Time</a:t>
            </a:r>
          </a:p>
        </p:txBody>
      </p:sp>
    </p:spTree>
    <p:extLst>
      <p:ext uri="{BB962C8B-B14F-4D97-AF65-F5344CB8AC3E}">
        <p14:creationId xmlns:p14="http://schemas.microsoft.com/office/powerpoint/2010/main" val="40675957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B08E395-44A9-5543-832D-53AF45B33ED8}"/>
              </a:ext>
            </a:extLst>
          </p:cNvPr>
          <p:cNvSpPr/>
          <p:nvPr/>
        </p:nvSpPr>
        <p:spPr>
          <a:xfrm>
            <a:off x="-151904" y="733320"/>
            <a:ext cx="9676384" cy="612432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633">
              <a:solidFill>
                <a:srgbClr val="FFFFFF"/>
              </a:solidFill>
            </a:endParaRPr>
          </a:p>
        </p:txBody>
      </p:sp>
      <p:sp>
        <p:nvSpPr>
          <p:cNvPr id="2" name="Title 1"/>
          <p:cNvSpPr>
            <a:spLocks noGrp="1"/>
          </p:cNvSpPr>
          <p:nvPr>
            <p:ph type="title"/>
          </p:nvPr>
        </p:nvSpPr>
        <p:spPr/>
        <p:txBody>
          <a:bodyPr>
            <a:normAutofit/>
          </a:bodyPr>
          <a:lstStyle/>
          <a:p>
            <a:r>
              <a:rPr lang="en-US" dirty="0"/>
              <a:t>Where is this useful?</a:t>
            </a:r>
          </a:p>
        </p:txBody>
      </p:sp>
      <p:sp>
        <p:nvSpPr>
          <p:cNvPr id="3" name="Content Placeholder 2"/>
          <p:cNvSpPr>
            <a:spLocks noGrp="1"/>
          </p:cNvSpPr>
          <p:nvPr>
            <p:ph idx="1"/>
          </p:nvPr>
        </p:nvSpPr>
        <p:spPr>
          <a:xfrm>
            <a:off x="4267232" y="1473405"/>
            <a:ext cx="4495328" cy="5181056"/>
          </a:xfrm>
        </p:spPr>
        <p:txBody>
          <a:bodyPr/>
          <a:lstStyle/>
          <a:p>
            <a:pPr marL="0" indent="0">
              <a:buNone/>
            </a:pPr>
            <a:r>
              <a:rPr lang="en-US" sz="2799" dirty="0">
                <a:solidFill>
                  <a:schemeClr val="bg1"/>
                </a:solidFill>
                <a:latin typeface="Calibri"/>
                <a:ea typeface="Consolas" charset="0"/>
                <a:cs typeface="Calibri"/>
              </a:rPr>
              <a:t>A machine learning algorithm performs </a:t>
            </a:r>
            <a:r>
              <a:rPr lang="en-US" sz="2799" b="1" dirty="0">
                <a:solidFill>
                  <a:schemeClr val="bg1"/>
                </a:solidFill>
                <a:latin typeface="Calibri"/>
                <a:ea typeface="Consolas" charset="0"/>
                <a:cs typeface="Calibri"/>
              </a:rPr>
              <a:t>better than </a:t>
            </a:r>
            <a:r>
              <a:rPr lang="en-US" sz="2799" dirty="0">
                <a:solidFill>
                  <a:schemeClr val="bg1"/>
                </a:solidFill>
                <a:latin typeface="Calibri"/>
                <a:ea typeface="Consolas" charset="0"/>
                <a:cs typeface="Calibri"/>
              </a:rPr>
              <a:t>the best dermatologists.</a:t>
            </a:r>
          </a:p>
          <a:p>
            <a:pPr marL="0" indent="0">
              <a:buNone/>
            </a:pPr>
            <a:br>
              <a:rPr lang="en-US" sz="2799" dirty="0">
                <a:solidFill>
                  <a:schemeClr val="bg1"/>
                </a:solidFill>
                <a:latin typeface="Calibri"/>
                <a:ea typeface="Consolas" charset="0"/>
                <a:cs typeface="Calibri"/>
              </a:rPr>
            </a:br>
            <a:endParaRPr lang="en-US" sz="2799" dirty="0">
              <a:solidFill>
                <a:schemeClr val="bg1"/>
              </a:solidFill>
              <a:latin typeface="Calibri"/>
              <a:ea typeface="Consolas" charset="0"/>
              <a:cs typeface="Calibri"/>
            </a:endParaRPr>
          </a:p>
          <a:p>
            <a:pPr marL="0" indent="0">
              <a:buNone/>
            </a:pPr>
            <a:endParaRPr lang="en-US" sz="2799" dirty="0">
              <a:solidFill>
                <a:schemeClr val="bg1"/>
              </a:solidFill>
              <a:latin typeface="Calibri"/>
              <a:ea typeface="Consolas" charset="0"/>
              <a:cs typeface="Calibri"/>
            </a:endParaRPr>
          </a:p>
        </p:txBody>
      </p:sp>
      <p:pic>
        <p:nvPicPr>
          <p:cNvPr id="4" name="Picture 3" descr="Screen Shot 2017-08-10 at 8.54.06 AM.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87200" y="1524200"/>
            <a:ext cx="2025921" cy="3849768"/>
          </a:xfrm>
          <a:prstGeom prst="rect">
            <a:avLst/>
          </a:prstGeom>
        </p:spPr>
      </p:pic>
      <p:sp>
        <p:nvSpPr>
          <p:cNvPr id="5" name="TextBox 4"/>
          <p:cNvSpPr txBox="1"/>
          <p:nvPr/>
        </p:nvSpPr>
        <p:spPr>
          <a:xfrm>
            <a:off x="1143361" y="6412155"/>
            <a:ext cx="2946090" cy="338554"/>
          </a:xfrm>
          <a:prstGeom prst="rect">
            <a:avLst/>
          </a:prstGeom>
          <a:noFill/>
        </p:spPr>
        <p:txBody>
          <a:bodyPr wrap="square" rtlCol="0">
            <a:spAutoFit/>
          </a:bodyPr>
          <a:lstStyle/>
          <a:p>
            <a:r>
              <a:rPr lang="en-US" sz="1600"/>
              <a:t>Esteva et al., Nature 2017.</a:t>
            </a:r>
          </a:p>
        </p:txBody>
      </p:sp>
      <p:sp>
        <p:nvSpPr>
          <p:cNvPr id="8" name="Rectangle 7">
            <a:extLst>
              <a:ext uri="{FF2B5EF4-FFF2-40B4-BE49-F238E27FC236}">
                <a16:creationId xmlns:a16="http://schemas.microsoft.com/office/drawing/2014/main" id="{4783AFA6-319C-2B42-B3CB-E61169E49EF4}"/>
              </a:ext>
            </a:extLst>
          </p:cNvPr>
          <p:cNvSpPr/>
          <p:nvPr/>
        </p:nvSpPr>
        <p:spPr>
          <a:xfrm>
            <a:off x="770400" y="5917320"/>
            <a:ext cx="7326720" cy="594906"/>
          </a:xfrm>
          <a:prstGeom prst="rect">
            <a:avLst/>
          </a:prstGeom>
        </p:spPr>
        <p:txBody>
          <a:bodyPr wrap="square">
            <a:spAutoFit/>
          </a:bodyPr>
          <a:lstStyle/>
          <a:p>
            <a:pPr algn="ctr"/>
            <a:r>
              <a:rPr lang="en-US" sz="1633" dirty="0" err="1">
                <a:solidFill>
                  <a:schemeClr val="bg1"/>
                </a:solidFill>
                <a:latin typeface="Times" charset="0"/>
                <a:ea typeface="Times" charset="0"/>
                <a:cs typeface="Times" charset="0"/>
              </a:rPr>
              <a:t>Esteva</a:t>
            </a:r>
            <a:r>
              <a:rPr lang="en-US" sz="1633" dirty="0">
                <a:solidFill>
                  <a:schemeClr val="bg1"/>
                </a:solidFill>
                <a:latin typeface="Times" charset="0"/>
                <a:ea typeface="Times" charset="0"/>
                <a:cs typeface="Times" charset="0"/>
              </a:rPr>
              <a:t>, Andre, et al. "Dermatologist-level classification of skin cancer with deep neural networks." </a:t>
            </a:r>
            <a:r>
              <a:rPr lang="en-US" sz="1633" i="1" dirty="0">
                <a:solidFill>
                  <a:schemeClr val="bg1"/>
                </a:solidFill>
                <a:latin typeface="Times" charset="0"/>
                <a:ea typeface="Times" charset="0"/>
                <a:cs typeface="Times" charset="0"/>
              </a:rPr>
              <a:t>Nature</a:t>
            </a:r>
            <a:r>
              <a:rPr lang="en-US" sz="1633" dirty="0">
                <a:solidFill>
                  <a:schemeClr val="bg1"/>
                </a:solidFill>
                <a:latin typeface="Times" charset="0"/>
                <a:ea typeface="Times" charset="0"/>
                <a:cs typeface="Times" charset="0"/>
              </a:rPr>
              <a:t> 542.7639 (2017): 115-118.</a:t>
            </a:r>
          </a:p>
        </p:txBody>
      </p:sp>
      <p:sp>
        <p:nvSpPr>
          <p:cNvPr id="9" name="Freeform 8">
            <a:extLst>
              <a:ext uri="{FF2B5EF4-FFF2-40B4-BE49-F238E27FC236}">
                <a16:creationId xmlns:a16="http://schemas.microsoft.com/office/drawing/2014/main" id="{64F5582F-1D18-C948-9210-7F7E74DFA0E6}"/>
              </a:ext>
            </a:extLst>
          </p:cNvPr>
          <p:cNvSpPr/>
          <p:nvPr/>
        </p:nvSpPr>
        <p:spPr bwMode="auto">
          <a:xfrm>
            <a:off x="969681" y="5821270"/>
            <a:ext cx="1432669" cy="754036"/>
          </a:xfrm>
          <a:custGeom>
            <a:avLst/>
            <a:gdLst>
              <a:gd name="connsiteX0" fmla="*/ 1425038 w 1579418"/>
              <a:gd name="connsiteY0" fmla="*/ 142504 h 831272"/>
              <a:gd name="connsiteX1" fmla="*/ 1353787 w 1579418"/>
              <a:gd name="connsiteY1" fmla="*/ 130628 h 831272"/>
              <a:gd name="connsiteX2" fmla="*/ 1282535 w 1579418"/>
              <a:gd name="connsiteY2" fmla="*/ 106878 h 831272"/>
              <a:gd name="connsiteX3" fmla="*/ 1246909 w 1579418"/>
              <a:gd name="connsiteY3" fmla="*/ 83127 h 831272"/>
              <a:gd name="connsiteX4" fmla="*/ 1163781 w 1579418"/>
              <a:gd name="connsiteY4" fmla="*/ 59376 h 831272"/>
              <a:gd name="connsiteX5" fmla="*/ 1045028 w 1579418"/>
              <a:gd name="connsiteY5" fmla="*/ 35626 h 831272"/>
              <a:gd name="connsiteX6" fmla="*/ 985651 w 1579418"/>
              <a:gd name="connsiteY6" fmla="*/ 23750 h 831272"/>
              <a:gd name="connsiteX7" fmla="*/ 795646 w 1579418"/>
              <a:gd name="connsiteY7" fmla="*/ 0 h 831272"/>
              <a:gd name="connsiteX8" fmla="*/ 344384 w 1579418"/>
              <a:gd name="connsiteY8" fmla="*/ 11875 h 831272"/>
              <a:gd name="connsiteX9" fmla="*/ 273132 w 1579418"/>
              <a:gd name="connsiteY9" fmla="*/ 35626 h 831272"/>
              <a:gd name="connsiteX10" fmla="*/ 237506 w 1579418"/>
              <a:gd name="connsiteY10" fmla="*/ 47501 h 831272"/>
              <a:gd name="connsiteX11" fmla="*/ 201880 w 1579418"/>
              <a:gd name="connsiteY11" fmla="*/ 59376 h 831272"/>
              <a:gd name="connsiteX12" fmla="*/ 95002 w 1579418"/>
              <a:gd name="connsiteY12" fmla="*/ 154379 h 831272"/>
              <a:gd name="connsiteX13" fmla="*/ 47501 w 1579418"/>
              <a:gd name="connsiteY13" fmla="*/ 225631 h 831272"/>
              <a:gd name="connsiteX14" fmla="*/ 0 w 1579418"/>
              <a:gd name="connsiteY14" fmla="*/ 332509 h 831272"/>
              <a:gd name="connsiteX15" fmla="*/ 11875 w 1579418"/>
              <a:gd name="connsiteY15" fmla="*/ 475013 h 831272"/>
              <a:gd name="connsiteX16" fmla="*/ 118753 w 1579418"/>
              <a:gd name="connsiteY16" fmla="*/ 629392 h 831272"/>
              <a:gd name="connsiteX17" fmla="*/ 213755 w 1579418"/>
              <a:gd name="connsiteY17" fmla="*/ 724394 h 831272"/>
              <a:gd name="connsiteX18" fmla="*/ 249381 w 1579418"/>
              <a:gd name="connsiteY18" fmla="*/ 760020 h 831272"/>
              <a:gd name="connsiteX19" fmla="*/ 320633 w 1579418"/>
              <a:gd name="connsiteY19" fmla="*/ 783771 h 831272"/>
              <a:gd name="connsiteX20" fmla="*/ 356259 w 1579418"/>
              <a:gd name="connsiteY20" fmla="*/ 807522 h 831272"/>
              <a:gd name="connsiteX21" fmla="*/ 427511 w 1579418"/>
              <a:gd name="connsiteY21" fmla="*/ 819397 h 831272"/>
              <a:gd name="connsiteX22" fmla="*/ 475012 w 1579418"/>
              <a:gd name="connsiteY22" fmla="*/ 831272 h 831272"/>
              <a:gd name="connsiteX23" fmla="*/ 855023 w 1579418"/>
              <a:gd name="connsiteY23" fmla="*/ 819397 h 831272"/>
              <a:gd name="connsiteX24" fmla="*/ 950025 w 1579418"/>
              <a:gd name="connsiteY24" fmla="*/ 795646 h 831272"/>
              <a:gd name="connsiteX25" fmla="*/ 1056903 w 1579418"/>
              <a:gd name="connsiteY25" fmla="*/ 771896 h 831272"/>
              <a:gd name="connsiteX26" fmla="*/ 1104405 w 1579418"/>
              <a:gd name="connsiteY26" fmla="*/ 748145 h 831272"/>
              <a:gd name="connsiteX27" fmla="*/ 1175657 w 1579418"/>
              <a:gd name="connsiteY27" fmla="*/ 724394 h 831272"/>
              <a:gd name="connsiteX28" fmla="*/ 1282535 w 1579418"/>
              <a:gd name="connsiteY28" fmla="*/ 653143 h 831272"/>
              <a:gd name="connsiteX29" fmla="*/ 1318161 w 1579418"/>
              <a:gd name="connsiteY29" fmla="*/ 629392 h 831272"/>
              <a:gd name="connsiteX30" fmla="*/ 1353787 w 1579418"/>
              <a:gd name="connsiteY30" fmla="*/ 605641 h 831272"/>
              <a:gd name="connsiteX31" fmla="*/ 1401288 w 1579418"/>
              <a:gd name="connsiteY31" fmla="*/ 581891 h 831272"/>
              <a:gd name="connsiteX32" fmla="*/ 1436914 w 1579418"/>
              <a:gd name="connsiteY32" fmla="*/ 570015 h 831272"/>
              <a:gd name="connsiteX33" fmla="*/ 1472540 w 1579418"/>
              <a:gd name="connsiteY33" fmla="*/ 534389 h 831272"/>
              <a:gd name="connsiteX34" fmla="*/ 1543792 w 1579418"/>
              <a:gd name="connsiteY34" fmla="*/ 475013 h 831272"/>
              <a:gd name="connsiteX35" fmla="*/ 1579418 w 1579418"/>
              <a:gd name="connsiteY35" fmla="*/ 332509 h 831272"/>
              <a:gd name="connsiteX36" fmla="*/ 1567542 w 1579418"/>
              <a:gd name="connsiteY36" fmla="*/ 190005 h 831272"/>
              <a:gd name="connsiteX37" fmla="*/ 1555667 w 1579418"/>
              <a:gd name="connsiteY37" fmla="*/ 142504 h 831272"/>
              <a:gd name="connsiteX38" fmla="*/ 1484415 w 1579418"/>
              <a:gd name="connsiteY38" fmla="*/ 95002 h 831272"/>
              <a:gd name="connsiteX39" fmla="*/ 1401288 w 1579418"/>
              <a:gd name="connsiteY39" fmla="*/ 59376 h 831272"/>
              <a:gd name="connsiteX40" fmla="*/ 1068779 w 1579418"/>
              <a:gd name="connsiteY40" fmla="*/ 83127 h 831272"/>
              <a:gd name="connsiteX41" fmla="*/ 1045028 w 1579418"/>
              <a:gd name="connsiteY41" fmla="*/ 95002 h 831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579418" h="831272">
                <a:moveTo>
                  <a:pt x="1425038" y="142504"/>
                </a:moveTo>
                <a:cubicBezTo>
                  <a:pt x="1401288" y="138545"/>
                  <a:pt x="1377146" y="136468"/>
                  <a:pt x="1353787" y="130628"/>
                </a:cubicBezTo>
                <a:cubicBezTo>
                  <a:pt x="1329499" y="124556"/>
                  <a:pt x="1282535" y="106878"/>
                  <a:pt x="1282535" y="106878"/>
                </a:cubicBezTo>
                <a:cubicBezTo>
                  <a:pt x="1270660" y="98961"/>
                  <a:pt x="1259675" y="89510"/>
                  <a:pt x="1246909" y="83127"/>
                </a:cubicBezTo>
                <a:cubicBezTo>
                  <a:pt x="1227931" y="73638"/>
                  <a:pt x="1181531" y="64447"/>
                  <a:pt x="1163781" y="59376"/>
                </a:cubicBezTo>
                <a:cubicBezTo>
                  <a:pt x="1068189" y="32064"/>
                  <a:pt x="1215258" y="63998"/>
                  <a:pt x="1045028" y="35626"/>
                </a:cubicBezTo>
                <a:cubicBezTo>
                  <a:pt x="1025118" y="32308"/>
                  <a:pt x="1005561" y="27068"/>
                  <a:pt x="985651" y="23750"/>
                </a:cubicBezTo>
                <a:cubicBezTo>
                  <a:pt x="917880" y="12455"/>
                  <a:pt x="865235" y="7732"/>
                  <a:pt x="795646" y="0"/>
                </a:cubicBezTo>
                <a:cubicBezTo>
                  <a:pt x="645225" y="3958"/>
                  <a:pt x="494508" y="1639"/>
                  <a:pt x="344384" y="11875"/>
                </a:cubicBezTo>
                <a:cubicBezTo>
                  <a:pt x="319407" y="13578"/>
                  <a:pt x="296883" y="27709"/>
                  <a:pt x="273132" y="35626"/>
                </a:cubicBezTo>
                <a:lnTo>
                  <a:pt x="237506" y="47501"/>
                </a:lnTo>
                <a:lnTo>
                  <a:pt x="201880" y="59376"/>
                </a:lnTo>
                <a:cubicBezTo>
                  <a:pt x="159046" y="87932"/>
                  <a:pt x="127539" y="105574"/>
                  <a:pt x="95002" y="154379"/>
                </a:cubicBezTo>
                <a:cubicBezTo>
                  <a:pt x="79168" y="178130"/>
                  <a:pt x="56528" y="198551"/>
                  <a:pt x="47501" y="225631"/>
                </a:cubicBezTo>
                <a:cubicBezTo>
                  <a:pt x="19237" y="310423"/>
                  <a:pt x="37637" y="276052"/>
                  <a:pt x="0" y="332509"/>
                </a:cubicBezTo>
                <a:cubicBezTo>
                  <a:pt x="3958" y="380010"/>
                  <a:pt x="4039" y="427996"/>
                  <a:pt x="11875" y="475013"/>
                </a:cubicBezTo>
                <a:cubicBezTo>
                  <a:pt x="31080" y="590246"/>
                  <a:pt x="44432" y="517910"/>
                  <a:pt x="118753" y="629392"/>
                </a:cubicBezTo>
                <a:cubicBezTo>
                  <a:pt x="176074" y="715373"/>
                  <a:pt x="140723" y="687879"/>
                  <a:pt x="213755" y="724394"/>
                </a:cubicBezTo>
                <a:cubicBezTo>
                  <a:pt x="225630" y="736269"/>
                  <a:pt x="234700" y="751864"/>
                  <a:pt x="249381" y="760020"/>
                </a:cubicBezTo>
                <a:cubicBezTo>
                  <a:pt x="271266" y="772178"/>
                  <a:pt x="320633" y="783771"/>
                  <a:pt x="320633" y="783771"/>
                </a:cubicBezTo>
                <a:cubicBezTo>
                  <a:pt x="332508" y="791688"/>
                  <a:pt x="342719" y="803009"/>
                  <a:pt x="356259" y="807522"/>
                </a:cubicBezTo>
                <a:cubicBezTo>
                  <a:pt x="379102" y="815136"/>
                  <a:pt x="403900" y="814675"/>
                  <a:pt x="427511" y="819397"/>
                </a:cubicBezTo>
                <a:cubicBezTo>
                  <a:pt x="443515" y="822598"/>
                  <a:pt x="459178" y="827314"/>
                  <a:pt x="475012" y="831272"/>
                </a:cubicBezTo>
                <a:cubicBezTo>
                  <a:pt x="601682" y="827314"/>
                  <a:pt x="728646" y="828875"/>
                  <a:pt x="855023" y="819397"/>
                </a:cubicBezTo>
                <a:cubicBezTo>
                  <a:pt x="887574" y="816956"/>
                  <a:pt x="918358" y="803563"/>
                  <a:pt x="950025" y="795646"/>
                </a:cubicBezTo>
                <a:cubicBezTo>
                  <a:pt x="1017094" y="778879"/>
                  <a:pt x="981540" y="786968"/>
                  <a:pt x="1056903" y="771896"/>
                </a:cubicBezTo>
                <a:cubicBezTo>
                  <a:pt x="1072737" y="763979"/>
                  <a:pt x="1087968" y="754720"/>
                  <a:pt x="1104405" y="748145"/>
                </a:cubicBezTo>
                <a:cubicBezTo>
                  <a:pt x="1127650" y="738847"/>
                  <a:pt x="1154826" y="738281"/>
                  <a:pt x="1175657" y="724394"/>
                </a:cubicBezTo>
                <a:lnTo>
                  <a:pt x="1282535" y="653143"/>
                </a:lnTo>
                <a:lnTo>
                  <a:pt x="1318161" y="629392"/>
                </a:lnTo>
                <a:cubicBezTo>
                  <a:pt x="1330036" y="621475"/>
                  <a:pt x="1341021" y="612024"/>
                  <a:pt x="1353787" y="605641"/>
                </a:cubicBezTo>
                <a:cubicBezTo>
                  <a:pt x="1369621" y="597724"/>
                  <a:pt x="1385017" y="588864"/>
                  <a:pt x="1401288" y="581891"/>
                </a:cubicBezTo>
                <a:cubicBezTo>
                  <a:pt x="1412794" y="576960"/>
                  <a:pt x="1425039" y="573974"/>
                  <a:pt x="1436914" y="570015"/>
                </a:cubicBezTo>
                <a:cubicBezTo>
                  <a:pt x="1448789" y="558140"/>
                  <a:pt x="1459638" y="545140"/>
                  <a:pt x="1472540" y="534389"/>
                </a:cubicBezTo>
                <a:cubicBezTo>
                  <a:pt x="1571740" y="451724"/>
                  <a:pt x="1439710" y="579095"/>
                  <a:pt x="1543792" y="475013"/>
                </a:cubicBezTo>
                <a:cubicBezTo>
                  <a:pt x="1575156" y="380918"/>
                  <a:pt x="1563426" y="428456"/>
                  <a:pt x="1579418" y="332509"/>
                </a:cubicBezTo>
                <a:cubicBezTo>
                  <a:pt x="1575459" y="285008"/>
                  <a:pt x="1573454" y="237303"/>
                  <a:pt x="1567542" y="190005"/>
                </a:cubicBezTo>
                <a:cubicBezTo>
                  <a:pt x="1565518" y="173810"/>
                  <a:pt x="1563764" y="156675"/>
                  <a:pt x="1555667" y="142504"/>
                </a:cubicBezTo>
                <a:cubicBezTo>
                  <a:pt x="1531449" y="100123"/>
                  <a:pt x="1520873" y="110627"/>
                  <a:pt x="1484415" y="95002"/>
                </a:cubicBezTo>
                <a:cubicBezTo>
                  <a:pt x="1381694" y="50979"/>
                  <a:pt x="1484838" y="87227"/>
                  <a:pt x="1401288" y="59376"/>
                </a:cubicBezTo>
                <a:cubicBezTo>
                  <a:pt x="1281759" y="64157"/>
                  <a:pt x="1174366" y="40893"/>
                  <a:pt x="1068779" y="83127"/>
                </a:cubicBezTo>
                <a:cubicBezTo>
                  <a:pt x="1060561" y="86414"/>
                  <a:pt x="1052945" y="91044"/>
                  <a:pt x="1045028" y="95002"/>
                </a:cubicBezTo>
              </a:path>
            </a:pathLst>
          </a:custGeom>
          <a:noFill/>
          <a:ln w="38100" cap="flat" cmpd="sng" algn="ctr">
            <a:solidFill>
              <a:srgbClr val="FF0000"/>
            </a:solidFill>
            <a:prstDash val="solid"/>
            <a:round/>
            <a:headEnd type="none" w="sm" len="sm"/>
            <a:tailEnd type="none" w="sm" len="sm"/>
          </a:ln>
          <a:effectLst/>
        </p:spPr>
        <p:txBody>
          <a:bodyPr vert="horz" wrap="square" lIns="82944" tIns="41472" rIns="82944" bIns="41472" numCol="1" rtlCol="0" anchor="t" anchorCtr="0" compatLnSpc="1">
            <a:prstTxWarp prst="textNoShape">
              <a:avLst/>
            </a:prstTxWarp>
          </a:bodyPr>
          <a:lstStyle/>
          <a:p>
            <a:pPr defTabSz="829452" eaLnBrk="0" fontAlgn="base" hangingPunct="0">
              <a:spcBef>
                <a:spcPct val="0"/>
              </a:spcBef>
              <a:spcAft>
                <a:spcPct val="0"/>
              </a:spcAft>
            </a:pPr>
            <a:endParaRPr lang="en-US" sz="2177">
              <a:solidFill>
                <a:schemeClr val="bg1"/>
              </a:solidFill>
              <a:latin typeface="Times New Roman" pitchFamily="18" charset="0"/>
            </a:endParaRPr>
          </a:p>
        </p:txBody>
      </p:sp>
      <p:sp>
        <p:nvSpPr>
          <p:cNvPr id="10" name="Freeform 9">
            <a:extLst>
              <a:ext uri="{FF2B5EF4-FFF2-40B4-BE49-F238E27FC236}">
                <a16:creationId xmlns:a16="http://schemas.microsoft.com/office/drawing/2014/main" id="{34AA61CB-DC26-9D41-B661-EB96025552CF}"/>
              </a:ext>
            </a:extLst>
          </p:cNvPr>
          <p:cNvSpPr/>
          <p:nvPr/>
        </p:nvSpPr>
        <p:spPr bwMode="auto">
          <a:xfrm>
            <a:off x="5093368" y="6079327"/>
            <a:ext cx="820638" cy="571384"/>
          </a:xfrm>
          <a:custGeom>
            <a:avLst/>
            <a:gdLst>
              <a:gd name="connsiteX0" fmla="*/ 762192 w 904696"/>
              <a:gd name="connsiteY0" fmla="*/ 59895 h 629911"/>
              <a:gd name="connsiteX1" fmla="*/ 334680 w 904696"/>
              <a:gd name="connsiteY1" fmla="*/ 518 h 629911"/>
              <a:gd name="connsiteX2" fmla="*/ 239677 w 904696"/>
              <a:gd name="connsiteY2" fmla="*/ 12394 h 629911"/>
              <a:gd name="connsiteX3" fmla="*/ 144675 w 904696"/>
              <a:gd name="connsiteY3" fmla="*/ 36144 h 629911"/>
              <a:gd name="connsiteX4" fmla="*/ 109049 w 904696"/>
              <a:gd name="connsiteY4" fmla="*/ 59895 h 629911"/>
              <a:gd name="connsiteX5" fmla="*/ 61547 w 904696"/>
              <a:gd name="connsiteY5" fmla="*/ 131147 h 629911"/>
              <a:gd name="connsiteX6" fmla="*/ 25922 w 904696"/>
              <a:gd name="connsiteY6" fmla="*/ 166773 h 629911"/>
              <a:gd name="connsiteX7" fmla="*/ 14046 w 904696"/>
              <a:gd name="connsiteY7" fmla="*/ 333028 h 629911"/>
              <a:gd name="connsiteX8" fmla="*/ 73423 w 904696"/>
              <a:gd name="connsiteY8" fmla="*/ 404280 h 629911"/>
              <a:gd name="connsiteX9" fmla="*/ 120924 w 904696"/>
              <a:gd name="connsiteY9" fmla="*/ 475531 h 629911"/>
              <a:gd name="connsiteX10" fmla="*/ 192176 w 904696"/>
              <a:gd name="connsiteY10" fmla="*/ 534908 h 629911"/>
              <a:gd name="connsiteX11" fmla="*/ 227802 w 904696"/>
              <a:gd name="connsiteY11" fmla="*/ 570534 h 629911"/>
              <a:gd name="connsiteX12" fmla="*/ 310929 w 904696"/>
              <a:gd name="connsiteY12" fmla="*/ 618035 h 629911"/>
              <a:gd name="connsiteX13" fmla="*/ 346555 w 904696"/>
              <a:gd name="connsiteY13" fmla="*/ 629911 h 629911"/>
              <a:gd name="connsiteX14" fmla="*/ 655314 w 904696"/>
              <a:gd name="connsiteY14" fmla="*/ 594285 h 629911"/>
              <a:gd name="connsiteX15" fmla="*/ 762192 w 904696"/>
              <a:gd name="connsiteY15" fmla="*/ 534908 h 629911"/>
              <a:gd name="connsiteX16" fmla="*/ 797818 w 904696"/>
              <a:gd name="connsiteY16" fmla="*/ 511157 h 629911"/>
              <a:gd name="connsiteX17" fmla="*/ 821568 w 904696"/>
              <a:gd name="connsiteY17" fmla="*/ 475531 h 629911"/>
              <a:gd name="connsiteX18" fmla="*/ 857194 w 904696"/>
              <a:gd name="connsiteY18" fmla="*/ 439905 h 629911"/>
              <a:gd name="connsiteX19" fmla="*/ 880945 w 904696"/>
              <a:gd name="connsiteY19" fmla="*/ 392404 h 629911"/>
              <a:gd name="connsiteX20" fmla="*/ 892820 w 904696"/>
              <a:gd name="connsiteY20" fmla="*/ 344903 h 629911"/>
              <a:gd name="connsiteX21" fmla="*/ 904696 w 904696"/>
              <a:gd name="connsiteY21" fmla="*/ 309277 h 629911"/>
              <a:gd name="connsiteX22" fmla="*/ 892820 w 904696"/>
              <a:gd name="connsiteY22" fmla="*/ 143022 h 629911"/>
              <a:gd name="connsiteX23" fmla="*/ 880945 w 904696"/>
              <a:gd name="connsiteY23" fmla="*/ 107396 h 629911"/>
              <a:gd name="connsiteX24" fmla="*/ 833444 w 904696"/>
              <a:gd name="connsiteY24" fmla="*/ 36144 h 629911"/>
              <a:gd name="connsiteX25" fmla="*/ 762192 w 904696"/>
              <a:gd name="connsiteY25" fmla="*/ 518 h 629911"/>
              <a:gd name="connsiteX26" fmla="*/ 643438 w 904696"/>
              <a:gd name="connsiteY26" fmla="*/ 12394 h 629911"/>
              <a:gd name="connsiteX27" fmla="*/ 572186 w 904696"/>
              <a:gd name="connsiteY27" fmla="*/ 36144 h 629911"/>
              <a:gd name="connsiteX28" fmla="*/ 536560 w 904696"/>
              <a:gd name="connsiteY28" fmla="*/ 71770 h 629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904696" h="629911">
                <a:moveTo>
                  <a:pt x="762192" y="59895"/>
                </a:moveTo>
                <a:cubicBezTo>
                  <a:pt x="619688" y="40103"/>
                  <a:pt x="477961" y="13543"/>
                  <a:pt x="334680" y="518"/>
                </a:cubicBezTo>
                <a:cubicBezTo>
                  <a:pt x="302897" y="-2371"/>
                  <a:pt x="271220" y="7541"/>
                  <a:pt x="239677" y="12394"/>
                </a:cubicBezTo>
                <a:cubicBezTo>
                  <a:pt x="186450" y="20583"/>
                  <a:pt x="188023" y="21695"/>
                  <a:pt x="144675" y="36144"/>
                </a:cubicBezTo>
                <a:cubicBezTo>
                  <a:pt x="132800" y="44061"/>
                  <a:pt x="118447" y="49154"/>
                  <a:pt x="109049" y="59895"/>
                </a:cubicBezTo>
                <a:cubicBezTo>
                  <a:pt x="90252" y="81377"/>
                  <a:pt x="81731" y="110962"/>
                  <a:pt x="61547" y="131147"/>
                </a:cubicBezTo>
                <a:lnTo>
                  <a:pt x="25922" y="166773"/>
                </a:lnTo>
                <a:cubicBezTo>
                  <a:pt x="-282" y="245385"/>
                  <a:pt x="-10672" y="242396"/>
                  <a:pt x="14046" y="333028"/>
                </a:cubicBezTo>
                <a:cubicBezTo>
                  <a:pt x="21684" y="361034"/>
                  <a:pt x="57627" y="383971"/>
                  <a:pt x="73423" y="404280"/>
                </a:cubicBezTo>
                <a:cubicBezTo>
                  <a:pt x="90948" y="426812"/>
                  <a:pt x="100740" y="455347"/>
                  <a:pt x="120924" y="475531"/>
                </a:cubicBezTo>
                <a:cubicBezTo>
                  <a:pt x="225006" y="579613"/>
                  <a:pt x="92977" y="452242"/>
                  <a:pt x="192176" y="534908"/>
                </a:cubicBezTo>
                <a:cubicBezTo>
                  <a:pt x="205078" y="545659"/>
                  <a:pt x="214900" y="559783"/>
                  <a:pt x="227802" y="570534"/>
                </a:cubicBezTo>
                <a:cubicBezTo>
                  <a:pt x="248850" y="588074"/>
                  <a:pt x="287012" y="607785"/>
                  <a:pt x="310929" y="618035"/>
                </a:cubicBezTo>
                <a:cubicBezTo>
                  <a:pt x="322435" y="622966"/>
                  <a:pt x="334680" y="625952"/>
                  <a:pt x="346555" y="629911"/>
                </a:cubicBezTo>
                <a:cubicBezTo>
                  <a:pt x="609051" y="616785"/>
                  <a:pt x="508866" y="643101"/>
                  <a:pt x="655314" y="594285"/>
                </a:cubicBezTo>
                <a:cubicBezTo>
                  <a:pt x="718016" y="573384"/>
                  <a:pt x="680534" y="589347"/>
                  <a:pt x="762192" y="534908"/>
                </a:cubicBezTo>
                <a:lnTo>
                  <a:pt x="797818" y="511157"/>
                </a:lnTo>
                <a:cubicBezTo>
                  <a:pt x="805735" y="499282"/>
                  <a:pt x="812431" y="486495"/>
                  <a:pt x="821568" y="475531"/>
                </a:cubicBezTo>
                <a:cubicBezTo>
                  <a:pt x="832319" y="462629"/>
                  <a:pt x="847432" y="453571"/>
                  <a:pt x="857194" y="439905"/>
                </a:cubicBezTo>
                <a:cubicBezTo>
                  <a:pt x="867484" y="425500"/>
                  <a:pt x="873028" y="408238"/>
                  <a:pt x="880945" y="392404"/>
                </a:cubicBezTo>
                <a:cubicBezTo>
                  <a:pt x="884903" y="376570"/>
                  <a:pt x="888336" y="360596"/>
                  <a:pt x="892820" y="344903"/>
                </a:cubicBezTo>
                <a:cubicBezTo>
                  <a:pt x="896259" y="332867"/>
                  <a:pt x="904696" y="321795"/>
                  <a:pt x="904696" y="309277"/>
                </a:cubicBezTo>
                <a:cubicBezTo>
                  <a:pt x="904696" y="253717"/>
                  <a:pt x="899312" y="198201"/>
                  <a:pt x="892820" y="143022"/>
                </a:cubicBezTo>
                <a:cubicBezTo>
                  <a:pt x="891357" y="130590"/>
                  <a:pt x="887024" y="118338"/>
                  <a:pt x="880945" y="107396"/>
                </a:cubicBezTo>
                <a:cubicBezTo>
                  <a:pt x="867083" y="82443"/>
                  <a:pt x="857195" y="51977"/>
                  <a:pt x="833444" y="36144"/>
                </a:cubicBezTo>
                <a:cubicBezTo>
                  <a:pt x="787402" y="5451"/>
                  <a:pt x="811358" y="16908"/>
                  <a:pt x="762192" y="518"/>
                </a:cubicBezTo>
                <a:cubicBezTo>
                  <a:pt x="722607" y="4477"/>
                  <a:pt x="682539" y="5063"/>
                  <a:pt x="643438" y="12394"/>
                </a:cubicBezTo>
                <a:cubicBezTo>
                  <a:pt x="618831" y="17008"/>
                  <a:pt x="572186" y="36144"/>
                  <a:pt x="572186" y="36144"/>
                </a:cubicBezTo>
                <a:lnTo>
                  <a:pt x="536560" y="71770"/>
                </a:lnTo>
              </a:path>
            </a:pathLst>
          </a:custGeom>
          <a:noFill/>
          <a:ln w="38100" cap="flat" cmpd="sng" algn="ctr">
            <a:solidFill>
              <a:srgbClr val="FF0000"/>
            </a:solidFill>
            <a:prstDash val="solid"/>
            <a:round/>
            <a:headEnd type="none" w="sm" len="sm"/>
            <a:tailEnd type="none" w="sm" len="sm"/>
          </a:ln>
          <a:effectLst/>
        </p:spPr>
        <p:txBody>
          <a:bodyPr vert="horz" wrap="square" lIns="82944" tIns="41472" rIns="82944" bIns="41472" numCol="1" rtlCol="0" anchor="t" anchorCtr="0" compatLnSpc="1">
            <a:prstTxWarp prst="textNoShape">
              <a:avLst/>
            </a:prstTxWarp>
          </a:bodyPr>
          <a:lstStyle/>
          <a:p>
            <a:pPr defTabSz="829452" eaLnBrk="0" fontAlgn="base" hangingPunct="0">
              <a:spcBef>
                <a:spcPct val="0"/>
              </a:spcBef>
              <a:spcAft>
                <a:spcPct val="0"/>
              </a:spcAft>
            </a:pPr>
            <a:endParaRPr lang="en-US" sz="2177">
              <a:solidFill>
                <a:schemeClr val="bg1"/>
              </a:solidFill>
              <a:latin typeface="Times New Roman" pitchFamily="18" charset="0"/>
            </a:endParaRPr>
          </a:p>
        </p:txBody>
      </p:sp>
      <p:sp>
        <p:nvSpPr>
          <p:cNvPr id="11" name="Rectangle 2">
            <a:extLst>
              <a:ext uri="{FF2B5EF4-FFF2-40B4-BE49-F238E27FC236}">
                <a16:creationId xmlns:a16="http://schemas.microsoft.com/office/drawing/2014/main" id="{CDBDD1B0-2EF8-2543-9083-7E7D51F761A1}"/>
              </a:ext>
            </a:extLst>
          </p:cNvPr>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a:solidFill>
                  <a:schemeClr val="tx1"/>
                </a:solidFill>
                <a:latin typeface="Century Gothic"/>
                <a:cs typeface="Century Gothic"/>
              </a:rPr>
              <a:t>Now is the Time</a:t>
            </a:r>
          </a:p>
        </p:txBody>
      </p:sp>
      <p:sp>
        <p:nvSpPr>
          <p:cNvPr id="7" name="Rectangle 6">
            <a:extLst>
              <a:ext uri="{FF2B5EF4-FFF2-40B4-BE49-F238E27FC236}">
                <a16:creationId xmlns:a16="http://schemas.microsoft.com/office/drawing/2014/main" id="{4B3AE66F-3824-A74B-80D7-B1E7BC8F1331}"/>
              </a:ext>
            </a:extLst>
          </p:cNvPr>
          <p:cNvSpPr/>
          <p:nvPr/>
        </p:nvSpPr>
        <p:spPr>
          <a:xfrm>
            <a:off x="4229128" y="3211083"/>
            <a:ext cx="4416108" cy="954107"/>
          </a:xfrm>
          <a:prstGeom prst="rect">
            <a:avLst/>
          </a:prstGeom>
        </p:spPr>
        <p:txBody>
          <a:bodyPr wrap="square">
            <a:spAutoFit/>
          </a:bodyPr>
          <a:lstStyle/>
          <a:p>
            <a:r>
              <a:rPr lang="en-US" sz="2800" dirty="0">
                <a:solidFill>
                  <a:schemeClr val="bg1"/>
                </a:solidFill>
                <a:ea typeface="Consolas" charset="0"/>
                <a:cs typeface="Calibri"/>
              </a:rPr>
              <a:t>Developed this year, at Stanford.</a:t>
            </a:r>
            <a:endParaRPr lang="en-US" sz="2800" dirty="0"/>
          </a:p>
        </p:txBody>
      </p:sp>
    </p:spTree>
    <p:extLst>
      <p:ext uri="{BB962C8B-B14F-4D97-AF65-F5344CB8AC3E}">
        <p14:creationId xmlns:p14="http://schemas.microsoft.com/office/powerpoint/2010/main" val="3178400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7"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4-06-15 at 10.20.34 PM.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69821" y="957939"/>
            <a:ext cx="7195600" cy="5495852"/>
          </a:xfrm>
          <a:prstGeom prst="rect">
            <a:avLst/>
          </a:prstGeom>
        </p:spPr>
      </p:pic>
      <p:sp>
        <p:nvSpPr>
          <p:cNvPr id="5" name="TextBox 4"/>
          <p:cNvSpPr txBox="1"/>
          <p:nvPr/>
        </p:nvSpPr>
        <p:spPr>
          <a:xfrm>
            <a:off x="2842954" y="6488668"/>
            <a:ext cx="3374966" cy="369332"/>
          </a:xfrm>
          <a:prstGeom prst="rect">
            <a:avLst/>
          </a:prstGeom>
          <a:solidFill>
            <a:schemeClr val="bg1"/>
          </a:solidFill>
        </p:spPr>
        <p:txBody>
          <a:bodyPr wrap="square" rtlCol="0">
            <a:spAutoFit/>
          </a:bodyPr>
          <a:lstStyle/>
          <a:p>
            <a:pPr algn="ctr"/>
            <a:r>
              <a:rPr lang="en-US" dirty="0" err="1"/>
              <a:t>Code.org</a:t>
            </a:r>
            <a:endParaRPr lang="en-US" dirty="0"/>
          </a:p>
        </p:txBody>
      </p:sp>
      <p:sp>
        <p:nvSpPr>
          <p:cNvPr id="6"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a:solidFill>
                  <a:schemeClr val="tx1"/>
                </a:solidFill>
                <a:latin typeface="Century Gothic"/>
                <a:cs typeface="Century Gothic"/>
              </a:rPr>
              <a:t>Oh and Its Useful</a:t>
            </a:r>
          </a:p>
        </p:txBody>
      </p:sp>
    </p:spTree>
    <p:extLst>
      <p:ext uri="{BB962C8B-B14F-4D97-AF65-F5344CB8AC3E}">
        <p14:creationId xmlns:p14="http://schemas.microsoft.com/office/powerpoint/2010/main" val="143428333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21508" name="Picture 4" descr="http://www.mauricahanson.com/Welcome-Mat-CT-Home.jpg"/>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52400" y="0"/>
            <a:ext cx="9947031" cy="6858000"/>
          </a:xfrm>
          <a:prstGeom prst="rect">
            <a:avLst/>
          </a:prstGeom>
          <a:noFill/>
          <a:extLst>
            <a:ext uri="{909E8E84-426E-40dd-AFC4-6F175D3DCCD1}">
              <a14:hiddenFill xmlns:a14="http://schemas.microsoft.com/office/drawing/2010/main" xmlns="">
                <a:solidFill>
                  <a:srgbClr val="FFFFFF"/>
                </a:solidFill>
              </a14:hiddenFill>
            </a:ext>
          </a:extLst>
        </p:spPr>
      </p:pic>
      <p:sp>
        <p:nvSpPr>
          <p:cNvPr id="6"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a:solidFill>
                  <a:schemeClr val="tx1"/>
                </a:solidFill>
                <a:latin typeface="Century Gothic"/>
                <a:cs typeface="Century Gothic"/>
              </a:rPr>
              <a:t>Everyone is Welcome</a:t>
            </a:r>
          </a:p>
        </p:txBody>
      </p:sp>
    </p:spTree>
    <p:extLst>
      <p:ext uri="{BB962C8B-B14F-4D97-AF65-F5344CB8AC3E}">
        <p14:creationId xmlns:p14="http://schemas.microsoft.com/office/powerpoint/2010/main" val="96771181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 y="0"/>
            <a:ext cx="96774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 name="TextBox 1"/>
          <p:cNvSpPr txBox="1"/>
          <p:nvPr/>
        </p:nvSpPr>
        <p:spPr>
          <a:xfrm>
            <a:off x="-152400" y="2733764"/>
            <a:ext cx="9677400" cy="861774"/>
          </a:xfrm>
          <a:prstGeom prst="rect">
            <a:avLst/>
          </a:prstGeom>
          <a:noFill/>
        </p:spPr>
        <p:txBody>
          <a:bodyPr wrap="square" rtlCol="0">
            <a:spAutoFit/>
          </a:bodyPr>
          <a:lstStyle/>
          <a:p>
            <a:pPr algn="ctr"/>
            <a:r>
              <a:rPr lang="en-US" sz="5000" dirty="0">
                <a:solidFill>
                  <a:schemeClr val="bg1"/>
                </a:solidFill>
              </a:rPr>
              <a:t>The End</a:t>
            </a:r>
          </a:p>
        </p:txBody>
      </p:sp>
    </p:spTree>
    <p:extLst>
      <p:ext uri="{BB962C8B-B14F-4D97-AF65-F5344CB8AC3E}">
        <p14:creationId xmlns:p14="http://schemas.microsoft.com/office/powerpoint/2010/main" val="136685955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152400" y="-76200"/>
            <a:ext cx="9525000" cy="6934200"/>
            <a:chOff x="-2886457" y="-76200"/>
            <a:chExt cx="14456663" cy="7086600"/>
          </a:xfrm>
        </p:grpSpPr>
        <p:pic>
          <p:nvPicPr>
            <p:cNvPr id="13316" name="Picture 4" descr="http://i2.blogs.indiewire.com/thompsononhollywood/images/uploads/thompson-on-hollywood/inception3_thumb.jp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886457" y="-76200"/>
              <a:ext cx="14456663" cy="7086600"/>
            </a:xfrm>
            <a:prstGeom prst="rect">
              <a:avLst/>
            </a:prstGeom>
            <a:noFill/>
            <a:extLst>
              <a:ext uri="{909E8E84-426E-40dd-AFC4-6F175D3DCCD1}">
                <a14:hiddenFill xmlns:a14="http://schemas.microsoft.com/office/drawing/2010/main" xmlns="">
                  <a:solidFill>
                    <a:srgbClr val="FFFFFF"/>
                  </a:solidFill>
                </a14:hiddenFill>
              </a:ext>
            </a:extLst>
          </p:spPr>
        </p:pic>
        <p:sp>
          <p:nvSpPr>
            <p:cNvPr id="5" name="Title 1"/>
            <p:cNvSpPr txBox="1">
              <a:spLocks/>
            </p:cNvSpPr>
            <p:nvPr/>
          </p:nvSpPr>
          <p:spPr>
            <a:xfrm>
              <a:off x="492711" y="2133600"/>
              <a:ext cx="8229600" cy="1600200"/>
            </a:xfrm>
            <a:prstGeom prst="rect">
              <a:avLst/>
            </a:prstGeom>
          </p:spPr>
          <p:txBody>
            <a:bodyPr vert="horz" lIns="91440" tIns="45720" rIns="91440" bIns="45720" rtlCol="0" anchor="b">
              <a:noAutofit/>
            </a:bodyPr>
            <a:lstStyle>
              <a:lvl1pPr algn="ctr" defTabSz="914400" rtl="0" eaLnBrk="1" latinLnBrk="0" hangingPunct="1">
                <a:lnSpc>
                  <a:spcPts val="5800"/>
                </a:lnSpc>
                <a:spcBef>
                  <a:spcPct val="0"/>
                </a:spcBef>
                <a:buNone/>
                <a:defRPr sz="5400" kern="1200">
                  <a:solidFill>
                    <a:schemeClr val="tx2"/>
                  </a:solidFill>
                  <a:effectLst>
                    <a:outerShdw blurRad="63500" dist="38100" dir="5400000" algn="t" rotWithShape="0">
                      <a:prstClr val="black">
                        <a:alpha val="25000"/>
                      </a:prstClr>
                    </a:outerShdw>
                  </a:effectLst>
                  <a:latin typeface="+mn-lt"/>
                  <a:ea typeface="+mj-ea"/>
                  <a:cs typeface="+mj-cs"/>
                </a:defRPr>
              </a:lvl1pPr>
            </a:lstStyle>
            <a:p>
              <a:r>
                <a:rPr lang="en-US" dirty="0">
                  <a:solidFill>
                    <a:schemeClr val="bg1"/>
                  </a:solidFill>
                </a:rPr>
                <a:t>The End?</a:t>
              </a:r>
            </a:p>
          </p:txBody>
        </p:sp>
      </p:grpSp>
    </p:spTree>
    <p:extLst>
      <p:ext uri="{BB962C8B-B14F-4D97-AF65-F5344CB8AC3E}">
        <p14:creationId xmlns:p14="http://schemas.microsoft.com/office/powerpoint/2010/main" val="96865785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6858000"/>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649" name="Text Box 1"/>
          <p:cNvSpPr txBox="1">
            <a:spLocks noChangeArrowheads="1"/>
          </p:cNvSpPr>
          <p:nvPr/>
        </p:nvSpPr>
        <p:spPr bwMode="auto">
          <a:xfrm>
            <a:off x="456481" y="273629"/>
            <a:ext cx="8228160" cy="5857095"/>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7314" rIns="0" bIns="0" anchor="ctr"/>
          <a:lstStyle>
            <a:lvl1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ＭＳ Ｐゴシック" charset="0"/>
                <a:cs typeface="Droid Sans Fallback" charset="0"/>
              </a:defRPr>
            </a:lvl1pPr>
            <a:lvl2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ＭＳ Ｐゴシック" charset="0"/>
                <a:cs typeface="Droid Sans Fallback" charset="0"/>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ＭＳ Ｐゴシック" charset="0"/>
                <a:cs typeface="Droid Sans Fallback" charset="0"/>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ＭＳ Ｐゴシック" charset="0"/>
                <a:cs typeface="Droid Sans Fallback" charset="0"/>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ＭＳ Ｐゴシック" charset="0"/>
                <a:cs typeface="Droid Sans Fallback"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ＭＳ Ｐゴシック" charset="0"/>
                <a:cs typeface="Droid Sans Fallback"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ＭＳ Ｐゴシック" charset="0"/>
                <a:cs typeface="Droid Sans Fallback"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ＭＳ Ｐゴシック" charset="0"/>
                <a:cs typeface="Droid Sans Fallback"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ＭＳ Ｐゴシック" charset="0"/>
                <a:cs typeface="Droid Sans Fallback" charset="0"/>
              </a:defRPr>
            </a:lvl9pPr>
          </a:lstStyle>
          <a:p>
            <a:pPr algn="ctr">
              <a:lnSpc>
                <a:spcPct val="98000"/>
              </a:lnSpc>
            </a:pPr>
            <a:r>
              <a:rPr lang="en-US" sz="5000">
                <a:solidFill>
                  <a:schemeClr val="bg1"/>
                </a:solidFill>
                <a:latin typeface="Calibri" charset="0"/>
                <a:ea typeface="Calibri" charset="0"/>
                <a:cs typeface="Calibri" charset="0"/>
              </a:rPr>
              <a:t>Who are you?</a:t>
            </a:r>
            <a:endParaRPr lang="en-US" sz="5000" dirty="0">
              <a:solidFill>
                <a:schemeClr val="bg1"/>
              </a:solidFill>
              <a:latin typeface="Calibri" charset="0"/>
              <a:ea typeface="Calibri" charset="0"/>
              <a:cs typeface="Calibri" charset="0"/>
            </a:endParaRPr>
          </a:p>
        </p:txBody>
      </p:sp>
    </p:spTree>
    <p:extLst>
      <p:ext uri="{BB962C8B-B14F-4D97-AF65-F5344CB8AC3E}">
        <p14:creationId xmlns:p14="http://schemas.microsoft.com/office/powerpoint/2010/main" val="1043899709"/>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E0D5D412-3627-4C73-8A3C-4C06A57700BA}" type="slidenum">
              <a:rPr lang="en-US" smtClean="0"/>
              <a:pPr/>
              <a:t>9</a:t>
            </a:fld>
            <a:endParaRPr lang="en-US"/>
          </a:p>
        </p:txBody>
      </p:sp>
      <p:sp>
        <p:nvSpPr>
          <p:cNvPr id="4" name="Content Placeholder 3"/>
          <p:cNvSpPr>
            <a:spLocks noGrp="1"/>
          </p:cNvSpPr>
          <p:nvPr>
            <p:ph sz="quarter" idx="1"/>
          </p:nvPr>
        </p:nvSpPr>
        <p:spPr>
          <a:xfrm>
            <a:off x="341385" y="917473"/>
            <a:ext cx="8616560" cy="4525963"/>
          </a:xfrm>
        </p:spPr>
        <p:txBody>
          <a:bodyPr/>
          <a:lstStyle/>
          <a:p>
            <a:r>
              <a:rPr lang="en-US" dirty="0"/>
              <a:t>Weekly 50-min section led by awesome section leaders (the backbone of the class!)</a:t>
            </a:r>
          </a:p>
          <a:p>
            <a:r>
              <a:rPr lang="en-US" dirty="0"/>
              <a:t>Signups begin on Thursday at 5:00pm and close Sunday at 5:00pm</a:t>
            </a:r>
            <a:br>
              <a:rPr lang="en-US" dirty="0"/>
            </a:br>
            <a:endParaRPr lang="en-US" dirty="0"/>
          </a:p>
        </p:txBody>
      </p:sp>
      <p:pic>
        <p:nvPicPr>
          <p:cNvPr id="5" name="Picture 4" descr="section-leaders"/>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1745673" y="3144295"/>
            <a:ext cx="5104013" cy="34026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 name="Title Placeholder 1"/>
          <p:cNvSpPr txBox="1">
            <a:spLocks/>
          </p:cNvSpPr>
          <p:nvPr/>
        </p:nvSpPr>
        <p:spPr>
          <a:xfrm>
            <a:off x="0" y="-4387"/>
            <a:ext cx="9144000"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a:latin typeface="Calibri"/>
                <a:cs typeface="Calibri"/>
              </a:rPr>
              <a:t>Lectures and Sections</a:t>
            </a:r>
          </a:p>
        </p:txBody>
      </p:sp>
    </p:spTree>
    <p:extLst>
      <p:ext uri="{BB962C8B-B14F-4D97-AF65-F5344CB8AC3E}">
        <p14:creationId xmlns:p14="http://schemas.microsoft.com/office/powerpoint/2010/main" val="56832324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15467</TotalTime>
  <Words>2267</Words>
  <Application>Microsoft Macintosh PowerPoint</Application>
  <PresentationFormat>On-screen Show (4:3)</PresentationFormat>
  <Paragraphs>1019</Paragraphs>
  <Slides>88</Slides>
  <Notes>66</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88</vt:i4>
      </vt:variant>
    </vt:vector>
  </HeadingPairs>
  <TitlesOfParts>
    <vt:vector size="103" baseType="lpstr">
      <vt:lpstr>ＭＳ Ｐゴシック</vt:lpstr>
      <vt:lpstr>Arial</vt:lpstr>
      <vt:lpstr>Calibri</vt:lpstr>
      <vt:lpstr>Century Gothic</vt:lpstr>
      <vt:lpstr>Chalkboard</vt:lpstr>
      <vt:lpstr>Consolas</vt:lpstr>
      <vt:lpstr>Courier</vt:lpstr>
      <vt:lpstr>DejaVu Serif</vt:lpstr>
      <vt:lpstr>Droid Sans Fallback</vt:lpstr>
      <vt:lpstr>Helvetica Neue Light</vt:lpstr>
      <vt:lpstr>Times</vt:lpstr>
      <vt:lpstr>Times New Roman</vt:lpstr>
      <vt:lpstr>Ubuntu Mono</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Where is this useful?</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16.0011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CS 106A</dc:title>
  <dc:creator>Chris Piech</dc:creator>
  <cp:lastModifiedBy>Chris James Piech</cp:lastModifiedBy>
  <cp:revision>101</cp:revision>
  <cp:lastPrinted>2018-04-02T18:17:44Z</cp:lastPrinted>
  <dcterms:created xsi:type="dcterms:W3CDTF">2014-06-12T14:27:44Z</dcterms:created>
  <dcterms:modified xsi:type="dcterms:W3CDTF">2018-04-02T18:25:04Z</dcterms:modified>
</cp:coreProperties>
</file>